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2" r:id="rId6"/>
    <p:sldId id="263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3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06EE0E-2B7C-4470-8618-4A8A6EDC97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B916319-35B7-4809-84D9-BAB6E7725AAE}">
      <dgm:prSet/>
      <dgm:spPr/>
      <dgm:t>
        <a:bodyPr/>
        <a:lstStyle/>
        <a:p>
          <a:pPr rtl="0"/>
          <a:r>
            <a:rPr lang="en-US" b="1" smtClean="0"/>
            <a:t>Cardinal Splines</a:t>
          </a:r>
          <a:endParaRPr lang="en-US"/>
        </a:p>
      </dgm:t>
    </dgm:pt>
    <dgm:pt modelId="{94FDB157-CC50-46F1-9BE9-EE2A4F2EBDCA}" type="parTrans" cxnId="{915CA686-467A-4DF4-88E1-BB1AFC67EF03}">
      <dgm:prSet/>
      <dgm:spPr/>
      <dgm:t>
        <a:bodyPr/>
        <a:lstStyle/>
        <a:p>
          <a:endParaRPr lang="en-US"/>
        </a:p>
      </dgm:t>
    </dgm:pt>
    <dgm:pt modelId="{874183FC-C450-42C8-882F-7ABAA6D0B3AD}" type="sibTrans" cxnId="{915CA686-467A-4DF4-88E1-BB1AFC67EF03}">
      <dgm:prSet/>
      <dgm:spPr/>
      <dgm:t>
        <a:bodyPr/>
        <a:lstStyle/>
        <a:p>
          <a:endParaRPr lang="en-US"/>
        </a:p>
      </dgm:t>
    </dgm:pt>
    <dgm:pt modelId="{60B0A0E3-F6AA-4558-9F05-B4CAA76FB5B1}" type="pres">
      <dgm:prSet presAssocID="{D206EE0E-2B7C-4470-8618-4A8A6EDC97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984B57-F280-44A2-A14F-484A63A6C4F0}" type="pres">
      <dgm:prSet presAssocID="{AB916319-35B7-4809-84D9-BAB6E7725AA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5CA686-467A-4DF4-88E1-BB1AFC67EF03}" srcId="{D206EE0E-2B7C-4470-8618-4A8A6EDC9760}" destId="{AB916319-35B7-4809-84D9-BAB6E7725AAE}" srcOrd="0" destOrd="0" parTransId="{94FDB157-CC50-46F1-9BE9-EE2A4F2EBDCA}" sibTransId="{874183FC-C450-42C8-882F-7ABAA6D0B3AD}"/>
    <dgm:cxn modelId="{970AD03F-0AFE-4F6F-8641-6FE198372B36}" type="presOf" srcId="{AB916319-35B7-4809-84D9-BAB6E7725AAE}" destId="{23984B57-F280-44A2-A14F-484A63A6C4F0}" srcOrd="0" destOrd="0" presId="urn:microsoft.com/office/officeart/2005/8/layout/vList2"/>
    <dgm:cxn modelId="{532930ED-41BC-4047-9A36-D02AB1044CDE}" type="presOf" srcId="{D206EE0E-2B7C-4470-8618-4A8A6EDC9760}" destId="{60B0A0E3-F6AA-4558-9F05-B4CAA76FB5B1}" srcOrd="0" destOrd="0" presId="urn:microsoft.com/office/officeart/2005/8/layout/vList2"/>
    <dgm:cxn modelId="{B5856EC5-BC6B-4575-9471-9DE0CCCB9E02}" type="presParOf" srcId="{60B0A0E3-F6AA-4558-9F05-B4CAA76FB5B1}" destId="{23984B57-F280-44A2-A14F-484A63A6C4F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84B57-F280-44A2-A14F-484A63A6C4F0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Cardinal Splines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54532-2E23-4498-B123-35F735744D07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23B4C-6769-4F51-9878-092C1414FE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92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BA0E-6EB7-4AA5-AD4F-3BE048DF0A1A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4CBE-20C4-495F-8F35-2F2FE0FC5BCD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A3C7-0A24-4EB7-9812-8C4356DCD679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0" descr="rulogo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3200400" y="2514600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C06A-DBB5-49F9-98B5-D6C7F76ED9A2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2B9D-99D9-4063-81D6-1EC46523E660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E4DF-FBBA-4E60-948B-8C073DBB4908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660E-3B36-46DF-A9BC-00ED47F7F2CC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A62C-8129-4AAA-A9C8-4784E49CA36E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1FDAF-2802-4346-BB8C-B46A7E0AF570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084F-2B4A-470F-8334-BA43FB09DE91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6C09-0028-4AFD-B624-A5B6B408086E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6A68F-854B-4A96-A18E-22A9C8D37901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1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Simulation and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CSE4131_CSE4132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/>
            <a:r>
              <a:rPr lang="en-US" smtClean="0">
                <a:cs typeface="Arial" charset="0"/>
              </a:rPr>
              <a:t>Figure 10-32 gives a plot of the basis functions for cardinal Splines with t = </a:t>
            </a:r>
            <a:r>
              <a:rPr lang="en-US" i="1" smtClean="0">
                <a:cs typeface="Arial" charset="0"/>
              </a:rPr>
              <a:t>0.</a:t>
            </a:r>
            <a:endParaRPr lang="en-US" smtClean="0">
              <a:cs typeface="Arial" charset="0"/>
            </a:endParaRP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33538" y="1719263"/>
            <a:ext cx="5876925" cy="4411662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 Book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4"/>
          </a:xfrm>
        </p:spPr>
        <p:txBody>
          <a:bodyPr/>
          <a:lstStyle/>
          <a:p>
            <a:r>
              <a:rPr lang="en-US" dirty="0" smtClean="0"/>
              <a:t>Computer Graphics	 (2</a:t>
            </a:r>
            <a:r>
              <a:rPr lang="en-US" baseline="30000" dirty="0" smtClean="0"/>
              <a:t>nd</a:t>
            </a:r>
            <a:r>
              <a:rPr lang="en-US" dirty="0" smtClean="0"/>
              <a:t> Edition)</a:t>
            </a:r>
          </a:p>
          <a:p>
            <a:pPr lvl="1"/>
            <a:r>
              <a:rPr lang="en-US" dirty="0" smtClean="0"/>
              <a:t>D. HEARN</a:t>
            </a:r>
          </a:p>
          <a:p>
            <a:pPr lvl="1"/>
            <a:r>
              <a:rPr lang="en-US" dirty="0" smtClean="0"/>
              <a:t>M. P. BAKER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858000" y="2209800"/>
            <a:ext cx="195421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Commonly Used Splines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Some commonly  used Splines and  their matrix  and  blending-function  specifications</a:t>
            </a:r>
          </a:p>
          <a:p>
            <a:pPr lvl="1"/>
            <a:r>
              <a:rPr lang="en-US" sz="2400" dirty="0" smtClean="0"/>
              <a:t>Cubic Spline Interpolation Method</a:t>
            </a:r>
          </a:p>
          <a:p>
            <a:pPr lvl="2"/>
            <a:r>
              <a:rPr lang="en-US" sz="2400" dirty="0" smtClean="0"/>
              <a:t>Natural Cubic  Splines </a:t>
            </a:r>
          </a:p>
          <a:p>
            <a:pPr lvl="2"/>
            <a:r>
              <a:rPr lang="en-US" sz="2400" dirty="0" smtClean="0"/>
              <a:t>Hermit Spline</a:t>
            </a:r>
          </a:p>
          <a:p>
            <a:pPr lvl="2"/>
            <a:r>
              <a:rPr lang="en-US" sz="2400" dirty="0" smtClean="0"/>
              <a:t>Cardinal Splines</a:t>
            </a:r>
          </a:p>
          <a:p>
            <a:pPr lvl="2"/>
            <a:r>
              <a:rPr lang="en-US" sz="2400" dirty="0" smtClean="0"/>
              <a:t>Kochanek-Bartels  Splines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0463" y="3047999"/>
            <a:ext cx="4216400" cy="855663"/>
          </a:xfrm>
          <a:prstGeom prst="rect">
            <a:avLst/>
          </a:prstGeom>
          <a:solidFill>
            <a:srgbClr val="92D050">
              <a:alpha val="1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457200" y="274639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5043488" cy="4411662"/>
          </a:xfrm>
        </p:spPr>
        <p:txBody>
          <a:bodyPr/>
          <a:lstStyle/>
          <a:p>
            <a:r>
              <a:rPr lang="en-US" sz="2200" dirty="0" smtClean="0"/>
              <a:t>A cardinal spline section is completely specified with </a:t>
            </a:r>
            <a:r>
              <a:rPr lang="en-US" sz="2200" b="1" dirty="0" smtClean="0"/>
              <a:t>four consecutive control points</a:t>
            </a:r>
            <a:r>
              <a:rPr lang="en-US" sz="2200" dirty="0" smtClean="0"/>
              <a:t>. </a:t>
            </a:r>
          </a:p>
          <a:p>
            <a:r>
              <a:rPr lang="en-US" sz="2200" dirty="0" smtClean="0"/>
              <a:t>The </a:t>
            </a:r>
            <a:r>
              <a:rPr lang="en-US" sz="2200" b="1" dirty="0" smtClean="0"/>
              <a:t>middle two control </a:t>
            </a:r>
            <a:r>
              <a:rPr lang="en-US" sz="2200" dirty="0" smtClean="0"/>
              <a:t>points are the section endpoints, </a:t>
            </a:r>
          </a:p>
          <a:p>
            <a:r>
              <a:rPr lang="en-US" sz="2200" dirty="0" smtClean="0"/>
              <a:t>and the </a:t>
            </a:r>
            <a:r>
              <a:rPr lang="en-US" sz="2200" b="1" dirty="0" smtClean="0"/>
              <a:t>other two points </a:t>
            </a:r>
            <a:r>
              <a:rPr lang="en-US" sz="2200" dirty="0" smtClean="0"/>
              <a:t>are used in the </a:t>
            </a:r>
            <a:r>
              <a:rPr lang="en-US" sz="2200" b="1" dirty="0" smtClean="0"/>
              <a:t>calculation of the endpoint slopes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38788" y="1911350"/>
            <a:ext cx="3605212" cy="195103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27024" y="4667250"/>
            <a:ext cx="88169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400" dirty="0">
                <a:latin typeface="+mn-lt"/>
              </a:rPr>
              <a:t>If we take P(u) as the representation for the parametric cubic point function for the curve section between control </a:t>
            </a:r>
            <a:r>
              <a:rPr lang="en-US" sz="2400" dirty="0"/>
              <a:t>points </a:t>
            </a:r>
            <a:r>
              <a:rPr lang="en-US" sz="2400" dirty="0" smtClean="0"/>
              <a:t>p</a:t>
            </a:r>
            <a:r>
              <a:rPr lang="en-US" sz="2400" baseline="-25000" dirty="0" smtClean="0"/>
              <a:t>k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/>
              <a:t>and </a:t>
            </a:r>
            <a:r>
              <a:rPr lang="en-US" sz="2400" dirty="0" smtClean="0"/>
              <a:t>p</a:t>
            </a:r>
            <a:r>
              <a:rPr lang="en-US" sz="2400" baseline="-25000" dirty="0" smtClean="0"/>
              <a:t>k+1,</a:t>
            </a:r>
            <a:r>
              <a:rPr lang="en-US" sz="2400" i="1" dirty="0">
                <a:latin typeface="+mn-lt"/>
              </a:rPr>
              <a:t/>
            </a:r>
            <a:br>
              <a:rPr lang="en-US" sz="2400" i="1" dirty="0">
                <a:latin typeface="+mn-lt"/>
              </a:rPr>
            </a:br>
            <a:r>
              <a:rPr lang="en-US" sz="2400" i="1" dirty="0">
                <a:latin typeface="+mn-lt"/>
              </a:rPr>
              <a:t>then the </a:t>
            </a:r>
            <a:r>
              <a:rPr lang="en-US" sz="2400" b="1" i="1" dirty="0">
                <a:latin typeface="+mn-lt"/>
              </a:rPr>
              <a:t>four control </a:t>
            </a:r>
            <a:r>
              <a:rPr lang="en-US" sz="2400" b="1" dirty="0">
                <a:latin typeface="+mn-lt"/>
              </a:rPr>
              <a:t>points </a:t>
            </a:r>
            <a:r>
              <a:rPr lang="en-US" sz="2400" dirty="0">
                <a:latin typeface="+mn-lt"/>
              </a:rPr>
              <a:t>from p</a:t>
            </a:r>
            <a:r>
              <a:rPr lang="en-US" sz="2400" baseline="-25000" dirty="0">
                <a:latin typeface="+mn-lt"/>
              </a:rPr>
              <a:t>k-1</a:t>
            </a:r>
            <a:r>
              <a:rPr lang="en-US" sz="2400" dirty="0">
                <a:latin typeface="+mn-lt"/>
              </a:rPr>
              <a:t>, to p</a:t>
            </a:r>
            <a:r>
              <a:rPr lang="en-US" sz="2400" baseline="-25000" dirty="0">
                <a:latin typeface="+mn-lt"/>
              </a:rPr>
              <a:t>k+1</a:t>
            </a:r>
            <a:r>
              <a:rPr lang="en-US" sz="2400" dirty="0">
                <a:latin typeface="+mn-lt"/>
              </a:rPr>
              <a:t>, are used to set the boundary conditions for the cardinal spline </a:t>
            </a:r>
          </a:p>
        </p:txBody>
      </p:sp>
      <p:sp>
        <p:nvSpPr>
          <p:cNvPr id="6" name="Oval 5"/>
          <p:cNvSpPr/>
          <p:nvPr/>
        </p:nvSpPr>
        <p:spPr>
          <a:xfrm>
            <a:off x="6613525" y="2254250"/>
            <a:ext cx="1903413" cy="638175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138863" y="3044825"/>
            <a:ext cx="2749550" cy="638175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 Splines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4441825" cy="2401887"/>
          </a:xfrm>
        </p:spPr>
        <p:txBody>
          <a:bodyPr/>
          <a:lstStyle/>
          <a:p>
            <a:r>
              <a:rPr lang="en-US" sz="2000" i="1" smtClean="0"/>
              <a:t>Four control </a:t>
            </a:r>
            <a:r>
              <a:rPr lang="en-US" sz="2000" smtClean="0"/>
              <a:t>points from p</a:t>
            </a:r>
            <a:r>
              <a:rPr lang="en-US" sz="2000" baseline="-25000" smtClean="0"/>
              <a:t>k-1</a:t>
            </a:r>
            <a:r>
              <a:rPr lang="en-US" sz="2000" smtClean="0"/>
              <a:t>, to p</a:t>
            </a:r>
            <a:r>
              <a:rPr lang="en-US" sz="2000" baseline="-25000" smtClean="0"/>
              <a:t>k+1</a:t>
            </a:r>
            <a:r>
              <a:rPr lang="en-US" sz="2000" smtClean="0"/>
              <a:t>, are used to set the boundary conditions for the cardinal spline section as:</a:t>
            </a:r>
          </a:p>
          <a:p>
            <a:endParaRPr lang="en-US" sz="200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4463" y="156040"/>
            <a:ext cx="2500312" cy="135413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065713" y="1722438"/>
            <a:ext cx="3871912" cy="1866900"/>
            <a:chOff x="5065025" y="1721964"/>
            <a:chExt cx="3872845" cy="1867397"/>
          </a:xfrm>
        </p:grpSpPr>
        <p:pic>
          <p:nvPicPr>
            <p:cNvPr id="1537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65025" y="1721964"/>
              <a:ext cx="3255513" cy="1867397"/>
            </a:xfrm>
            <a:prstGeom prst="rect">
              <a:avLst/>
            </a:prstGeom>
            <a:noFill/>
            <a:ln w="3175">
              <a:solidFill>
                <a:schemeClr val="bg2"/>
              </a:solidFill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7873989" y="1828354"/>
              <a:ext cx="1063881" cy="3382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/>
                <a:t>Eq. 10.35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5043488" y="3635375"/>
            <a:ext cx="3513137" cy="954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400" b="1" dirty="0"/>
              <a:t>Parameter t is called the</a:t>
            </a:r>
          </a:p>
          <a:p>
            <a:pPr>
              <a:defRPr/>
            </a:pPr>
            <a:r>
              <a:rPr lang="en-US" sz="1400" b="1" dirty="0"/>
              <a:t>tension parameter 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(since it controls how loosely or tightly the cardinal spline fits the input control points.)</a:t>
            </a:r>
          </a:p>
        </p:txBody>
      </p:sp>
      <p:sp>
        <p:nvSpPr>
          <p:cNvPr id="8" name="Rectangle 7"/>
          <p:cNvSpPr/>
          <p:nvPr/>
        </p:nvSpPr>
        <p:spPr>
          <a:xfrm>
            <a:off x="619125" y="3187700"/>
            <a:ext cx="4286250" cy="132397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indent="-457200">
              <a:buFont typeface="Wingdings" pitchFamily="2" charset="2"/>
              <a:buChar char="q"/>
              <a:defRPr/>
            </a:pPr>
            <a:r>
              <a:rPr lang="en-US" sz="2000" dirty="0">
                <a:latin typeface="+mn-lt"/>
              </a:rPr>
              <a:t>Thus, the slopes at control points p</a:t>
            </a:r>
            <a:r>
              <a:rPr lang="en-US" sz="2000" baseline="-25000" dirty="0">
                <a:latin typeface="+mn-lt"/>
              </a:rPr>
              <a:t>k</a:t>
            </a:r>
            <a:r>
              <a:rPr lang="en-US" sz="2000" dirty="0">
                <a:latin typeface="+mn-lt"/>
              </a:rPr>
              <a:t> and p</a:t>
            </a:r>
            <a:r>
              <a:rPr lang="en-US" sz="2000" baseline="-25000" dirty="0">
                <a:latin typeface="+mn-lt"/>
              </a:rPr>
              <a:t>k+1</a:t>
            </a:r>
            <a:r>
              <a:rPr lang="en-US" sz="2000" dirty="0">
                <a:latin typeface="+mn-lt"/>
              </a:rPr>
              <a:t> are taken to be proportional, respectively, to the chords </a:t>
            </a:r>
            <a:r>
              <a:rPr lang="en-US" sz="2000" b="1" dirty="0">
                <a:latin typeface="+mn-lt"/>
              </a:rPr>
              <a:t>p</a:t>
            </a:r>
            <a:r>
              <a:rPr lang="en-US" sz="2000" b="1" baseline="-25000" dirty="0">
                <a:latin typeface="+mn-lt"/>
              </a:rPr>
              <a:t>k-1</a:t>
            </a:r>
            <a:r>
              <a:rPr lang="en-US" sz="2000" b="1" dirty="0">
                <a:latin typeface="+mn-lt"/>
              </a:rPr>
              <a:t>p</a:t>
            </a:r>
            <a:r>
              <a:rPr lang="en-US" sz="2000" b="1" baseline="-25000" dirty="0">
                <a:latin typeface="+mn-lt"/>
              </a:rPr>
              <a:t>k+1 </a:t>
            </a:r>
            <a:r>
              <a:rPr lang="en-US" sz="2000" dirty="0">
                <a:latin typeface="+mn-lt"/>
              </a:rPr>
              <a:t>and</a:t>
            </a:r>
            <a:r>
              <a:rPr lang="en-US" sz="2000" b="1" dirty="0">
                <a:latin typeface="+mn-lt"/>
              </a:rPr>
              <a:t> p</a:t>
            </a:r>
            <a:r>
              <a:rPr lang="en-US" sz="2000" b="1" baseline="-25000" dirty="0">
                <a:latin typeface="+mn-lt"/>
              </a:rPr>
              <a:t>k</a:t>
            </a:r>
            <a:r>
              <a:rPr lang="en-US" sz="2000" b="1" dirty="0">
                <a:latin typeface="+mn-lt"/>
              </a:rPr>
              <a:t>p</a:t>
            </a:r>
            <a:r>
              <a:rPr lang="en-US" sz="2000" b="1" baseline="-25000" dirty="0">
                <a:latin typeface="+mn-lt"/>
              </a:rPr>
              <a:t>k+2</a:t>
            </a:r>
          </a:p>
        </p:txBody>
      </p:sp>
      <p:pic>
        <p:nvPicPr>
          <p:cNvPr id="1536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70363" y="4667250"/>
            <a:ext cx="4648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739775" y="4667250"/>
            <a:ext cx="3370263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B050"/>
                </a:solidFill>
                <a:latin typeface="+mj-lt"/>
              </a:rPr>
              <a:t>Figure 10-31 </a:t>
            </a:r>
            <a:r>
              <a:rPr lang="en-US" sz="1600" dirty="0">
                <a:latin typeface="+mj-lt"/>
              </a:rPr>
              <a:t>illustrates the shape of a </a:t>
            </a:r>
            <a:r>
              <a:rPr lang="en-US" sz="1600" b="1" dirty="0">
                <a:latin typeface="+mj-lt"/>
              </a:rPr>
              <a:t>cardinal curve</a:t>
            </a:r>
            <a:r>
              <a:rPr lang="en-US" sz="1600" dirty="0">
                <a:latin typeface="+mj-lt"/>
              </a:rPr>
              <a:t> for </a:t>
            </a:r>
            <a:r>
              <a:rPr lang="en-US" sz="1600" b="1" dirty="0">
                <a:latin typeface="+mj-lt"/>
              </a:rPr>
              <a:t>very small and very large values</a:t>
            </a:r>
            <a:r>
              <a:rPr lang="en-US" sz="1600" dirty="0">
                <a:latin typeface="+mj-lt"/>
              </a:rPr>
              <a:t> of tension t. When t = 0, this class of curves is referred to as </a:t>
            </a:r>
            <a:r>
              <a:rPr lang="en-US" sz="1600" b="1" dirty="0">
                <a:latin typeface="+mj-lt"/>
              </a:rPr>
              <a:t>Catmull-Rom Splines</a:t>
            </a:r>
            <a:r>
              <a:rPr lang="en-US" sz="1600" dirty="0">
                <a:latin typeface="+mj-lt"/>
              </a:rPr>
              <a:t>, or </a:t>
            </a:r>
            <a:r>
              <a:rPr lang="en-US" sz="1600" b="1" dirty="0">
                <a:latin typeface="+mj-lt"/>
              </a:rPr>
              <a:t>Overhauser Splines</a:t>
            </a:r>
            <a:r>
              <a:rPr lang="en-US" sz="1600" dirty="0">
                <a:latin typeface="+mj-lt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Cardinal Splines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746125"/>
          </a:xfrm>
        </p:spPr>
        <p:txBody>
          <a:bodyPr/>
          <a:lstStyle/>
          <a:p>
            <a:r>
              <a:rPr lang="en-US" sz="2000" dirty="0" smtClean="0"/>
              <a:t>Using methods similar to those for Hermite Splines, we can convert the boundary conditions </a:t>
            </a:r>
            <a:r>
              <a:rPr lang="en-US" sz="2000" b="1" dirty="0" smtClean="0"/>
              <a:t>Eq.10-35 </a:t>
            </a:r>
            <a:r>
              <a:rPr lang="en-US" sz="2000" dirty="0" smtClean="0"/>
              <a:t>into the matrix form: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363" y="2492375"/>
            <a:ext cx="3640137" cy="1217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846263" y="3598863"/>
            <a:ext cx="955675" cy="338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Eq. 10.36</a:t>
            </a:r>
          </a:p>
        </p:txBody>
      </p:sp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70563" y="2427288"/>
            <a:ext cx="2579687" cy="1306512"/>
          </a:xfrm>
          <a:prstGeom prst="rect">
            <a:avLst/>
          </a:prstGeom>
          <a:noFill/>
          <a:ln w="317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996238" y="2501900"/>
            <a:ext cx="765175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/>
              <a:t>Eq. 10.35</a:t>
            </a:r>
          </a:p>
        </p:txBody>
      </p:sp>
      <p:pic>
        <p:nvPicPr>
          <p:cNvPr id="1639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57863" y="4081463"/>
            <a:ext cx="3386137" cy="120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" name="Right Arrow 9"/>
          <p:cNvSpPr/>
          <p:nvPr/>
        </p:nvSpPr>
        <p:spPr>
          <a:xfrm rot="2009594" flipH="1">
            <a:off x="3868738" y="3702050"/>
            <a:ext cx="2068512" cy="6048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3919538" y="2451100"/>
            <a:ext cx="1738312" cy="5969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395" name="TextBox 11"/>
          <p:cNvSpPr txBox="1">
            <a:spLocks noChangeArrowheads="1"/>
          </p:cNvSpPr>
          <p:nvPr/>
        </p:nvSpPr>
        <p:spPr bwMode="auto">
          <a:xfrm>
            <a:off x="527050" y="4170363"/>
            <a:ext cx="7254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Forte" pitchFamily="66" charset="0"/>
              </a:rPr>
              <a:t>where</a:t>
            </a:r>
          </a:p>
        </p:txBody>
      </p:sp>
      <p:pic>
        <p:nvPicPr>
          <p:cNvPr id="1639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41438" y="4535488"/>
            <a:ext cx="2813050" cy="1128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6397" name="TextBox 13"/>
          <p:cNvSpPr txBox="1">
            <a:spLocks noChangeArrowheads="1"/>
          </p:cNvSpPr>
          <p:nvPr/>
        </p:nvSpPr>
        <p:spPr bwMode="auto">
          <a:xfrm>
            <a:off x="1778000" y="5749925"/>
            <a:ext cx="1835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Forte" pitchFamily="66" charset="0"/>
              </a:rPr>
              <a:t>Cardinal Matrix</a:t>
            </a:r>
          </a:p>
        </p:txBody>
      </p:sp>
      <p:pic>
        <p:nvPicPr>
          <p:cNvPr id="16398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7350" y="5416550"/>
            <a:ext cx="1566863" cy="252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00800" y="135790"/>
            <a:ext cx="2500313" cy="135255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Explanation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528763"/>
            <a:ext cx="4794250" cy="2422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5463" y="1862138"/>
            <a:ext cx="2967037" cy="993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505700" y="1682750"/>
            <a:ext cx="854075" cy="1266825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94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38825" y="2962275"/>
            <a:ext cx="2579688" cy="1306513"/>
          </a:xfrm>
          <a:prstGeom prst="rect">
            <a:avLst/>
          </a:prstGeom>
          <a:noFill/>
          <a:ln w="317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066088" y="3036888"/>
            <a:ext cx="763587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/>
              <a:t>Eq. 10.35</a:t>
            </a:r>
          </a:p>
        </p:txBody>
      </p:sp>
      <p:sp>
        <p:nvSpPr>
          <p:cNvPr id="9" name="Right Arrow 8"/>
          <p:cNvSpPr/>
          <p:nvPr/>
        </p:nvSpPr>
        <p:spPr>
          <a:xfrm rot="11907373">
            <a:off x="4251325" y="3346450"/>
            <a:ext cx="1716088" cy="138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946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7825" y="4491237"/>
            <a:ext cx="5461000" cy="1576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48238" y="0"/>
            <a:ext cx="3028950" cy="163830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5" y="1552575"/>
            <a:ext cx="6497638" cy="2809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Explanation</a:t>
            </a:r>
          </a:p>
        </p:txBody>
      </p:sp>
      <p:sp>
        <p:nvSpPr>
          <p:cNvPr id="6" name="Left Arrow 5"/>
          <p:cNvSpPr/>
          <p:nvPr/>
        </p:nvSpPr>
        <p:spPr>
          <a:xfrm rot="1986275">
            <a:off x="5572125" y="2244725"/>
            <a:ext cx="1116013" cy="258763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64313" y="1638300"/>
            <a:ext cx="2579687" cy="1306513"/>
          </a:xfrm>
          <a:prstGeom prst="rect">
            <a:avLst/>
          </a:prstGeom>
          <a:noFill/>
          <a:ln w="3175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6888" y="4362450"/>
            <a:ext cx="3028950" cy="163830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Cardinal Splines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308975" cy="787400"/>
          </a:xfrm>
        </p:spPr>
        <p:txBody>
          <a:bodyPr/>
          <a:lstStyle/>
          <a:p>
            <a:r>
              <a:rPr lang="en-US" sz="2000" smtClean="0"/>
              <a:t>Expanding matrix equation </a:t>
            </a:r>
            <a:r>
              <a:rPr lang="en-US" sz="2000" b="1" i="1" smtClean="0"/>
              <a:t>10-36 into polynomial form, we have</a:t>
            </a:r>
            <a:endParaRPr lang="en-US" sz="2000" smtClean="0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9988" y="2184400"/>
            <a:ext cx="7180262" cy="1352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912813" y="3730625"/>
            <a:ext cx="76454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indent="-457200">
              <a:buFont typeface="Wingdings" pitchFamily="2" charset="2"/>
              <a:buChar char="q"/>
              <a:defRPr/>
            </a:pPr>
            <a:r>
              <a:rPr lang="en-US" dirty="0">
                <a:latin typeface="+mn-lt"/>
              </a:rPr>
              <a:t>where the polynomials </a:t>
            </a:r>
            <a:r>
              <a:rPr lang="en-US" i="1" dirty="0">
                <a:latin typeface="+mn-lt"/>
              </a:rPr>
              <a:t>CAR</a:t>
            </a:r>
            <a:r>
              <a:rPr lang="en-US" i="1" baseline="-25000" dirty="0">
                <a:latin typeface="+mn-lt"/>
              </a:rPr>
              <a:t>k</a:t>
            </a:r>
            <a:r>
              <a:rPr lang="en-US" i="1" dirty="0">
                <a:latin typeface="+mn-lt"/>
              </a:rPr>
              <a:t>(u) for k = 0, 1, 2, 3 are the </a:t>
            </a:r>
            <a:r>
              <a:rPr lang="en-US" b="1" i="1" dirty="0">
                <a:latin typeface="+mn-lt"/>
              </a:rPr>
              <a:t>cardinal blending functions.</a:t>
            </a:r>
          </a:p>
          <a:p>
            <a:pPr lvl="1" indent="-457200">
              <a:buFont typeface="Wingdings" pitchFamily="2" charset="2"/>
              <a:buChar char="q"/>
              <a:defRPr/>
            </a:pPr>
            <a:r>
              <a:rPr lang="en-US" dirty="0">
                <a:latin typeface="+mn-lt"/>
              </a:rPr>
              <a:t>Figure 10-32 gives a plot of the basis functions for cardinal Splines with t = </a:t>
            </a:r>
            <a:r>
              <a:rPr lang="en-US" i="1" dirty="0">
                <a:latin typeface="+mn-lt"/>
              </a:rPr>
              <a:t>0.</a:t>
            </a:r>
            <a:endParaRPr lang="en-US" dirty="0">
              <a:latin typeface="+mn-lt"/>
            </a:endParaRPr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56835" y="4760912"/>
            <a:ext cx="4081462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2259</TotalTime>
  <Words>303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Forte</vt:lpstr>
      <vt:lpstr>Wingdings</vt:lpstr>
      <vt:lpstr>Office Theme</vt:lpstr>
      <vt:lpstr>Simulation and Modeling</vt:lpstr>
      <vt:lpstr>Reference Book</vt:lpstr>
      <vt:lpstr>Some Commonly Used Splines</vt:lpstr>
      <vt:lpstr>PowerPoint Presentation</vt:lpstr>
      <vt:lpstr>Cardinal Splines</vt:lpstr>
      <vt:lpstr>Cardinal Splines</vt:lpstr>
      <vt:lpstr>Explanation</vt:lpstr>
      <vt:lpstr>Explanation</vt:lpstr>
      <vt:lpstr>Cardinal Splines</vt:lpstr>
      <vt:lpstr>Figure 10-32 gives a plot of the basis functions for cardinal Splines with t = 0.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and Modeling</dc:title>
  <dc:creator>ASIF ZAMAN</dc:creator>
  <cp:lastModifiedBy>Abdullah  al shiam Shiam01</cp:lastModifiedBy>
  <cp:revision>219</cp:revision>
  <dcterms:created xsi:type="dcterms:W3CDTF">2012-09-06T17:38:48Z</dcterms:created>
  <dcterms:modified xsi:type="dcterms:W3CDTF">2017-02-23T04:00:01Z</dcterms:modified>
</cp:coreProperties>
</file>