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74" r:id="rId11"/>
    <p:sldId id="275" r:id="rId12"/>
    <p:sldId id="268" r:id="rId13"/>
    <p:sldId id="269" r:id="rId14"/>
    <p:sldId id="270" r:id="rId15"/>
    <p:sldId id="271" r:id="rId16"/>
    <p:sldId id="272" r:id="rId17"/>
    <p:sldId id="273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0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B75F7-FD79-4749-97AA-03555F1A6A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D5CE56-758C-429E-9697-03F7DE5D786A}">
      <dgm:prSet/>
      <dgm:spPr/>
      <dgm:t>
        <a:bodyPr/>
        <a:lstStyle/>
        <a:p>
          <a:pPr rtl="0"/>
          <a:r>
            <a:rPr lang="en-US" b="1" dirty="0" smtClean="0"/>
            <a:t>Kochanek-Bartels Splines</a:t>
          </a:r>
          <a:endParaRPr lang="en-US" dirty="0"/>
        </a:p>
      </dgm:t>
    </dgm:pt>
    <dgm:pt modelId="{1E5E1891-8651-41CA-AF1D-B07C3AC29EF9}" type="parTrans" cxnId="{55ED0E52-D903-4339-844A-8621F0D60214}">
      <dgm:prSet/>
      <dgm:spPr/>
      <dgm:t>
        <a:bodyPr/>
        <a:lstStyle/>
        <a:p>
          <a:endParaRPr lang="en-US"/>
        </a:p>
      </dgm:t>
    </dgm:pt>
    <dgm:pt modelId="{4B46096E-E8D0-47DE-AEE6-212E447675BA}" type="sibTrans" cxnId="{55ED0E52-D903-4339-844A-8621F0D60214}">
      <dgm:prSet/>
      <dgm:spPr/>
      <dgm:t>
        <a:bodyPr/>
        <a:lstStyle/>
        <a:p>
          <a:endParaRPr lang="en-US"/>
        </a:p>
      </dgm:t>
    </dgm:pt>
    <dgm:pt modelId="{9DB5B981-4969-4C3C-9DA5-40CBAB9EFC62}" type="pres">
      <dgm:prSet presAssocID="{2E1B75F7-FD79-4749-97AA-03555F1A6A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B78700-29E0-4190-BAB4-7D19567117E6}" type="pres">
      <dgm:prSet presAssocID="{5DD5CE56-758C-429E-9697-03F7DE5D786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D0E52-D903-4339-844A-8621F0D60214}" srcId="{2E1B75F7-FD79-4749-97AA-03555F1A6A72}" destId="{5DD5CE56-758C-429E-9697-03F7DE5D786A}" srcOrd="0" destOrd="0" parTransId="{1E5E1891-8651-41CA-AF1D-B07C3AC29EF9}" sibTransId="{4B46096E-E8D0-47DE-AEE6-212E447675BA}"/>
    <dgm:cxn modelId="{3D75FBFC-A9D5-45BE-9E5B-B51A157D46DE}" type="presOf" srcId="{2E1B75F7-FD79-4749-97AA-03555F1A6A72}" destId="{9DB5B981-4969-4C3C-9DA5-40CBAB9EFC62}" srcOrd="0" destOrd="0" presId="urn:microsoft.com/office/officeart/2005/8/layout/vList2"/>
    <dgm:cxn modelId="{D2746C7E-69AB-4C95-B5B3-A27D3F11690F}" type="presOf" srcId="{5DD5CE56-758C-429E-9697-03F7DE5D786A}" destId="{72B78700-29E0-4190-BAB4-7D19567117E6}" srcOrd="0" destOrd="0" presId="urn:microsoft.com/office/officeart/2005/8/layout/vList2"/>
    <dgm:cxn modelId="{DF2EC163-787D-4619-A105-DF368B65BDC3}" type="presParOf" srcId="{9DB5B981-4969-4C3C-9DA5-40CBAB9EFC62}" destId="{72B78700-29E0-4190-BAB4-7D19567117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33C50-D84A-4503-91CE-FA6FAD2CB4A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CFDCEA-AB5E-4897-8019-51507AB24F9A}">
      <dgm:prSet/>
      <dgm:spPr/>
      <dgm:t>
        <a:bodyPr/>
        <a:lstStyle/>
        <a:p>
          <a:pPr rtl="0"/>
          <a:r>
            <a:rPr lang="en-US" b="1" smtClean="0"/>
            <a:t>BEZIER CURVES AND SURFACES</a:t>
          </a:r>
          <a:endParaRPr lang="en-US"/>
        </a:p>
      </dgm:t>
    </dgm:pt>
    <dgm:pt modelId="{DF8EDCDD-967C-4BA3-8F6C-B389C60F40B4}" type="parTrans" cxnId="{A2A9334B-95F7-4F47-9F4F-D6D841BBBD7B}">
      <dgm:prSet/>
      <dgm:spPr/>
      <dgm:t>
        <a:bodyPr/>
        <a:lstStyle/>
        <a:p>
          <a:endParaRPr lang="en-US"/>
        </a:p>
      </dgm:t>
    </dgm:pt>
    <dgm:pt modelId="{AE9AC044-900D-4E5D-B248-A5753AEBB549}" type="sibTrans" cxnId="{A2A9334B-95F7-4F47-9F4F-D6D841BBBD7B}">
      <dgm:prSet/>
      <dgm:spPr/>
      <dgm:t>
        <a:bodyPr/>
        <a:lstStyle/>
        <a:p>
          <a:endParaRPr lang="en-US"/>
        </a:p>
      </dgm:t>
    </dgm:pt>
    <dgm:pt modelId="{4C86AD75-AD62-45DC-9552-747231BB5FED}" type="pres">
      <dgm:prSet presAssocID="{B4233C50-D84A-4503-91CE-FA6FAD2CB4A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FEC0F6-7FD5-425C-9B84-BAD13BC8665C}" type="pres">
      <dgm:prSet presAssocID="{1DCFDCEA-AB5E-4897-8019-51507AB24F9A}" presName="circle1" presStyleLbl="node1" presStyleIdx="0" presStyleCnt="1"/>
      <dgm:spPr/>
    </dgm:pt>
    <dgm:pt modelId="{7A7264FC-17B3-46B4-9813-31CA1BD1534E}" type="pres">
      <dgm:prSet presAssocID="{1DCFDCEA-AB5E-4897-8019-51507AB24F9A}" presName="space" presStyleCnt="0"/>
      <dgm:spPr/>
    </dgm:pt>
    <dgm:pt modelId="{0E853E41-9DE1-47F5-AD32-743F6AB5706E}" type="pres">
      <dgm:prSet presAssocID="{1DCFDCEA-AB5E-4897-8019-51507AB24F9A}" presName="rect1" presStyleLbl="alignAcc1" presStyleIdx="0" presStyleCnt="1"/>
      <dgm:spPr/>
      <dgm:t>
        <a:bodyPr/>
        <a:lstStyle/>
        <a:p>
          <a:endParaRPr lang="en-US"/>
        </a:p>
      </dgm:t>
    </dgm:pt>
    <dgm:pt modelId="{6EE4FD47-1553-41C0-BCB9-79B9A3BBB63A}" type="pres">
      <dgm:prSet presAssocID="{1DCFDCEA-AB5E-4897-8019-51507AB24F9A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A9334B-95F7-4F47-9F4F-D6D841BBBD7B}" srcId="{B4233C50-D84A-4503-91CE-FA6FAD2CB4A3}" destId="{1DCFDCEA-AB5E-4897-8019-51507AB24F9A}" srcOrd="0" destOrd="0" parTransId="{DF8EDCDD-967C-4BA3-8F6C-B389C60F40B4}" sibTransId="{AE9AC044-900D-4E5D-B248-A5753AEBB549}"/>
    <dgm:cxn modelId="{7C5A7A6B-4DF9-47ED-BC4A-A4FE5F3EF702}" type="presOf" srcId="{1DCFDCEA-AB5E-4897-8019-51507AB24F9A}" destId="{0E853E41-9DE1-47F5-AD32-743F6AB5706E}" srcOrd="0" destOrd="0" presId="urn:microsoft.com/office/officeart/2005/8/layout/target3"/>
    <dgm:cxn modelId="{1A96A1E6-542F-4583-9C46-AA0FBE687DDC}" type="presOf" srcId="{B4233C50-D84A-4503-91CE-FA6FAD2CB4A3}" destId="{4C86AD75-AD62-45DC-9552-747231BB5FED}" srcOrd="0" destOrd="0" presId="urn:microsoft.com/office/officeart/2005/8/layout/target3"/>
    <dgm:cxn modelId="{91FBB1E7-84C9-454C-89F2-752F6D2F04CA}" type="presOf" srcId="{1DCFDCEA-AB5E-4897-8019-51507AB24F9A}" destId="{6EE4FD47-1553-41C0-BCB9-79B9A3BBB63A}" srcOrd="1" destOrd="0" presId="urn:microsoft.com/office/officeart/2005/8/layout/target3"/>
    <dgm:cxn modelId="{61AADC51-0DCE-4DD6-9534-5BA93E4597D3}" type="presParOf" srcId="{4C86AD75-AD62-45DC-9552-747231BB5FED}" destId="{53FEC0F6-7FD5-425C-9B84-BAD13BC8665C}" srcOrd="0" destOrd="0" presId="urn:microsoft.com/office/officeart/2005/8/layout/target3"/>
    <dgm:cxn modelId="{97A112A1-A0F1-444D-8C0A-AEE96FEA020B}" type="presParOf" srcId="{4C86AD75-AD62-45DC-9552-747231BB5FED}" destId="{7A7264FC-17B3-46B4-9813-31CA1BD1534E}" srcOrd="1" destOrd="0" presId="urn:microsoft.com/office/officeart/2005/8/layout/target3"/>
    <dgm:cxn modelId="{13101429-6DB8-4DB9-BE6F-63970EA14BD7}" type="presParOf" srcId="{4C86AD75-AD62-45DC-9552-747231BB5FED}" destId="{0E853E41-9DE1-47F5-AD32-743F6AB5706E}" srcOrd="2" destOrd="0" presId="urn:microsoft.com/office/officeart/2005/8/layout/target3"/>
    <dgm:cxn modelId="{666E9786-FBEB-4B0E-8E16-6B3AEE630D27}" type="presParOf" srcId="{4C86AD75-AD62-45DC-9552-747231BB5FED}" destId="{6EE4FD47-1553-41C0-BCB9-79B9A3BBB63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3BAB3-9C41-49F2-BA2E-AF08104A435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0A897A-7108-4574-839F-8CBD85BB2908}">
      <dgm:prSet/>
      <dgm:spPr/>
      <dgm:t>
        <a:bodyPr/>
        <a:lstStyle/>
        <a:p>
          <a:pPr rtl="0"/>
          <a:r>
            <a:rPr lang="en-US" b="1" smtClean="0"/>
            <a:t>Cubic Bezier Curve</a:t>
          </a:r>
          <a:endParaRPr lang="en-US"/>
        </a:p>
      </dgm:t>
    </dgm:pt>
    <dgm:pt modelId="{4237B23D-0D03-4728-A14A-620715AE8F78}" type="parTrans" cxnId="{523E2941-B141-43EE-96CE-E9F6A661D4F9}">
      <dgm:prSet/>
      <dgm:spPr/>
      <dgm:t>
        <a:bodyPr/>
        <a:lstStyle/>
        <a:p>
          <a:endParaRPr lang="en-US"/>
        </a:p>
      </dgm:t>
    </dgm:pt>
    <dgm:pt modelId="{4445DBC2-9D67-4F5D-A2FB-E701DDEFF1EB}" type="sibTrans" cxnId="{523E2941-B141-43EE-96CE-E9F6A661D4F9}">
      <dgm:prSet/>
      <dgm:spPr/>
      <dgm:t>
        <a:bodyPr/>
        <a:lstStyle/>
        <a:p>
          <a:endParaRPr lang="en-US"/>
        </a:p>
      </dgm:t>
    </dgm:pt>
    <dgm:pt modelId="{4C248037-3AB3-44E5-B53B-91D7786F54B9}" type="pres">
      <dgm:prSet presAssocID="{0AC3BAB3-9C41-49F2-BA2E-AF08104A435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EBF090-AD6B-4111-B784-75E6AAD69B6B}" type="pres">
      <dgm:prSet presAssocID="{9D0A897A-7108-4574-839F-8CBD85BB2908}" presName="circle1" presStyleLbl="node1" presStyleIdx="0" presStyleCnt="1"/>
      <dgm:spPr/>
    </dgm:pt>
    <dgm:pt modelId="{2E45B19E-1C5E-4D41-91FF-541363026A23}" type="pres">
      <dgm:prSet presAssocID="{9D0A897A-7108-4574-839F-8CBD85BB2908}" presName="space" presStyleCnt="0"/>
      <dgm:spPr/>
    </dgm:pt>
    <dgm:pt modelId="{DB67ABB4-E0CA-46F9-B7E9-9CB0AD12600E}" type="pres">
      <dgm:prSet presAssocID="{9D0A897A-7108-4574-839F-8CBD85BB2908}" presName="rect1" presStyleLbl="alignAcc1" presStyleIdx="0" presStyleCnt="1"/>
      <dgm:spPr/>
      <dgm:t>
        <a:bodyPr/>
        <a:lstStyle/>
        <a:p>
          <a:endParaRPr lang="en-US"/>
        </a:p>
      </dgm:t>
    </dgm:pt>
    <dgm:pt modelId="{413800C2-0F61-41E6-B13B-949375180A81}" type="pres">
      <dgm:prSet presAssocID="{9D0A897A-7108-4574-839F-8CBD85BB2908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0D3AB6-6BD2-4D59-8281-1E16D602CE9D}" type="presOf" srcId="{9D0A897A-7108-4574-839F-8CBD85BB2908}" destId="{DB67ABB4-E0CA-46F9-B7E9-9CB0AD12600E}" srcOrd="0" destOrd="0" presId="urn:microsoft.com/office/officeart/2005/8/layout/target3"/>
    <dgm:cxn modelId="{523E2941-B141-43EE-96CE-E9F6A661D4F9}" srcId="{0AC3BAB3-9C41-49F2-BA2E-AF08104A435F}" destId="{9D0A897A-7108-4574-839F-8CBD85BB2908}" srcOrd="0" destOrd="0" parTransId="{4237B23D-0D03-4728-A14A-620715AE8F78}" sibTransId="{4445DBC2-9D67-4F5D-A2FB-E701DDEFF1EB}"/>
    <dgm:cxn modelId="{CA385EA7-A92D-4159-A420-9E79CBA9065D}" type="presOf" srcId="{0AC3BAB3-9C41-49F2-BA2E-AF08104A435F}" destId="{4C248037-3AB3-44E5-B53B-91D7786F54B9}" srcOrd="0" destOrd="0" presId="urn:microsoft.com/office/officeart/2005/8/layout/target3"/>
    <dgm:cxn modelId="{062CCEB4-E6C9-484C-B322-8F789F23DDA2}" type="presOf" srcId="{9D0A897A-7108-4574-839F-8CBD85BB2908}" destId="{413800C2-0F61-41E6-B13B-949375180A81}" srcOrd="1" destOrd="0" presId="urn:microsoft.com/office/officeart/2005/8/layout/target3"/>
    <dgm:cxn modelId="{EF429787-2849-4950-9A50-D4D92C0C3259}" type="presParOf" srcId="{4C248037-3AB3-44E5-B53B-91D7786F54B9}" destId="{C0EBF090-AD6B-4111-B784-75E6AAD69B6B}" srcOrd="0" destOrd="0" presId="urn:microsoft.com/office/officeart/2005/8/layout/target3"/>
    <dgm:cxn modelId="{10E294E7-44E8-4A9B-AC69-01F2DF03D3B1}" type="presParOf" srcId="{4C248037-3AB3-44E5-B53B-91D7786F54B9}" destId="{2E45B19E-1C5E-4D41-91FF-541363026A23}" srcOrd="1" destOrd="0" presId="urn:microsoft.com/office/officeart/2005/8/layout/target3"/>
    <dgm:cxn modelId="{0AF0D13A-AF67-44CD-A8CC-F8F802112513}" type="presParOf" srcId="{4C248037-3AB3-44E5-B53B-91D7786F54B9}" destId="{DB67ABB4-E0CA-46F9-B7E9-9CB0AD12600E}" srcOrd="2" destOrd="0" presId="urn:microsoft.com/office/officeart/2005/8/layout/target3"/>
    <dgm:cxn modelId="{E3D86CFA-934A-490C-B4E6-4E11AB8E161C}" type="presParOf" srcId="{4C248037-3AB3-44E5-B53B-91D7786F54B9}" destId="{413800C2-0F61-41E6-B13B-949375180A8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78700-29E0-4190-BAB4-7D19567117E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Kochanek-Bartels Splines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EC0F6-7FD5-425C-9B84-BAD13BC8665C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53E41-9DE1-47F5-AD32-743F6AB5706E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BEZIER CURVES AND SURFACES</a:t>
          </a:r>
          <a:endParaRPr lang="en-US" sz="4400" kern="1200"/>
        </a:p>
      </dsp:txBody>
      <dsp:txXfrm>
        <a:off x="571500" y="0"/>
        <a:ext cx="7658100" cy="1143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23B4C-6769-4F51-9878-092C1414FE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912C-F3BA-495F-A441-66C023D2DA7D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471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23B4C-6769-4F51-9878-092C1414FE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9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A73BA-D7D3-4F57-9770-3EB8122C9489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056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BA0E-6EB7-4AA5-AD4F-3BE048DF0A1A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4CBE-20C4-495F-8F35-2F2FE0FC5BCD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A3C7-0A24-4EB7-9812-8C4356DCD679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C06A-DBB5-49F9-98B5-D6C7F76ED9A2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2B9D-99D9-4063-81D6-1EC46523E660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E4DF-FBBA-4E60-948B-8C073DBB4908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660E-3B36-46DF-A9BC-00ED47F7F2CC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A62C-8129-4AAA-A9C8-4784E49CA36E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DAF-2802-4346-BB8C-B46A7E0AF570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084F-2B4A-470F-8334-BA43FB09DE91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6C09-0028-4AFD-B624-A5B6B408086E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A68F-854B-4A96-A18E-22A9C8D37901}" type="datetime1">
              <a:rPr lang="en-US" smtClean="0"/>
              <a:pPr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CSE4131_CSE4132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 AND SURFACES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573620" cy="510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7200"/>
            <a:ext cx="4627084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4323810" cy="8285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05200"/>
            <a:ext cx="4848225" cy="847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295400"/>
            <a:ext cx="4627084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BEZIER CURVES AND SURFACES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854075"/>
          </a:xfrm>
        </p:spPr>
        <p:txBody>
          <a:bodyPr/>
          <a:lstStyle/>
          <a:p>
            <a:r>
              <a:rPr lang="en-US" sz="2000" dirty="0" smtClean="0"/>
              <a:t>Equivalently, we can define Bezier blending functions with the recursive calculation: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2466975"/>
            <a:ext cx="5524500" cy="56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6600" y="3035300"/>
            <a:ext cx="3959225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8163" y="4041775"/>
            <a:ext cx="2733675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6563" y="4338638"/>
            <a:ext cx="3048000" cy="1509712"/>
            <a:chOff x="5730948" y="2105246"/>
            <a:chExt cx="3049244" cy="1509824"/>
          </a:xfrm>
        </p:grpSpPr>
        <p:pic>
          <p:nvPicPr>
            <p:cNvPr id="2970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43883" y="2326315"/>
              <a:ext cx="2636309" cy="12887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 rot="19527593">
              <a:off x="5730948" y="2105246"/>
              <a:ext cx="951300" cy="3079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/>
                <a:t>Eq. 10.40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849688" y="4699000"/>
            <a:ext cx="1296987" cy="744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7688" y="3648075"/>
            <a:ext cx="7953375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Vector equation 10-40 represents a set </a:t>
            </a:r>
            <a:r>
              <a:rPr lang="en-US" sz="1400" b="1" dirty="0"/>
              <a:t>of </a:t>
            </a:r>
            <a:r>
              <a:rPr lang="en-US" sz="1400" dirty="0"/>
              <a:t>three parametric equations for the individual curve coordinates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BEZIER CURVES AND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36147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As a rule, </a:t>
            </a:r>
          </a:p>
          <a:p>
            <a:pPr lvl="1">
              <a:defRPr/>
            </a:pPr>
            <a:r>
              <a:rPr lang="en-US" sz="2400" dirty="0" smtClean="0"/>
              <a:t>a </a:t>
            </a:r>
            <a:r>
              <a:rPr lang="en-US" sz="2000" dirty="0" smtClean="0"/>
              <a:t>Bezier </a:t>
            </a:r>
            <a:r>
              <a:rPr lang="en-US" sz="2400" dirty="0" smtClean="0"/>
              <a:t>curve is a </a:t>
            </a:r>
            <a:r>
              <a:rPr lang="en-US" sz="2400" b="1" dirty="0" smtClean="0"/>
              <a:t>polynomial of degree one less </a:t>
            </a:r>
            <a:r>
              <a:rPr lang="en-US" sz="2400" dirty="0" smtClean="0"/>
              <a:t>than the number of control points used: </a:t>
            </a:r>
          </a:p>
          <a:p>
            <a:pPr lvl="2">
              <a:defRPr/>
            </a:pPr>
            <a:r>
              <a:rPr lang="en-US" sz="1800" dirty="0" smtClean="0">
                <a:ea typeface="+mn-ea"/>
              </a:rPr>
              <a:t>Three points generate a parabola, </a:t>
            </a:r>
          </a:p>
          <a:p>
            <a:pPr lvl="2">
              <a:defRPr/>
            </a:pPr>
            <a:r>
              <a:rPr lang="en-US" sz="1800" dirty="0" smtClean="0">
                <a:ea typeface="+mn-ea"/>
              </a:rPr>
              <a:t>four points a cubic curve,  and so forth.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Examples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779588"/>
            <a:ext cx="5230812" cy="204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75" y="3922713"/>
            <a:ext cx="4562475" cy="199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Bezier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4922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</a:rPr>
              <a:t>1#  A very useful property of a Bezier curve is that it always </a:t>
            </a:r>
            <a:r>
              <a:rPr lang="en-US" sz="2000" b="1" dirty="0" smtClean="0">
                <a:solidFill>
                  <a:srgbClr val="008000"/>
                </a:solidFill>
              </a:rPr>
              <a:t>passes through the first and last control points</a:t>
            </a:r>
            <a:r>
              <a:rPr lang="en-US" sz="2000" dirty="0" smtClean="0">
                <a:solidFill>
                  <a:srgbClr val="008000"/>
                </a:solidFill>
              </a:rPr>
              <a:t>. </a:t>
            </a:r>
          </a:p>
          <a:p>
            <a:pPr lvl="1">
              <a:defRPr/>
            </a:pPr>
            <a:r>
              <a:rPr lang="en-US" sz="1600" dirty="0" smtClean="0">
                <a:ea typeface="+mn-ea"/>
              </a:rPr>
              <a:t>That is, the boundary conditions at the two ends of the curve are</a:t>
            </a:r>
            <a:endParaRPr lang="en-US" sz="1600" dirty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6363" y="2984500"/>
            <a:ext cx="1885950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9288" y="4254500"/>
            <a:ext cx="7899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000" dirty="0"/>
              <a:t>2#  </a:t>
            </a:r>
            <a:r>
              <a:rPr lang="en-US" sz="2000" dirty="0" smtClean="0">
                <a:latin typeface="+mj-lt"/>
                <a:cs typeface="+mn-cs"/>
              </a:rPr>
              <a:t>The parametric </a:t>
            </a:r>
            <a:r>
              <a:rPr lang="en-US" sz="2000" b="1" dirty="0">
                <a:latin typeface="+mj-lt"/>
                <a:cs typeface="+mn-cs"/>
              </a:rPr>
              <a:t>first derivatives </a:t>
            </a:r>
            <a:r>
              <a:rPr lang="en-US" sz="2000" dirty="0">
                <a:latin typeface="+mj-lt"/>
                <a:cs typeface="+mn-cs"/>
              </a:rPr>
              <a:t>of a Bezier curve at the endpoints </a:t>
            </a:r>
            <a:r>
              <a:rPr lang="en-US" sz="2000" dirty="0" smtClean="0">
                <a:latin typeface="+mj-lt"/>
              </a:rPr>
              <a:t>are </a:t>
            </a:r>
            <a:r>
              <a:rPr lang="en-US" sz="2000" dirty="0" smtClean="0">
                <a:latin typeface="+mj-lt"/>
              </a:rPr>
              <a:t>calculated as:</a:t>
            </a:r>
            <a:endParaRPr lang="en-US" sz="2000" dirty="0">
              <a:latin typeface="+mj-lt"/>
              <a:cs typeface="+mn-cs"/>
            </a:endParaRPr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5022850"/>
            <a:ext cx="3076575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Bezier Curve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03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3# The parametric second derivatives of a Bezier curve at the endpoints are calculated as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8125" y="2320925"/>
            <a:ext cx="5181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33425" y="4221163"/>
            <a:ext cx="4051300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cs typeface="+mn-cs"/>
              </a:rPr>
              <a:t>4# Another important property of any Bezier curve is that  it lies within the convex hull (convex polygon boundary) of the control points</a:t>
            </a: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4438" y="3646488"/>
            <a:ext cx="2041525" cy="2379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Bezier Curve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19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5# The sum of Bezier blending function is 1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5263" y="2205038"/>
            <a:ext cx="2324100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57200" y="3586163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6# Bezier </a:t>
            </a:r>
            <a:r>
              <a:rPr lang="en-US" sz="2000" dirty="0">
                <a:solidFill>
                  <a:srgbClr val="008000"/>
                </a:solidFill>
              </a:rPr>
              <a:t>curve are tangent to their first and last edges of control </a:t>
            </a:r>
            <a:r>
              <a:rPr lang="en-US" sz="2000" dirty="0" smtClean="0">
                <a:solidFill>
                  <a:srgbClr val="008000"/>
                </a:solidFill>
              </a:rPr>
              <a:t>graph. 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456658"/>
            <a:ext cx="624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7# Bezier </a:t>
            </a:r>
            <a:r>
              <a:rPr lang="en-US" sz="2000" dirty="0">
                <a:solidFill>
                  <a:srgbClr val="008000"/>
                </a:solidFill>
              </a:rPr>
              <a:t>curve follows the shape of the defining </a:t>
            </a:r>
            <a:r>
              <a:rPr lang="en-US" sz="2000" dirty="0" smtClean="0">
                <a:solidFill>
                  <a:srgbClr val="008000"/>
                </a:solidFill>
              </a:rPr>
              <a:t>polygon. 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054241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8# No </a:t>
            </a:r>
            <a:r>
              <a:rPr lang="en-US" sz="2000" dirty="0">
                <a:solidFill>
                  <a:srgbClr val="008000"/>
                </a:solidFill>
              </a:rPr>
              <a:t>straight line intersects Bezier curve more times than it </a:t>
            </a:r>
            <a:r>
              <a:rPr lang="en-US" sz="2000" dirty="0" smtClean="0">
                <a:solidFill>
                  <a:srgbClr val="008000"/>
                </a:solidFill>
              </a:rPr>
              <a:t>intersects </a:t>
            </a:r>
            <a:r>
              <a:rPr lang="en-US" sz="2000" dirty="0">
                <a:solidFill>
                  <a:srgbClr val="008000"/>
                </a:solidFill>
              </a:rPr>
              <a:t>its polygon.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509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Cubic Bezier curves are generated with </a:t>
            </a:r>
            <a:r>
              <a:rPr lang="en-US" sz="2000" b="1" dirty="0" smtClean="0"/>
              <a:t>four control </a:t>
            </a:r>
            <a:r>
              <a:rPr lang="en-US" sz="2000" dirty="0" smtClean="0"/>
              <a:t>points. </a:t>
            </a:r>
          </a:p>
          <a:p>
            <a:r>
              <a:rPr lang="en-US" sz="2000" dirty="0" smtClean="0"/>
              <a:t>The four blending functions for cubic Bezier curves, obtained by substituting  n</a:t>
            </a:r>
            <a:r>
              <a:rPr lang="en-US" sz="2000" i="1" dirty="0" smtClean="0"/>
              <a:t> = 3 into Eq. 10-41.</a:t>
            </a:r>
            <a:endParaRPr lang="en-US" sz="2000" dirty="0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4738" y="2697163"/>
            <a:ext cx="2636837" cy="128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10275" y="4589463"/>
            <a:ext cx="3133725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5400000">
            <a:off x="6523037" y="3173413"/>
            <a:ext cx="1552575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86513" y="5291138"/>
            <a:ext cx="2257425" cy="73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6974681" y="5039520"/>
            <a:ext cx="542925" cy="373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5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33450" y="3163888"/>
            <a:ext cx="325755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>
          <a:xfrm rot="11737642">
            <a:off x="3694113" y="4044950"/>
            <a:ext cx="2278062" cy="88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83050" y="5305425"/>
            <a:ext cx="9366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How???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4"/>
          </a:xfrm>
        </p:spPr>
        <p:txBody>
          <a:bodyPr/>
          <a:lstStyle/>
          <a:p>
            <a:r>
              <a:rPr lang="en-US" dirty="0" smtClean="0"/>
              <a:t>Computer Graphics	 (2</a:t>
            </a:r>
            <a:r>
              <a:rPr lang="en-US" baseline="30000" dirty="0" smtClean="0"/>
              <a:t>nd</a:t>
            </a:r>
            <a:r>
              <a:rPr lang="en-US" dirty="0" smtClean="0"/>
              <a:t> Edition)</a:t>
            </a:r>
          </a:p>
          <a:p>
            <a:pPr lvl="1"/>
            <a:r>
              <a:rPr lang="en-US" dirty="0" smtClean="0"/>
              <a:t>D. HEARN</a:t>
            </a:r>
          </a:p>
          <a:p>
            <a:pPr lvl="1"/>
            <a:r>
              <a:rPr lang="en-US" dirty="0" smtClean="0"/>
              <a:t>M. P. BAKER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0" y="2209800"/>
            <a:ext cx="19542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Commonly Used Splines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commonly  used Splines and  their matrix  and  blending-function  specifications</a:t>
            </a:r>
          </a:p>
          <a:p>
            <a:pPr lvl="1"/>
            <a:r>
              <a:rPr lang="en-US" sz="2400" dirty="0" smtClean="0"/>
              <a:t>Cubic Spline Interpolation Method</a:t>
            </a:r>
          </a:p>
          <a:p>
            <a:pPr lvl="2"/>
            <a:r>
              <a:rPr lang="en-US" sz="2400" dirty="0" smtClean="0"/>
              <a:t>Natural Cubic  Splines </a:t>
            </a:r>
          </a:p>
          <a:p>
            <a:pPr lvl="2"/>
            <a:r>
              <a:rPr lang="en-US" sz="2400" dirty="0" smtClean="0"/>
              <a:t>Hermit Spline</a:t>
            </a:r>
          </a:p>
          <a:p>
            <a:pPr lvl="2"/>
            <a:r>
              <a:rPr lang="en-US" sz="2400" dirty="0" smtClean="0"/>
              <a:t>Cardinal Splines</a:t>
            </a:r>
          </a:p>
          <a:p>
            <a:pPr lvl="2"/>
            <a:r>
              <a:rPr lang="en-US" sz="2400" dirty="0" smtClean="0"/>
              <a:t>Kochanek-Bartels  Splines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0463" y="3047999"/>
            <a:ext cx="4216400" cy="1295401"/>
          </a:xfrm>
          <a:prstGeom prst="rect">
            <a:avLst/>
          </a:prstGeom>
          <a:solidFill>
            <a:srgbClr val="92D050">
              <a:alpha val="1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These interpolating cubic polynomials are </a:t>
            </a:r>
            <a:r>
              <a:rPr lang="en-US" sz="2400" b="1" dirty="0" smtClean="0"/>
              <a:t>extensions of the cardinal Splines. </a:t>
            </a:r>
          </a:p>
          <a:p>
            <a:r>
              <a:rPr lang="en-US" sz="2400" dirty="0" smtClean="0"/>
              <a:t>Two additional parameters are introduced into the constraint equations defining Kochanek-Bartels splines to provide for further flexibility in adjusting </a:t>
            </a:r>
            <a:r>
              <a:rPr lang="en-US" sz="2200" dirty="0" smtClean="0"/>
              <a:t>the shape of curve sections.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Kochanek-Bartels Splines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4267200" cy="1406525"/>
          </a:xfrm>
        </p:spPr>
        <p:txBody>
          <a:bodyPr>
            <a:noAutofit/>
          </a:bodyPr>
          <a:lstStyle/>
          <a:p>
            <a:r>
              <a:rPr lang="en-US" sz="2000" dirty="0" smtClean="0"/>
              <a:t>Given four consecutive control points, labeled p</a:t>
            </a:r>
            <a:r>
              <a:rPr lang="en-US" sz="2000" baseline="-25000" dirty="0" smtClean="0"/>
              <a:t>k-1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, and P</a:t>
            </a:r>
            <a:r>
              <a:rPr lang="en-US" sz="2000" baseline="-25000" dirty="0" smtClean="0"/>
              <a:t>k+2</a:t>
            </a:r>
            <a:r>
              <a:rPr lang="en-US" sz="2000" dirty="0" smtClean="0"/>
              <a:t>, we define the boundary conditions for a Kochanek-Bartels curve section between p</a:t>
            </a:r>
            <a:r>
              <a:rPr lang="en-US" sz="2000" baseline="-25000" dirty="0" smtClean="0"/>
              <a:t>k </a:t>
            </a:r>
            <a:r>
              <a:rPr lang="en-US" sz="2000" dirty="0" smtClean="0"/>
              <a:t>and p</a:t>
            </a:r>
            <a:r>
              <a:rPr lang="en-US" sz="2000" baseline="-25000" dirty="0" smtClean="0"/>
              <a:t>k+ I</a:t>
            </a:r>
            <a:r>
              <a:rPr lang="en-US" sz="2000" dirty="0" smtClean="0"/>
              <a:t> as: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0"/>
            <a:ext cx="4881562" cy="2813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715000" y="3352800"/>
            <a:ext cx="34290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where </a:t>
            </a:r>
            <a:br>
              <a:rPr lang="en-US" sz="1600" dirty="0"/>
            </a:br>
            <a:r>
              <a:rPr lang="en-US" sz="1600" dirty="0" smtClean="0"/>
              <a:t>  </a:t>
            </a:r>
            <a:r>
              <a:rPr lang="en-US" sz="1600" i="1" dirty="0" smtClean="0"/>
              <a:t>t </a:t>
            </a:r>
            <a:r>
              <a:rPr lang="en-US" sz="1600" i="1" dirty="0"/>
              <a:t>is the tension parameter, </a:t>
            </a:r>
            <a:br>
              <a:rPr lang="en-US" sz="1600" i="1" dirty="0"/>
            </a:br>
            <a:r>
              <a:rPr lang="en-US" sz="1600" i="1" dirty="0" smtClean="0"/>
              <a:t>  b </a:t>
            </a:r>
            <a:r>
              <a:rPr lang="en-US" sz="1600" i="1" dirty="0"/>
              <a:t>is the bias parameter, and </a:t>
            </a:r>
            <a:br>
              <a:rPr lang="en-US" sz="1600" i="1" dirty="0"/>
            </a:br>
            <a:r>
              <a:rPr lang="en-US" sz="1600" i="1" dirty="0" smtClean="0"/>
              <a:t>  c </a:t>
            </a:r>
            <a:r>
              <a:rPr lang="en-US" sz="1600" i="1" dirty="0"/>
              <a:t>is the continuity </a:t>
            </a:r>
            <a:r>
              <a:rPr lang="en-US" sz="1600" dirty="0"/>
              <a:t>parameter.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4953000"/>
            <a:ext cx="24082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In the Kochanek-Bartels formulation, parametric derivatives may not be continuous across section boundaries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447800"/>
            <a:ext cx="2968625" cy="157003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Kochanek-Bartels Splines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038"/>
            <a:ext cx="8421688" cy="1395412"/>
          </a:xfrm>
        </p:spPr>
        <p:txBody>
          <a:bodyPr/>
          <a:lstStyle/>
          <a:p>
            <a:pPr>
              <a:buFont typeface="Courier New" pitchFamily="49" charset="0"/>
              <a:buChar char="o"/>
              <a:defRPr/>
            </a:pPr>
            <a:r>
              <a:rPr lang="en-US" sz="2200" dirty="0" smtClean="0"/>
              <a:t>Tension parameter t has the same interpretation as in the cardinal-spline formulation; </a:t>
            </a:r>
          </a:p>
          <a:p>
            <a:pPr lvl="1">
              <a:defRPr/>
            </a:pPr>
            <a:r>
              <a:rPr lang="en-US" sz="1800" dirty="0" smtClean="0">
                <a:ea typeface="+mn-ea"/>
              </a:rPr>
              <a:t>that is, it controls the looseness or tightness of the curve sections.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514600"/>
            <a:ext cx="3429000" cy="2541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42925" y="2792413"/>
            <a:ext cx="456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Courier New" pitchFamily="49" charset="0"/>
              <a:buChar char="o"/>
              <a:defRPr/>
            </a:pPr>
            <a:r>
              <a:rPr lang="en-US" sz="2200" dirty="0">
                <a:latin typeface="+mn-lt"/>
              </a:rPr>
              <a:t>Bias (b) is used to adjust the amount that the curve bends at each end of a section</a:t>
            </a:r>
          </a:p>
          <a:p>
            <a:pPr lvl="2" indent="-457200">
              <a:buFont typeface="Courier New" pitchFamily="49" charset="0"/>
              <a:buChar char="o"/>
              <a:defRPr/>
            </a:pPr>
            <a:r>
              <a:rPr lang="en-US" dirty="0">
                <a:latin typeface="+mn-lt"/>
              </a:rPr>
              <a:t>so that curve sections can be skewed toward one end or the other (Fig. 10-33).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5029200"/>
            <a:ext cx="818832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buFont typeface="Courier New" pitchFamily="49" charset="0"/>
              <a:buChar char="o"/>
              <a:defRPr/>
            </a:pPr>
            <a:r>
              <a:rPr lang="en-US" sz="2200" dirty="0">
                <a:latin typeface="+mn-lt"/>
              </a:rPr>
              <a:t>Parameter</a:t>
            </a:r>
            <a:r>
              <a:rPr lang="en-US" sz="2400" dirty="0"/>
              <a:t> </a:t>
            </a:r>
            <a:r>
              <a:rPr lang="en-US" sz="2200" dirty="0">
                <a:latin typeface="+mn-lt"/>
              </a:rPr>
              <a:t>c controls the continuity of the tangent vector across the boundaries of sections. </a:t>
            </a:r>
          </a:p>
          <a:p>
            <a:pPr lvl="2" indent="-457200">
              <a:buFont typeface="Courier New" pitchFamily="49" charset="0"/>
              <a:buChar char="o"/>
              <a:defRPr/>
            </a:pPr>
            <a:r>
              <a:rPr lang="en-US" dirty="0">
                <a:latin typeface="+mn-lt"/>
              </a:rPr>
              <a:t>If c is assigned a nonzero value, there is a discontinuity in the slope of the curve across section boundaries.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4373563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Spline </a:t>
            </a:r>
          </a:p>
          <a:p>
            <a:pPr lvl="1"/>
            <a:r>
              <a:rPr lang="en-US" sz="2400" b="1" dirty="0" smtClean="0"/>
              <a:t>Interpolation</a:t>
            </a:r>
            <a:endParaRPr lang="en-US" sz="2000" b="1" dirty="0" smtClean="0"/>
          </a:p>
          <a:p>
            <a:pPr lvl="2"/>
            <a:r>
              <a:rPr lang="en-US" sz="2000" dirty="0" smtClean="0"/>
              <a:t>Cubic Spline Interpolation Method</a:t>
            </a:r>
          </a:p>
          <a:p>
            <a:pPr lvl="3"/>
            <a:r>
              <a:rPr lang="en-US" dirty="0" smtClean="0"/>
              <a:t>Natural Cubic  Splines </a:t>
            </a:r>
          </a:p>
          <a:p>
            <a:pPr lvl="3"/>
            <a:r>
              <a:rPr lang="en-US" dirty="0" smtClean="0"/>
              <a:t>Hermit Spline</a:t>
            </a:r>
          </a:p>
          <a:p>
            <a:pPr lvl="3"/>
            <a:r>
              <a:rPr lang="en-US" dirty="0" smtClean="0"/>
              <a:t>Cardinal Splines</a:t>
            </a:r>
          </a:p>
          <a:p>
            <a:pPr lvl="3"/>
            <a:r>
              <a:rPr lang="en-US" dirty="0" smtClean="0"/>
              <a:t>Kochanek-Bartels  Splines </a:t>
            </a:r>
            <a:endParaRPr lang="en-US" sz="28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400" b="1" dirty="0" smtClean="0"/>
              <a:t>Approximation</a:t>
            </a:r>
          </a:p>
          <a:p>
            <a:pPr lvl="2"/>
            <a:r>
              <a:rPr lang="en-US" sz="2000" dirty="0" smtClean="0"/>
              <a:t>Bezier curves and surfaces</a:t>
            </a:r>
          </a:p>
          <a:p>
            <a:pPr lvl="2"/>
            <a:r>
              <a:rPr lang="en-US" sz="2000" dirty="0" smtClean="0"/>
              <a:t>B-spline curves and surfaces</a:t>
            </a:r>
          </a:p>
          <a:p>
            <a:pPr lvl="2"/>
            <a:r>
              <a:rPr lang="en-US" sz="2000" dirty="0" smtClean="0"/>
              <a:t>Beta-Splines</a:t>
            </a:r>
          </a:p>
          <a:p>
            <a:pPr lvl="2"/>
            <a:r>
              <a:rPr lang="en-US" sz="2000" dirty="0" smtClean="0"/>
              <a:t>Rational Splines</a:t>
            </a: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BEZIER CURVES AND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943600" cy="4411662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This spline approximation method was developed by the </a:t>
            </a:r>
            <a:r>
              <a:rPr lang="en-US" sz="2000" b="1" dirty="0" smtClean="0"/>
              <a:t>French</a:t>
            </a:r>
            <a:r>
              <a:rPr lang="en-US" sz="2000" dirty="0" smtClean="0"/>
              <a:t> engineer </a:t>
            </a:r>
            <a:r>
              <a:rPr lang="en-US" sz="2000" b="1" dirty="0" smtClean="0"/>
              <a:t>Pierre Bezier </a:t>
            </a:r>
            <a:r>
              <a:rPr lang="en-US" sz="2000" dirty="0" smtClean="0"/>
              <a:t>for use in the design of </a:t>
            </a:r>
            <a:r>
              <a:rPr lang="en-US" sz="2000" b="1" dirty="0" smtClean="0"/>
              <a:t>Renault automobile bodies.</a:t>
            </a:r>
          </a:p>
          <a:p>
            <a:pPr>
              <a:defRPr/>
            </a:pPr>
            <a:endParaRPr lang="en-US" sz="2000" b="1" dirty="0" smtClean="0"/>
          </a:p>
          <a:p>
            <a:pPr>
              <a:defRPr/>
            </a:pPr>
            <a:r>
              <a:rPr lang="en-US" sz="2400" b="1" dirty="0" smtClean="0">
                <a:solidFill>
                  <a:srgbClr val="008000"/>
                </a:solidFill>
              </a:rPr>
              <a:t>Reasons of popularity:</a:t>
            </a:r>
          </a:p>
          <a:p>
            <a:pPr lvl="1">
              <a:defRPr/>
            </a:pPr>
            <a:r>
              <a:rPr lang="en-US" sz="2000" b="1" dirty="0" smtClean="0">
                <a:ea typeface="+mn-ea"/>
              </a:rPr>
              <a:t>Bezier </a:t>
            </a:r>
            <a:r>
              <a:rPr lang="en-US" sz="2000" dirty="0" smtClean="0">
                <a:ea typeface="+mn-ea"/>
              </a:rPr>
              <a:t>Splines have a number of </a:t>
            </a:r>
            <a:r>
              <a:rPr lang="en-US" sz="2000" b="1" dirty="0" smtClean="0">
                <a:ea typeface="+mn-ea"/>
              </a:rPr>
              <a:t>properties</a:t>
            </a:r>
            <a:r>
              <a:rPr lang="en-US" sz="2000" dirty="0" smtClean="0">
                <a:ea typeface="+mn-ea"/>
              </a:rPr>
              <a:t> that make them highly useful and convenient for curve and surface design. 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They are also </a:t>
            </a:r>
            <a:r>
              <a:rPr lang="en-US" sz="2000" b="1" dirty="0" smtClean="0">
                <a:ea typeface="+mn-ea"/>
              </a:rPr>
              <a:t>easy to implement</a:t>
            </a:r>
            <a:endParaRPr lang="en-US" sz="2000" b="1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1752600"/>
            <a:ext cx="1371600" cy="139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135563" cy="4411662"/>
          </a:xfrm>
        </p:spPr>
        <p:txBody>
          <a:bodyPr/>
          <a:lstStyle/>
          <a:p>
            <a:r>
              <a:rPr lang="en-US" sz="2000" dirty="0" smtClean="0"/>
              <a:t>Suppose we are given </a:t>
            </a:r>
            <a:r>
              <a:rPr lang="en-US" sz="2000" b="1" i="1" dirty="0" smtClean="0"/>
              <a:t>n + 1 </a:t>
            </a:r>
            <a:r>
              <a:rPr lang="en-US" sz="2000" i="1" dirty="0" smtClean="0"/>
              <a:t>control-point positions: </a:t>
            </a:r>
            <a:r>
              <a:rPr lang="en-US" sz="2000" b="1" i="1" dirty="0" smtClean="0"/>
              <a:t>p</a:t>
            </a:r>
            <a:r>
              <a:rPr lang="en-US" sz="2000" b="1" i="1" baseline="-25000" dirty="0" smtClean="0"/>
              <a:t>k </a:t>
            </a:r>
            <a:r>
              <a:rPr lang="en-US" sz="2000" b="1" i="1" dirty="0" smtClean="0"/>
              <a:t>= (x</a:t>
            </a:r>
            <a:r>
              <a:rPr lang="en-US" sz="2000" b="1" i="1" baseline="-25000" dirty="0" smtClean="0"/>
              <a:t>k</a:t>
            </a:r>
            <a:r>
              <a:rPr lang="en-US" sz="2000" b="1" i="1" dirty="0" smtClean="0"/>
              <a:t>, y</a:t>
            </a:r>
            <a:r>
              <a:rPr lang="en-US" sz="2000" b="1" i="1" baseline="-25000" dirty="0" smtClean="0"/>
              <a:t>k</a:t>
            </a:r>
            <a:r>
              <a:rPr lang="en-US" sz="2000" b="1" i="1" dirty="0" smtClean="0"/>
              <a:t>, z</a:t>
            </a:r>
            <a:r>
              <a:rPr lang="en-US" sz="2000" b="1" i="1" baseline="-25000" dirty="0" smtClean="0"/>
              <a:t>k</a:t>
            </a:r>
            <a:r>
              <a:rPr lang="en-US" sz="2000" b="1" i="1" dirty="0" smtClean="0"/>
              <a:t>), </a:t>
            </a:r>
            <a:r>
              <a:rPr lang="en-US" sz="2000" i="1" dirty="0" smtClean="0"/>
              <a:t>with k </a:t>
            </a:r>
            <a:r>
              <a:rPr lang="en-US" sz="2000" dirty="0" smtClean="0"/>
              <a:t>varying from 0 to n. </a:t>
            </a:r>
          </a:p>
          <a:p>
            <a:r>
              <a:rPr lang="en-US" sz="2000" dirty="0" smtClean="0"/>
              <a:t>These coordinate points can be blended to produce the following position vector </a:t>
            </a:r>
            <a:r>
              <a:rPr lang="en-US" sz="2000" i="1" dirty="0" smtClean="0"/>
              <a:t>P(u), which describes the path of an approximating Bezier </a:t>
            </a:r>
            <a:r>
              <a:rPr lang="en-US" sz="2000" dirty="0" smtClean="0"/>
              <a:t>polynomial function between 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and p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.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43625" y="2325688"/>
            <a:ext cx="2636838" cy="128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19527593">
            <a:off x="5730875" y="2105025"/>
            <a:ext cx="950913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10.40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The Bezier blending functions </a:t>
            </a:r>
            <a:r>
              <a:rPr lang="en-US" b="1" i="1" dirty="0">
                <a:latin typeface="+mn-lt"/>
              </a:rPr>
              <a:t>BEZ</a:t>
            </a:r>
            <a:r>
              <a:rPr lang="en-US" b="1" i="1" baseline="-25000" dirty="0">
                <a:latin typeface="+mn-lt"/>
              </a:rPr>
              <a:t>k,n</a:t>
            </a:r>
            <a:r>
              <a:rPr lang="en-US" b="1" i="1" dirty="0">
                <a:latin typeface="+mn-lt"/>
              </a:rPr>
              <a:t>(U) </a:t>
            </a:r>
            <a:r>
              <a:rPr lang="en-US" i="1" dirty="0">
                <a:latin typeface="+mn-lt"/>
              </a:rPr>
              <a:t>are the </a:t>
            </a:r>
            <a:r>
              <a:rPr lang="en-US" b="1" i="1" dirty="0">
                <a:latin typeface="+mn-lt"/>
              </a:rPr>
              <a:t>Bernstein polynomials:</a:t>
            </a:r>
            <a:endParaRPr lang="en-US" dirty="0">
              <a:latin typeface="+mn-lt"/>
            </a:endParaRPr>
          </a:p>
        </p:txBody>
      </p:sp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91200" y="4450275"/>
            <a:ext cx="3133725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371782" y="552806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where the </a:t>
            </a:r>
            <a:r>
              <a:rPr lang="en-US" i="1" dirty="0">
                <a:latin typeface="+mn-lt"/>
              </a:rPr>
              <a:t>C(n, k) are the </a:t>
            </a:r>
            <a:r>
              <a:rPr lang="en-US" b="1" i="1" dirty="0">
                <a:latin typeface="+mn-lt"/>
              </a:rPr>
              <a:t>binomial coefficients:</a:t>
            </a:r>
            <a:endParaRPr lang="en-US" b="1" dirty="0">
              <a:latin typeface="+mn-lt"/>
            </a:endParaRPr>
          </a:p>
        </p:txBody>
      </p:sp>
      <p:pic>
        <p:nvPicPr>
          <p:cNvPr id="28681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16300" y="5257800"/>
            <a:ext cx="2257425" cy="73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9527593">
            <a:off x="5422900" y="4170875"/>
            <a:ext cx="860425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10.41</a:t>
            </a:r>
          </a:p>
        </p:txBody>
      </p:sp>
      <p:sp>
        <p:nvSpPr>
          <p:cNvPr id="12" name="TextBox 11"/>
          <p:cNvSpPr txBox="1"/>
          <p:nvPr/>
        </p:nvSpPr>
        <p:spPr>
          <a:xfrm rot="19527593">
            <a:off x="8272100" y="5829300"/>
            <a:ext cx="860425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Eq. 10.42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690</Words>
  <Application>Microsoft Office PowerPoint</Application>
  <PresentationFormat>On-screen Show (4:3)</PresentationFormat>
  <Paragraphs>91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Simulation and Modeling</vt:lpstr>
      <vt:lpstr>Reference Book</vt:lpstr>
      <vt:lpstr>Some Commonly Used Splines</vt:lpstr>
      <vt:lpstr>PowerPoint Presentation</vt:lpstr>
      <vt:lpstr>Kochanek-Bartels Splines</vt:lpstr>
      <vt:lpstr>Kochanek-Bartels Splines</vt:lpstr>
      <vt:lpstr>SPLINE</vt:lpstr>
      <vt:lpstr>BEZIER CURVES AND SURFACES</vt:lpstr>
      <vt:lpstr>PowerPoint Presentation</vt:lpstr>
      <vt:lpstr>BEZIER CURVES AND SURFACES</vt:lpstr>
      <vt:lpstr>PowerPoint Presentation</vt:lpstr>
      <vt:lpstr>BEZIER CURVES AND SURFACES</vt:lpstr>
      <vt:lpstr>BEZIER CURVES AND SURFACES</vt:lpstr>
      <vt:lpstr>Some Examples</vt:lpstr>
      <vt:lpstr>Properties of Bezier Curve</vt:lpstr>
      <vt:lpstr>Properties of Bezier Curve</vt:lpstr>
      <vt:lpstr>Properties of Bezier Curve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AVIJIT</cp:lastModifiedBy>
  <cp:revision>249</cp:revision>
  <dcterms:created xsi:type="dcterms:W3CDTF">2012-09-06T17:38:48Z</dcterms:created>
  <dcterms:modified xsi:type="dcterms:W3CDTF">2021-10-15T22:43:33Z</dcterms:modified>
</cp:coreProperties>
</file>