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29162" y="3659187"/>
            <a:ext cx="4414838" cy="2738437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8434388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Failure to reject the hypothesis of independence occurs when : 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                                              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–z</a:t>
            </a:r>
            <a:r>
              <a:rPr lang="el-GR" sz="2800" b="1" baseline="-25000" dirty="0">
                <a:latin typeface="+mj-lt"/>
              </a:rPr>
              <a:t>α</a:t>
            </a:r>
            <a:r>
              <a:rPr lang="en-US" sz="2800" b="1" baseline="-25000" dirty="0">
                <a:latin typeface="+mj-lt"/>
              </a:rPr>
              <a:t>/2</a:t>
            </a:r>
            <a:r>
              <a:rPr lang="en-US" sz="2800" b="1" dirty="0">
                <a:latin typeface="+mj-lt"/>
              </a:rPr>
              <a:t>≤ Z</a:t>
            </a:r>
            <a:r>
              <a:rPr lang="en-US" sz="2800" b="1" baseline="-25000" dirty="0">
                <a:latin typeface="+mj-lt"/>
              </a:rPr>
              <a:t>0  </a:t>
            </a:r>
            <a:r>
              <a:rPr lang="en-US" sz="2800" b="1" dirty="0">
                <a:latin typeface="+mj-lt"/>
              </a:rPr>
              <a:t>≤  z</a:t>
            </a:r>
            <a:r>
              <a:rPr lang="el-GR" sz="2800" b="1" baseline="-25000" dirty="0">
                <a:latin typeface="+mj-lt"/>
              </a:rPr>
              <a:t>α</a:t>
            </a:r>
            <a:r>
              <a:rPr lang="en-US" sz="2800" b="1" baseline="-25000" dirty="0">
                <a:latin typeface="+mj-lt"/>
              </a:rPr>
              <a:t>/2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763" y="2921000"/>
            <a:ext cx="5827712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>
                <a:latin typeface="+mn-lt"/>
                <a:sym typeface="Wingdings" pitchFamily="2" charset="2"/>
              </a:rPr>
              <a:t> level of significance</a:t>
            </a:r>
          </a:p>
          <a:p>
            <a:pPr>
              <a:defRPr/>
            </a:pP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 = 0.05 </a:t>
            </a:r>
            <a:r>
              <a:rPr lang="en-US" sz="2400" dirty="0">
                <a:latin typeface="+mn-lt"/>
                <a:sym typeface="Wingdings" pitchFamily="2" charset="2"/>
              </a:rPr>
              <a:t> </a:t>
            </a:r>
            <a:r>
              <a:rPr lang="el-GR" sz="2400" dirty="0">
                <a:latin typeface="+mn-lt"/>
              </a:rPr>
              <a:t>α</a:t>
            </a:r>
            <a:r>
              <a:rPr lang="en-US" sz="2400" dirty="0">
                <a:latin typeface="+mn-lt"/>
              </a:rPr>
              <a:t>/2= 0.025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z</a:t>
            </a:r>
            <a:r>
              <a:rPr lang="el-GR" sz="2400" b="1" baseline="-25000" dirty="0">
                <a:latin typeface="+mn-lt"/>
              </a:rPr>
              <a:t>α</a:t>
            </a:r>
            <a:r>
              <a:rPr lang="en-US" sz="2400" b="1" baseline="-25000" dirty="0">
                <a:latin typeface="+mn-lt"/>
              </a:rPr>
              <a:t>/2 </a:t>
            </a:r>
            <a:r>
              <a:rPr lang="en-US" sz="2400" dirty="0">
                <a:latin typeface="+mn-lt"/>
                <a:sym typeface="Wingdings" pitchFamily="2" charset="2"/>
              </a:rPr>
              <a:t> z</a:t>
            </a:r>
            <a:r>
              <a:rPr lang="en-US" sz="2400" baseline="-25000" dirty="0">
                <a:latin typeface="+mn-lt"/>
                <a:sym typeface="Wingdings" pitchFamily="2" charset="2"/>
              </a:rPr>
              <a:t>0.025</a:t>
            </a:r>
            <a:r>
              <a:rPr lang="en-US" sz="2400" dirty="0">
                <a:latin typeface="+mn-lt"/>
                <a:sym typeface="Wingdings" pitchFamily="2" charset="2"/>
              </a:rPr>
              <a:t>=1.96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9400" y="1501775"/>
            <a:ext cx="8407400" cy="2635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dirty="0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b="1" dirty="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0"/>
            <a:ext cx="355600" cy="2587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108450" y="2278063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181600" y="2895600"/>
            <a:ext cx="354013" cy="1793874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6248400" y="3657600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4800600"/>
            <a:ext cx="541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up and down </a:t>
            </a:r>
          </a:p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above and below the mean.</a:t>
            </a:r>
          </a:p>
          <a:p>
            <a:pPr marL="638175" lvl="1" indent="-457200"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test: length of runs.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2743200" y="3276600"/>
            <a:ext cx="17526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above and below mean (2011)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19150"/>
          </a:xfrm>
        </p:spPr>
        <p:txBody>
          <a:bodyPr/>
          <a:lstStyle/>
          <a:p>
            <a:r>
              <a:rPr lang="en-US" sz="2400" dirty="0" smtClean="0"/>
              <a:t>Lets consider the following generated number set: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8610600" cy="8829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46100" y="4284663"/>
            <a:ext cx="4714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sequence of runs up and down is as follows: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668338" y="5842000"/>
            <a:ext cx="794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Which is same as last class example…thus pass the runs up and down test.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362200"/>
            <a:ext cx="69081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163" y="1651000"/>
            <a:ext cx="42576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Mean</a:t>
            </a:r>
            <a:r>
              <a:rPr lang="en-US" b="1" spc="600" dirty="0">
                <a:latin typeface="+mn-lt"/>
              </a:rPr>
              <a:t>=(</a:t>
            </a:r>
            <a:r>
              <a:rPr lang="en-US" b="1" dirty="0">
                <a:latin typeface="+mn-lt"/>
              </a:rPr>
              <a:t>0.99 </a:t>
            </a:r>
            <a:r>
              <a:rPr lang="en-US" b="1" spc="600" dirty="0">
                <a:latin typeface="+mn-lt"/>
              </a:rPr>
              <a:t>+</a:t>
            </a:r>
            <a:r>
              <a:rPr lang="en-US" b="1" dirty="0">
                <a:latin typeface="+mn-lt"/>
              </a:rPr>
              <a:t>0.00</a:t>
            </a:r>
            <a:r>
              <a:rPr lang="en-US" b="1" spc="600" dirty="0">
                <a:latin typeface="+mn-lt"/>
              </a:rPr>
              <a:t>)/2= </a:t>
            </a:r>
            <a:r>
              <a:rPr lang="en-US" b="1" dirty="0">
                <a:latin typeface="+mn-lt"/>
              </a:rPr>
              <a:t>0.495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150" y="4694238"/>
            <a:ext cx="7999413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gency FB"/>
              </a:rPr>
              <a:t>◊</a:t>
            </a:r>
            <a:r>
              <a:rPr lang="en-US" spc="600" dirty="0">
                <a:latin typeface="Agency FB"/>
              </a:rPr>
              <a:t> </a:t>
            </a:r>
            <a:r>
              <a:rPr lang="en-US" dirty="0"/>
              <a:t>N.B. First 20 numbers are above the mean and last 20 numbers are below</a:t>
            </a:r>
          </a:p>
          <a:p>
            <a:pPr>
              <a:defRPr/>
            </a:pPr>
            <a:r>
              <a:rPr lang="en-US" dirty="0"/>
              <a:t>the mean 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Not Acceptable 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69081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2374900"/>
            <a:ext cx="7010400" cy="819150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3050" y="5070475"/>
            <a:ext cx="7550150" cy="758825"/>
            <a:chOff x="272955" y="5070142"/>
            <a:chExt cx="7549487" cy="759726"/>
          </a:xfrm>
        </p:grpSpPr>
        <p:sp>
          <p:nvSpPr>
            <p:cNvPr id="16" name="Oval 15"/>
            <p:cNvSpPr/>
            <p:nvPr/>
          </p:nvSpPr>
          <p:spPr>
            <a:xfrm>
              <a:off x="730115" y="5070142"/>
              <a:ext cx="784156" cy="73270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2955" y="5144844"/>
              <a:ext cx="436525" cy="53244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30145" y="5106698"/>
              <a:ext cx="585737" cy="63893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60372" y="5175041"/>
              <a:ext cx="436524" cy="532444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77862" y="5148022"/>
              <a:ext cx="680978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43052" y="5149611"/>
              <a:ext cx="679390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550" y="5165505"/>
              <a:ext cx="679390" cy="59760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88900" y="5081268"/>
              <a:ext cx="1073056" cy="732706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9475" y="5070142"/>
              <a:ext cx="1073056" cy="73270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87371" y="5219544"/>
              <a:ext cx="334934" cy="43072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12873" y="5097162"/>
              <a:ext cx="647643" cy="732706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82137" y="3972494"/>
            <a:ext cx="7731810" cy="899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09575" y="3016250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</a:rPr>
              <a:t>  ‘</a:t>
            </a:r>
            <a:r>
              <a:rPr lang="en-US" sz="2400" b="1" dirty="0">
                <a:latin typeface="+mn-lt"/>
              </a:rPr>
              <a:t>+</a:t>
            </a:r>
            <a:r>
              <a:rPr lang="en-US" sz="2400" dirty="0">
                <a:latin typeface="+mn-lt"/>
              </a:rPr>
              <a:t>’ denotes an observation is </a:t>
            </a:r>
            <a:r>
              <a:rPr lang="en-US" sz="2400" b="1" dirty="0">
                <a:latin typeface="+mn-lt"/>
              </a:rPr>
              <a:t>above</a:t>
            </a:r>
            <a:r>
              <a:rPr lang="en-US" sz="2400" dirty="0">
                <a:latin typeface="+mn-lt"/>
              </a:rPr>
              <a:t> the mean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</a:rPr>
              <a:t>  ‘</a:t>
            </a:r>
            <a:r>
              <a:rPr lang="en-US" sz="2400" b="1" dirty="0">
                <a:latin typeface="+mn-lt"/>
              </a:rPr>
              <a:t>-</a:t>
            </a:r>
            <a:r>
              <a:rPr lang="en-US" sz="2400" dirty="0">
                <a:latin typeface="+mn-lt"/>
              </a:rPr>
              <a:t>’ denotes an observation is </a:t>
            </a:r>
            <a:r>
              <a:rPr lang="en-US" sz="2400" b="1" dirty="0">
                <a:latin typeface="+mn-lt"/>
              </a:rPr>
              <a:t>below</a:t>
            </a:r>
            <a:r>
              <a:rPr lang="en-US" sz="2400" dirty="0">
                <a:latin typeface="+mn-lt"/>
              </a:rPr>
              <a:t> the mean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313" y="5172075"/>
            <a:ext cx="8215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85880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5083175" cy="1558925"/>
          </a:xfrm>
        </p:spPr>
        <p:txBody>
          <a:bodyPr/>
          <a:lstStyle/>
          <a:p>
            <a:r>
              <a:rPr lang="en-US" sz="2400" smtClean="0"/>
              <a:t>There are 11 runs</a:t>
            </a:r>
          </a:p>
          <a:p>
            <a:pPr lvl="1"/>
            <a:r>
              <a:rPr lang="en-US" sz="2000" smtClean="0"/>
              <a:t>5 of them above the mean </a:t>
            </a:r>
          </a:p>
          <a:p>
            <a:pPr lvl="1"/>
            <a:r>
              <a:rPr lang="en-US" sz="2000" smtClean="0"/>
              <a:t>6 of them below the mean</a:t>
            </a:r>
            <a:r>
              <a:rPr lang="en-US" sz="2000" smtClean="0">
                <a:sym typeface="Wingdings" pitchFamily="2" charset="2"/>
              </a:rPr>
              <a:t> </a:t>
            </a:r>
            <a:endParaRPr lang="en-US" sz="20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2588" y="1876425"/>
            <a:ext cx="7548562" cy="760413"/>
            <a:chOff x="272955" y="5070142"/>
            <a:chExt cx="7549487" cy="759726"/>
          </a:xfrm>
        </p:grpSpPr>
        <p:sp>
          <p:nvSpPr>
            <p:cNvPr id="5" name="Oval 4"/>
            <p:cNvSpPr/>
            <p:nvPr/>
          </p:nvSpPr>
          <p:spPr>
            <a:xfrm>
              <a:off x="272955" y="5144688"/>
              <a:ext cx="436615" cy="53291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0409" y="5106622"/>
              <a:ext cx="584272" cy="639184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59433" y="5174822"/>
              <a:ext cx="436615" cy="53291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78684" y="5147860"/>
              <a:ext cx="679533" cy="597946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909" y="5149445"/>
              <a:ext cx="679533" cy="59794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25172" y="5165306"/>
              <a:ext cx="681121" cy="59794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87715" y="5081245"/>
              <a:ext cx="1074869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78856" y="5070142"/>
              <a:ext cx="1073282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0211" y="5070142"/>
              <a:ext cx="784321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86522" y="5220819"/>
              <a:ext cx="335004" cy="429823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12619" y="5097106"/>
              <a:ext cx="647779" cy="7327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0850" y="1992313"/>
            <a:ext cx="82153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9113" y="2428875"/>
            <a:ext cx="1665287" cy="128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4088" y="3616325"/>
            <a:ext cx="4578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Run with length 1 and it’s a blow the mean run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473200" y="2497138"/>
            <a:ext cx="2511425" cy="69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8263" y="3048000"/>
            <a:ext cx="46878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Run with length 2 and it’s a above the mean run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03225" y="2224088"/>
            <a:ext cx="8229600" cy="3957637"/>
          </a:xfrm>
        </p:spPr>
        <p:txBody>
          <a:bodyPr/>
          <a:lstStyle/>
          <a:p>
            <a:r>
              <a:rPr lang="en-US" sz="2400" dirty="0" smtClean="0"/>
              <a:t>Let, </a:t>
            </a:r>
            <a:r>
              <a:rPr lang="en-US" sz="2400" i="1" dirty="0" smtClean="0"/>
              <a:t>b</a:t>
            </a:r>
            <a:r>
              <a:rPr lang="en-US" sz="2400" dirty="0" smtClean="0"/>
              <a:t> = total number of runs (11)</a:t>
            </a:r>
          </a:p>
          <a:p>
            <a:r>
              <a:rPr lang="en-US" sz="2400" dirty="0" smtClean="0"/>
              <a:t>Again </a:t>
            </a:r>
          </a:p>
          <a:p>
            <a:pPr lvl="1"/>
            <a:r>
              <a:rPr lang="en-US" sz="2000" dirty="0" smtClean="0"/>
              <a:t>Let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be the no of </a:t>
            </a:r>
            <a:r>
              <a:rPr lang="en-US" sz="2000" b="1" dirty="0" smtClean="0"/>
              <a:t>observations</a:t>
            </a:r>
            <a:r>
              <a:rPr lang="en-US" sz="2000" dirty="0" smtClean="0"/>
              <a:t> … </a:t>
            </a:r>
            <a:r>
              <a:rPr lang="en-US" sz="2000" b="1" dirty="0" smtClean="0"/>
              <a:t>above</a:t>
            </a:r>
            <a:r>
              <a:rPr lang="en-US" sz="2000" dirty="0" smtClean="0"/>
              <a:t> the mean (10)</a:t>
            </a:r>
          </a:p>
          <a:p>
            <a:pPr lvl="1"/>
            <a:r>
              <a:rPr lang="en-US" sz="2000" dirty="0" smtClean="0"/>
              <a:t>And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be the no of </a:t>
            </a:r>
            <a:r>
              <a:rPr lang="en-US" sz="2000" b="1" dirty="0" smtClean="0"/>
              <a:t>observations</a:t>
            </a:r>
            <a:r>
              <a:rPr lang="en-US" sz="2000" dirty="0" smtClean="0"/>
              <a:t> … </a:t>
            </a:r>
            <a:r>
              <a:rPr lang="en-US" sz="2000" b="1" dirty="0" smtClean="0"/>
              <a:t>below</a:t>
            </a:r>
            <a:r>
              <a:rPr lang="en-US" sz="2000" dirty="0" smtClean="0"/>
              <a:t> the mean (10)</a:t>
            </a:r>
          </a:p>
          <a:p>
            <a:endParaRPr lang="en-US" sz="2400" dirty="0" smtClean="0"/>
          </a:p>
          <a:p>
            <a:r>
              <a:rPr lang="en-US" sz="2400" dirty="0" smtClean="0"/>
              <a:t>Then maximum number of possible runs N=n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+n</a:t>
            </a:r>
            <a:r>
              <a:rPr lang="en-US" sz="2400" baseline="-25000" dirty="0" smtClean="0"/>
              <a:t>2</a:t>
            </a:r>
          </a:p>
          <a:p>
            <a:pPr lvl="1"/>
            <a:r>
              <a:rPr lang="en-US" sz="2000" dirty="0" smtClean="0"/>
              <a:t>And minimum number of runs = one </a:t>
            </a:r>
          </a:p>
          <a:p>
            <a:r>
              <a:rPr lang="en-US" sz="2400" dirty="0" smtClean="0"/>
              <a:t>Given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n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then the mean and variance suggested by </a:t>
            </a:r>
            <a:r>
              <a:rPr lang="en-US" sz="2400" b="1" dirty="0" smtClean="0"/>
              <a:t>Swed and Eisenhart [1943]….</a:t>
            </a:r>
            <a:endParaRPr lang="en-US" sz="2400" b="1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850" y="1638300"/>
            <a:ext cx="82153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600" dirty="0">
                <a:latin typeface="+mn-lt"/>
              </a:rPr>
              <a:t>- + + - - + + + - + - - + + + - - + - 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28725"/>
          </a:xfrm>
        </p:spPr>
        <p:txBody>
          <a:bodyPr/>
          <a:lstStyle/>
          <a:p>
            <a:r>
              <a:rPr lang="en-US" sz="2400" dirty="0" smtClean="0"/>
              <a:t>Given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n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then the mean and varience suggested by Swed and Eisenhart [1943]….</a:t>
            </a:r>
            <a:endParaRPr lang="en-US" sz="2400" baseline="-25000" dirty="0" smtClean="0"/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0038" y="4940300"/>
            <a:ext cx="85121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Either n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or n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&gt; 20 … b will be approximated … normal distribution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213" y="2668588"/>
            <a:ext cx="34385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above and below mean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84188" y="1541463"/>
            <a:ext cx="8229600" cy="750887"/>
          </a:xfrm>
        </p:spPr>
        <p:txBody>
          <a:bodyPr/>
          <a:lstStyle/>
          <a:p>
            <a:r>
              <a:rPr lang="en-US" sz="2400" smtClean="0"/>
              <a:t>For normal distribution Z-score calculation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338" y="2208213"/>
            <a:ext cx="658971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0413" y="4294188"/>
            <a:ext cx="4019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3350" y="2900363"/>
            <a:ext cx="23876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416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Wingdings</vt:lpstr>
      <vt:lpstr>Office Theme</vt:lpstr>
      <vt:lpstr>Simulation and Modeling</vt:lpstr>
      <vt:lpstr>Tests For Random Numbers</vt:lpstr>
      <vt:lpstr>Runs above and below mean (2011)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Runs above and below mean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78</cp:revision>
  <dcterms:created xsi:type="dcterms:W3CDTF">2012-09-06T17:38:48Z</dcterms:created>
  <dcterms:modified xsi:type="dcterms:W3CDTF">2017-02-23T03:04:36Z</dcterms:modified>
</cp:coreProperties>
</file>