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CB9E-95DB-4E75-B454-A491D45BA99C}" type="datetimeFigureOut">
              <a:rPr lang="en-US" smtClean="0"/>
              <a:t>9/21/2013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5566A-E3D6-452F-A010-878EB0FC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6ECD-AD70-41C7-82FF-E3F9742CA98A}" type="datetime1">
              <a:rPr lang="en-US" smtClean="0"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848C-AD3B-41C8-8D37-0C3CE43731C6}" type="datetime1">
              <a:rPr lang="en-US" smtClean="0"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9F6-F282-463C-998A-83FCFB53E36F}" type="datetime1">
              <a:rPr lang="en-US" smtClean="0"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A15-568F-48F3-B2D3-83B6F3AA61EE}" type="datetime1">
              <a:rPr lang="en-US" smtClean="0"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511B-0C1C-4C7A-8A44-DD7979004881}" type="datetime1">
              <a:rPr lang="en-US" smtClean="0"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C10E-E340-4ED5-AC08-2D75E0623CA8}" type="datetime1">
              <a:rPr lang="en-US" smtClean="0"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408-D27B-47B1-8E8E-C17F931F876F}" type="datetime1">
              <a:rPr lang="en-US" smtClean="0"/>
              <a:t>9/21/2013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E725-A7F1-418D-96A5-B6D0DC898BA1}" type="datetime1">
              <a:rPr lang="en-US" smtClean="0"/>
              <a:t>9/21/2013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D2EC-AFC8-4D41-9975-774277747E94}" type="datetime1">
              <a:rPr lang="en-US" smtClean="0"/>
              <a:t>9/21/2013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EDCC-E39C-4029-A9AE-799E82CCE62D}" type="datetime1">
              <a:rPr lang="en-US" smtClean="0"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CBF-4733-4FF8-A94E-A3A1CDBFB9B8}" type="datetime1">
              <a:rPr lang="en-US" smtClean="0"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01B5-14B1-4AC3-BBA7-FF562415FAF3}" type="datetime1">
              <a:rPr lang="en-US" smtClean="0"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9A37-793F-4C92-B07D-AA15DF2B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7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smtClean="0"/>
              <a:t>the First </a:t>
            </a:r>
            <a:r>
              <a:rPr lang="en-US" dirty="0"/>
              <a:t>P</a:t>
            </a:r>
            <a:r>
              <a:rPr lang="en-US" smtClean="0"/>
              <a:t>aragraph </a:t>
            </a:r>
            <a:r>
              <a:rPr lang="en-US" dirty="0" smtClean="0"/>
              <a:t>of an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UMass Lowel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" y="533400"/>
            <a:ext cx="162381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1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opening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Includes 5 basic pieces of information, usually in this order:</a:t>
            </a:r>
          </a:p>
          <a:p>
            <a:r>
              <a:rPr lang="en-US" dirty="0" smtClean="0"/>
              <a:t>A statement of the general topic</a:t>
            </a:r>
          </a:p>
          <a:p>
            <a:r>
              <a:rPr lang="en-US" dirty="0" smtClean="0"/>
              <a:t>A general statement about what the literature has found</a:t>
            </a:r>
          </a:p>
          <a:p>
            <a:r>
              <a:rPr lang="en-US" dirty="0" smtClean="0"/>
              <a:t>A statement about what the literature is missing or where there is an unanswered question</a:t>
            </a:r>
          </a:p>
          <a:p>
            <a:r>
              <a:rPr lang="en-US" dirty="0" smtClean="0"/>
              <a:t>The aim of the study</a:t>
            </a:r>
          </a:p>
          <a:p>
            <a:r>
              <a:rPr lang="en-US" dirty="0" smtClean="0"/>
              <a:t>A general statement of the study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opening paragraph-Example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a study about child development, parenting and culture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Parenting style is a well established influence on child development (Bornstein, 2003).  Research indicates that different parenting styles are generally predictive of academic and emotional adaptation in children (Steinberg, </a:t>
            </a:r>
            <a:r>
              <a:rPr lang="en-US" dirty="0" err="1" smtClean="0">
                <a:solidFill>
                  <a:srgbClr val="FF0000"/>
                </a:solidFill>
              </a:rPr>
              <a:t>Elmen</a:t>
            </a:r>
            <a:r>
              <a:rPr lang="en-US" dirty="0" smtClean="0">
                <a:solidFill>
                  <a:srgbClr val="FF0000"/>
                </a:solidFill>
              </a:rPr>
              <a:t> &amp; Mounts, 1989) .  However, some research has suggested that the influence of parenting style may vary across cultures and by immigration status (Frankel &amp; </a:t>
            </a:r>
            <a:r>
              <a:rPr lang="en-US" dirty="0" err="1" smtClean="0">
                <a:solidFill>
                  <a:srgbClr val="FF0000"/>
                </a:solidFill>
              </a:rPr>
              <a:t>Roer</a:t>
            </a:r>
            <a:r>
              <a:rPr lang="en-US" dirty="0" smtClean="0">
                <a:solidFill>
                  <a:srgbClr val="FF0000"/>
                </a:solidFill>
              </a:rPr>
              <a:t>-Bornstein, 1982).  The aim of the current study was to examine how parenting style among first-generation immigrants from the African diaspora influenced child development.  The study examined parenting style and child outcomes within a community of </a:t>
            </a:r>
            <a:r>
              <a:rPr lang="en-US" dirty="0" err="1" smtClean="0">
                <a:solidFill>
                  <a:srgbClr val="FF0000"/>
                </a:solidFill>
              </a:rPr>
              <a:t>Somalian</a:t>
            </a:r>
            <a:r>
              <a:rPr lang="en-US" dirty="0" smtClean="0">
                <a:solidFill>
                  <a:srgbClr val="FF0000"/>
                </a:solidFill>
              </a:rPr>
              <a:t> immigrants in the Northeastern United States.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paragraph-First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statement of the general </a:t>
            </a:r>
            <a:r>
              <a:rPr lang="en-US" dirty="0" smtClean="0"/>
              <a:t>topic: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Parenting style is a well established influence on child development (Bornstein, 2003).</a:t>
            </a:r>
            <a:endParaRPr lang="en-US" dirty="0"/>
          </a:p>
          <a:p>
            <a:r>
              <a:rPr lang="en-US" dirty="0" smtClean="0"/>
              <a:t>Note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statement is general, but not too general</a:t>
            </a:r>
          </a:p>
          <a:p>
            <a:pPr lvl="2"/>
            <a:r>
              <a:rPr lang="en-US" dirty="0" smtClean="0"/>
              <a:t>it is not a sweeping statement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statement is empirical—it is a statement of research findings</a:t>
            </a:r>
          </a:p>
          <a:p>
            <a:pPr lvl="2"/>
            <a:r>
              <a:rPr lang="en-US" dirty="0" smtClean="0"/>
              <a:t>Not an opinion</a:t>
            </a:r>
          </a:p>
          <a:p>
            <a:pPr lvl="1"/>
            <a:r>
              <a:rPr lang="en-US" dirty="0" smtClean="0"/>
              <a:t>The statement includes a citation</a:t>
            </a:r>
          </a:p>
          <a:p>
            <a:pPr lvl="2"/>
            <a:r>
              <a:rPr lang="en-US" dirty="0" smtClean="0"/>
              <a:t>This citation may be reviewed in more detail later in the paper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 paragraph-Second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statement about what the literature has </a:t>
            </a:r>
            <a:r>
              <a:rPr lang="en-US" dirty="0" smtClean="0"/>
              <a:t>found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Research indicates that different parenting styles are generally predictive of academic and emotional adaptation in children (Steinberg, </a:t>
            </a:r>
            <a:r>
              <a:rPr lang="en-US" dirty="0" err="1">
                <a:solidFill>
                  <a:srgbClr val="FF0000"/>
                </a:solidFill>
              </a:rPr>
              <a:t>Elmen</a:t>
            </a:r>
            <a:r>
              <a:rPr lang="en-US" dirty="0">
                <a:solidFill>
                  <a:srgbClr val="FF0000"/>
                </a:solidFill>
              </a:rPr>
              <a:t> &amp; Mounts, 1989) .</a:t>
            </a:r>
            <a:endParaRPr lang="en-US" dirty="0" smtClean="0"/>
          </a:p>
          <a:p>
            <a:r>
              <a:rPr lang="en-US" dirty="0" smtClean="0"/>
              <a:t>This is more specific than your first statement</a:t>
            </a:r>
          </a:p>
          <a:p>
            <a:r>
              <a:rPr lang="en-US" dirty="0" smtClean="0"/>
              <a:t>It introduces the reader to the specific area you are interested in</a:t>
            </a:r>
          </a:p>
          <a:p>
            <a:pPr lvl="1"/>
            <a:r>
              <a:rPr lang="en-US" dirty="0" smtClean="0"/>
              <a:t>Parenting style and academic and emotional outcomes in children</a:t>
            </a:r>
          </a:p>
          <a:p>
            <a:r>
              <a:rPr lang="en-US" dirty="0" smtClean="0"/>
              <a:t>It includes a citation</a:t>
            </a:r>
          </a:p>
          <a:p>
            <a:pPr lvl="1"/>
            <a:r>
              <a:rPr lang="en-US" dirty="0" smtClean="0"/>
              <a:t>Which you will review in more detail later in the introduction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Paragraph-Third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statement about what the literature is missing or where there is an unanswered </a:t>
            </a:r>
            <a:r>
              <a:rPr lang="en-US" dirty="0" smtClean="0"/>
              <a:t>question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However, some research has suggested that the influence of parenting style may vary across cultures and by immigration status (Frankel &amp; </a:t>
            </a:r>
            <a:r>
              <a:rPr lang="en-US" dirty="0" err="1">
                <a:solidFill>
                  <a:srgbClr val="FF0000"/>
                </a:solidFill>
              </a:rPr>
              <a:t>Roer</a:t>
            </a:r>
            <a:r>
              <a:rPr lang="en-US" dirty="0">
                <a:solidFill>
                  <a:srgbClr val="FF0000"/>
                </a:solidFill>
              </a:rPr>
              <a:t>-Bornstein, 1982).</a:t>
            </a:r>
            <a:endParaRPr lang="en-US" dirty="0"/>
          </a:p>
          <a:p>
            <a:r>
              <a:rPr lang="en-US" dirty="0" smtClean="0"/>
              <a:t>Note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his statement is a contrast with the previous statement</a:t>
            </a:r>
          </a:p>
          <a:p>
            <a:pPr lvl="2"/>
            <a:r>
              <a:rPr lang="en-US" dirty="0" smtClean="0"/>
              <a:t>It says not all parenting styles lead to the same outcome</a:t>
            </a:r>
          </a:p>
          <a:p>
            <a:pPr lvl="1"/>
            <a:r>
              <a:rPr lang="en-US" dirty="0" smtClean="0"/>
              <a:t>It introduces the idea that there is a an unanswered question to be explored</a:t>
            </a:r>
          </a:p>
          <a:p>
            <a:pPr lvl="1"/>
            <a:r>
              <a:rPr lang="en-US" dirty="0" smtClean="0"/>
              <a:t>It includes a citation</a:t>
            </a:r>
          </a:p>
          <a:p>
            <a:pPr lvl="2"/>
            <a:r>
              <a:rPr lang="en-US" dirty="0" smtClean="0"/>
              <a:t>Which will be reviewed in more detail later in the paper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 Paragraph-Fourth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aim of the </a:t>
            </a:r>
            <a:r>
              <a:rPr lang="en-US" dirty="0" smtClean="0"/>
              <a:t>study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aim of the current study was to examine how parenting style among first-generation immigrants from the African diaspora influenced child development.</a:t>
            </a:r>
            <a:endParaRPr lang="en-US" dirty="0"/>
          </a:p>
          <a:p>
            <a:r>
              <a:rPr lang="en-US" dirty="0" smtClean="0"/>
              <a:t>This tells the reader generally what your study is about</a:t>
            </a:r>
          </a:p>
          <a:p>
            <a:r>
              <a:rPr lang="en-US" dirty="0" smtClean="0"/>
              <a:t>It should be a study that responds to the question you identified in the previous sentence</a:t>
            </a:r>
          </a:p>
          <a:p>
            <a:r>
              <a:rPr lang="en-US" dirty="0" smtClean="0"/>
              <a:t>Because the study is completed, it is a statement in the past tense</a:t>
            </a:r>
          </a:p>
          <a:p>
            <a:pPr lvl="1"/>
            <a:r>
              <a:rPr lang="en-US" dirty="0" smtClean="0"/>
              <a:t>For a proposal the statement would be in the future tense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Paragraph-Fifth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 statement of the study </a:t>
            </a:r>
            <a:r>
              <a:rPr lang="en-US" dirty="0" smtClean="0"/>
              <a:t>approach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study examined parenting style and child outcomes within a community of </a:t>
            </a:r>
            <a:r>
              <a:rPr lang="en-US" dirty="0" err="1">
                <a:solidFill>
                  <a:srgbClr val="FF0000"/>
                </a:solidFill>
              </a:rPr>
              <a:t>Somalian</a:t>
            </a:r>
            <a:r>
              <a:rPr lang="en-US" dirty="0">
                <a:solidFill>
                  <a:srgbClr val="FF0000"/>
                </a:solidFill>
              </a:rPr>
              <a:t> immigrants in the Northeastern United States. </a:t>
            </a:r>
            <a:endParaRPr lang="en-US" dirty="0" smtClean="0"/>
          </a:p>
          <a:p>
            <a:r>
              <a:rPr lang="en-US" dirty="0" smtClean="0"/>
              <a:t>This tells the reader just a little about your sample and method</a:t>
            </a:r>
          </a:p>
          <a:p>
            <a:pPr lvl="1"/>
            <a:r>
              <a:rPr lang="en-US" dirty="0" smtClean="0"/>
              <a:t>Not too much</a:t>
            </a:r>
          </a:p>
          <a:p>
            <a:pPr lvl="1"/>
            <a:r>
              <a:rPr lang="en-US" dirty="0" smtClean="0"/>
              <a:t>Enough so that the reader understands why you review certain types of articles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tutorial presented the definition and purpose of an introduction for an empirical paper or proposal</a:t>
            </a:r>
          </a:p>
          <a:p>
            <a:r>
              <a:rPr lang="en-US" dirty="0" smtClean="0"/>
              <a:t>It presented </a:t>
            </a:r>
            <a:r>
              <a:rPr lang="en-US" u="sng" dirty="0" smtClean="0"/>
              <a:t>one format </a:t>
            </a:r>
            <a:r>
              <a:rPr lang="en-US" dirty="0" smtClean="0"/>
              <a:t>for writing an introduction</a:t>
            </a:r>
          </a:p>
          <a:p>
            <a:r>
              <a:rPr lang="en-US" dirty="0" smtClean="0"/>
              <a:t>It focused on writing the very first paragraph of an introduction</a:t>
            </a:r>
          </a:p>
          <a:p>
            <a:r>
              <a:rPr lang="en-US" dirty="0" smtClean="0"/>
              <a:t>It gave a detailed step by step account of how to write the first paragraph of an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State the goals of this tutorial</a:t>
            </a:r>
          </a:p>
          <a:p>
            <a:r>
              <a:rPr lang="en-US" dirty="0" smtClean="0"/>
              <a:t>2) What is an introduction</a:t>
            </a:r>
          </a:p>
          <a:p>
            <a:r>
              <a:rPr lang="en-US" dirty="0" smtClean="0"/>
              <a:t>3) How to write an introduction</a:t>
            </a:r>
          </a:p>
          <a:p>
            <a:r>
              <a:rPr lang="en-US" dirty="0" smtClean="0"/>
              <a:t>4) Outline of an introduction</a:t>
            </a:r>
          </a:p>
          <a:p>
            <a:r>
              <a:rPr lang="en-US" dirty="0" smtClean="0"/>
              <a:t>5) The opening paragraph of an introduction</a:t>
            </a:r>
          </a:p>
          <a:p>
            <a:r>
              <a:rPr lang="en-US" dirty="0" smtClean="0"/>
              <a:t>6) Detailed outline of the opening paragraph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explain what an introduction is</a:t>
            </a:r>
          </a:p>
          <a:p>
            <a:r>
              <a:rPr lang="en-US" dirty="0" smtClean="0"/>
              <a:t>To outline the basic parts of an introduction</a:t>
            </a:r>
          </a:p>
          <a:p>
            <a:r>
              <a:rPr lang="en-US" dirty="0" smtClean="0"/>
              <a:t>To present one format you can use to write an introduction</a:t>
            </a:r>
          </a:p>
          <a:p>
            <a:r>
              <a:rPr lang="en-US" dirty="0" smtClean="0"/>
              <a:t>To show you how to write </a:t>
            </a:r>
            <a:r>
              <a:rPr lang="en-US" dirty="0"/>
              <a:t>a</a:t>
            </a:r>
            <a:r>
              <a:rPr lang="en-US" dirty="0" smtClean="0"/>
              <a:t> very first paragraph for an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tutorial you should be able to</a:t>
            </a:r>
          </a:p>
          <a:p>
            <a:pPr lvl="1"/>
            <a:r>
              <a:rPr lang="en-US" dirty="0" smtClean="0"/>
              <a:t>Articulate what an introduction is</a:t>
            </a:r>
          </a:p>
          <a:p>
            <a:pPr lvl="1"/>
            <a:r>
              <a:rPr lang="en-US" dirty="0" smtClean="0"/>
              <a:t>Know the general parts of an introduction</a:t>
            </a:r>
          </a:p>
          <a:p>
            <a:pPr lvl="1"/>
            <a:r>
              <a:rPr lang="en-US" dirty="0" smtClean="0"/>
              <a:t>Know why the first paragraph is important, and how it guides the rest of the introduction</a:t>
            </a:r>
          </a:p>
          <a:p>
            <a:pPr lvl="1"/>
            <a:r>
              <a:rPr lang="en-US"/>
              <a:t>D</a:t>
            </a:r>
            <a:r>
              <a:rPr lang="en-US" smtClean="0"/>
              <a:t>raft </a:t>
            </a:r>
            <a:r>
              <a:rPr lang="en-US" dirty="0" smtClean="0"/>
              <a:t>a first paragraph for your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introduction may be many different things, depending on the type of writing you are doing</a:t>
            </a:r>
          </a:p>
          <a:p>
            <a:r>
              <a:rPr lang="en-US" dirty="0" smtClean="0"/>
              <a:t>In an empirical paper—a proposal or research paper—an introduction does three things:</a:t>
            </a:r>
          </a:p>
          <a:p>
            <a:pPr lvl="1"/>
            <a:r>
              <a:rPr lang="en-US" dirty="0" smtClean="0"/>
              <a:t>Introduces your topic</a:t>
            </a:r>
          </a:p>
          <a:p>
            <a:pPr lvl="1"/>
            <a:r>
              <a:rPr lang="en-US" dirty="0" smtClean="0"/>
              <a:t>Reviews the literature of your topic</a:t>
            </a:r>
          </a:p>
          <a:p>
            <a:pPr lvl="1"/>
            <a:r>
              <a:rPr lang="en-US" dirty="0" smtClean="0"/>
              <a:t>States your hypotheses or research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tudents often ask:  What is the difference between an introduction and a literature review?</a:t>
            </a:r>
          </a:p>
          <a:p>
            <a:r>
              <a:rPr lang="en-US" dirty="0" smtClean="0"/>
              <a:t>Answer: The literature review is </a:t>
            </a:r>
            <a:r>
              <a:rPr lang="en-US" u="sng" dirty="0" smtClean="0"/>
              <a:t>part</a:t>
            </a:r>
            <a:r>
              <a:rPr lang="en-US" dirty="0" smtClean="0"/>
              <a:t> of your introduction</a:t>
            </a:r>
          </a:p>
          <a:p>
            <a:pPr lvl="1"/>
            <a:r>
              <a:rPr lang="en-US" dirty="0" smtClean="0"/>
              <a:t>It is likely to be the largest, most important part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write an introduction?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Introductions to research papers in psychology  have many formats</a:t>
            </a:r>
          </a:p>
          <a:p>
            <a:r>
              <a:rPr lang="en-US" dirty="0" smtClean="0"/>
              <a:t>In this tutorial you will learn </a:t>
            </a:r>
            <a:r>
              <a:rPr lang="en-US" u="sng" dirty="0" smtClean="0"/>
              <a:t>one format </a:t>
            </a:r>
          </a:p>
          <a:p>
            <a:r>
              <a:rPr lang="en-US" dirty="0" smtClean="0"/>
              <a:t>As you go on in research writing, you may modify, change, or completely ignore this format</a:t>
            </a:r>
          </a:p>
          <a:p>
            <a:r>
              <a:rPr lang="en-US" dirty="0" smtClean="0"/>
              <a:t>Or, your instructor may ask you to use a different format</a:t>
            </a:r>
          </a:p>
          <a:p>
            <a:r>
              <a:rPr lang="en-US" dirty="0" smtClean="0"/>
              <a:t>The purpose of presenting this one format is to give you a general starting 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Outline of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a very broad outline. The slides that follow show how to write the opening paragraph.  The other sections are covered in a different tutorial</a:t>
            </a:r>
          </a:p>
          <a:p>
            <a:r>
              <a:rPr lang="en-US" dirty="0" smtClean="0"/>
              <a:t>I.  Opening paragraph</a:t>
            </a:r>
          </a:p>
          <a:p>
            <a:r>
              <a:rPr lang="en-US" dirty="0" smtClean="0"/>
              <a:t>II. Review of the literature</a:t>
            </a:r>
          </a:p>
          <a:p>
            <a:r>
              <a:rPr lang="en-US" dirty="0" smtClean="0"/>
              <a:t>III. Summary paragraph and statement of hypotheses or research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Opening 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key paragraph </a:t>
            </a:r>
          </a:p>
          <a:p>
            <a:r>
              <a:rPr lang="en-US" dirty="0" smtClean="0"/>
              <a:t>It lets the reader know what to expect</a:t>
            </a:r>
          </a:p>
          <a:p>
            <a:r>
              <a:rPr lang="en-US" dirty="0" smtClean="0"/>
              <a:t>It gives the reader a general roadmap for your paper</a:t>
            </a:r>
          </a:p>
          <a:p>
            <a:r>
              <a:rPr lang="en-US" dirty="0" smtClean="0"/>
              <a:t>It may mention papers you will review in more detail later</a:t>
            </a:r>
          </a:p>
          <a:p>
            <a:r>
              <a:rPr lang="en-US" dirty="0" smtClean="0"/>
              <a:t>For a very long paper it may be more than one paragraph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Alice Frye, Ph.D., Department of Psychology, University of Massachusetts, Lowell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9A37-793F-4C92-B07D-AA15DF2BD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92934"/>
      </a:dk1>
      <a:lt1>
        <a:srgbClr val="FFFFFF"/>
      </a:lt1>
      <a:dk2>
        <a:srgbClr val="007033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1322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Write an Introduction</vt:lpstr>
      <vt:lpstr>Steps in this tutorial</vt:lpstr>
      <vt:lpstr>Goal</vt:lpstr>
      <vt:lpstr>Objectives</vt:lpstr>
      <vt:lpstr>What is an Introduction?</vt:lpstr>
      <vt:lpstr>What is an Introduction?</vt:lpstr>
      <vt:lpstr>How do you write an introduction?</vt:lpstr>
      <vt:lpstr>The  Outline of an Introduction</vt:lpstr>
      <vt:lpstr>The Opening Paragraph </vt:lpstr>
      <vt:lpstr>The opening paragraph</vt:lpstr>
      <vt:lpstr>The opening paragraph-Example</vt:lpstr>
      <vt:lpstr>Opening paragraph-First Sentence</vt:lpstr>
      <vt:lpstr>Opening paragraph-Second Sentence</vt:lpstr>
      <vt:lpstr>Opening Paragraph-Third Sentence</vt:lpstr>
      <vt:lpstr>Opening Paragraph-Fourth Sentence</vt:lpstr>
      <vt:lpstr>Opening Paragraph-Fifth Sentence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Introduction</dc:title>
  <dc:creator>Frye, Alice A</dc:creator>
  <cp:lastModifiedBy>Mary</cp:lastModifiedBy>
  <cp:revision>18</cp:revision>
  <dcterms:created xsi:type="dcterms:W3CDTF">2012-07-02T16:35:38Z</dcterms:created>
  <dcterms:modified xsi:type="dcterms:W3CDTF">2013-09-21T19:55:54Z</dcterms:modified>
</cp:coreProperties>
</file>