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6" r:id="rId5"/>
    <p:sldId id="287" r:id="rId6"/>
    <p:sldId id="259" r:id="rId7"/>
    <p:sldId id="260" r:id="rId8"/>
    <p:sldId id="263" r:id="rId9"/>
    <p:sldId id="264" r:id="rId10"/>
    <p:sldId id="261" r:id="rId11"/>
    <p:sldId id="262" r:id="rId12"/>
    <p:sldId id="265" r:id="rId13"/>
    <p:sldId id="288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1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28040-1F1D-4B6D-AECE-B8E4FE8087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680E25-FB4F-4C82-8B9B-FC966AAD8DCC}">
      <dgm:prSet/>
      <dgm:spPr/>
      <dgm:t>
        <a:bodyPr/>
        <a:lstStyle/>
        <a:p>
          <a:pPr rtl="0"/>
          <a:r>
            <a:rPr lang="en-US" b="1" smtClean="0"/>
            <a:t>Block building</a:t>
          </a:r>
          <a:endParaRPr lang="en-US"/>
        </a:p>
      </dgm:t>
    </dgm:pt>
    <dgm:pt modelId="{C373B0F2-BAB6-4FCB-93BE-239F13CD51DB}" type="parTrans" cxnId="{42E76C7E-37AA-49F7-8344-3536A222EEF8}">
      <dgm:prSet/>
      <dgm:spPr/>
      <dgm:t>
        <a:bodyPr/>
        <a:lstStyle/>
        <a:p>
          <a:endParaRPr lang="en-US"/>
        </a:p>
      </dgm:t>
    </dgm:pt>
    <dgm:pt modelId="{2D5729A4-F802-4D0C-9233-3E53DA19CE9D}" type="sibTrans" cxnId="{42E76C7E-37AA-49F7-8344-3536A222EEF8}">
      <dgm:prSet/>
      <dgm:spPr/>
      <dgm:t>
        <a:bodyPr/>
        <a:lstStyle/>
        <a:p>
          <a:endParaRPr lang="en-US"/>
        </a:p>
      </dgm:t>
    </dgm:pt>
    <dgm:pt modelId="{91962CBF-768F-4F81-A2A3-2ABC6A674811}" type="pres">
      <dgm:prSet presAssocID="{3CE28040-1F1D-4B6D-AECE-B8E4FE8087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DD9AFA-460B-4313-B9A8-A534B1C40AC3}" type="pres">
      <dgm:prSet presAssocID="{89680E25-FB4F-4C82-8B9B-FC966AAD8DC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E76C7E-37AA-49F7-8344-3536A222EEF8}" srcId="{3CE28040-1F1D-4B6D-AECE-B8E4FE80870F}" destId="{89680E25-FB4F-4C82-8B9B-FC966AAD8DCC}" srcOrd="0" destOrd="0" parTransId="{C373B0F2-BAB6-4FCB-93BE-239F13CD51DB}" sibTransId="{2D5729A4-F802-4D0C-9233-3E53DA19CE9D}"/>
    <dgm:cxn modelId="{0EFCF2E8-8043-4F3F-B11F-F7FD11B4F11A}" type="presOf" srcId="{3CE28040-1F1D-4B6D-AECE-B8E4FE80870F}" destId="{91962CBF-768F-4F81-A2A3-2ABC6A674811}" srcOrd="0" destOrd="0" presId="urn:microsoft.com/office/officeart/2005/8/layout/vList2"/>
    <dgm:cxn modelId="{E555A48D-598F-4065-8837-86EF77646E24}" type="presOf" srcId="{89680E25-FB4F-4C82-8B9B-FC966AAD8DCC}" destId="{29DD9AFA-460B-4313-B9A8-A534B1C40AC3}" srcOrd="0" destOrd="0" presId="urn:microsoft.com/office/officeart/2005/8/layout/vList2"/>
    <dgm:cxn modelId="{F6284C60-5740-4C20-800E-997CF3841357}" type="presParOf" srcId="{91962CBF-768F-4F81-A2A3-2ABC6A674811}" destId="{29DD9AFA-460B-4313-B9A8-A534B1C40A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F68663-4217-4BCD-BB6E-82FEE1E885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1B3661-307E-47CF-9FBB-1CC64A5AB1C1}">
      <dgm:prSet/>
      <dgm:spPr/>
      <dgm:t>
        <a:bodyPr/>
        <a:lstStyle/>
        <a:p>
          <a:pPr rtl="0"/>
          <a:r>
            <a:rPr lang="en-US" smtClean="0"/>
            <a:t>System Analysis</a:t>
          </a:r>
          <a:endParaRPr lang="en-US"/>
        </a:p>
      </dgm:t>
    </dgm:pt>
    <dgm:pt modelId="{EB5789E8-BEC2-4712-9194-DB029B8EC951}" type="parTrans" cxnId="{921A9489-1AF2-4DE3-A669-25D2C0D79311}">
      <dgm:prSet/>
      <dgm:spPr/>
      <dgm:t>
        <a:bodyPr/>
        <a:lstStyle/>
        <a:p>
          <a:endParaRPr lang="en-US"/>
        </a:p>
      </dgm:t>
    </dgm:pt>
    <dgm:pt modelId="{BEBFEE79-4499-4E58-8CD9-0661EBEBAF45}" type="sibTrans" cxnId="{921A9489-1AF2-4DE3-A669-25D2C0D79311}">
      <dgm:prSet/>
      <dgm:spPr/>
      <dgm:t>
        <a:bodyPr/>
        <a:lstStyle/>
        <a:p>
          <a:endParaRPr lang="en-US"/>
        </a:p>
      </dgm:t>
    </dgm:pt>
    <dgm:pt modelId="{0B2C5661-D431-419B-99B3-9A809E8B93F2}" type="pres">
      <dgm:prSet presAssocID="{98F68663-4217-4BCD-BB6E-82FEE1E885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97D8EB-A053-400A-84D5-28373FA107F3}" type="pres">
      <dgm:prSet presAssocID="{2A1B3661-307E-47CF-9FBB-1CC64A5AB1C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1A9489-1AF2-4DE3-A669-25D2C0D79311}" srcId="{98F68663-4217-4BCD-BB6E-82FEE1E885BC}" destId="{2A1B3661-307E-47CF-9FBB-1CC64A5AB1C1}" srcOrd="0" destOrd="0" parTransId="{EB5789E8-BEC2-4712-9194-DB029B8EC951}" sibTransId="{BEBFEE79-4499-4E58-8CD9-0661EBEBAF45}"/>
    <dgm:cxn modelId="{000ECA7F-1DF4-4B55-B168-749EB247860B}" type="presOf" srcId="{2A1B3661-307E-47CF-9FBB-1CC64A5AB1C1}" destId="{C697D8EB-A053-400A-84D5-28373FA107F3}" srcOrd="0" destOrd="0" presId="urn:microsoft.com/office/officeart/2005/8/layout/vList2"/>
    <dgm:cxn modelId="{390679D8-FCE7-4B63-A02B-B5DDD89C0811}" type="presOf" srcId="{98F68663-4217-4BCD-BB6E-82FEE1E885BC}" destId="{0B2C5661-D431-419B-99B3-9A809E8B93F2}" srcOrd="0" destOrd="0" presId="urn:microsoft.com/office/officeart/2005/8/layout/vList2"/>
    <dgm:cxn modelId="{11C2E1EE-0605-4144-8419-6DDAA0FDEA63}" type="presParOf" srcId="{0B2C5661-D431-419B-99B3-9A809E8B93F2}" destId="{C697D8EB-A053-400A-84D5-28373FA107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664A02-DB1B-4F8E-8C0B-3A94EC1188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A5E04D-DD9F-4B2D-9508-593FADDD5C44}">
      <dgm:prSet/>
      <dgm:spPr/>
      <dgm:t>
        <a:bodyPr/>
        <a:lstStyle/>
        <a:p>
          <a:pPr rtl="0"/>
          <a:r>
            <a:rPr lang="en-US" smtClean="0"/>
            <a:t>System Design	</a:t>
          </a:r>
          <a:endParaRPr lang="en-US"/>
        </a:p>
      </dgm:t>
    </dgm:pt>
    <dgm:pt modelId="{EE2C0C05-1F56-4E9E-A228-20965B4FCE2B}" type="parTrans" cxnId="{CE425258-6F98-46B4-B5D1-559F790A966C}">
      <dgm:prSet/>
      <dgm:spPr/>
      <dgm:t>
        <a:bodyPr/>
        <a:lstStyle/>
        <a:p>
          <a:endParaRPr lang="en-US"/>
        </a:p>
      </dgm:t>
    </dgm:pt>
    <dgm:pt modelId="{79B6B32D-C555-4927-B832-047D75C63C48}" type="sibTrans" cxnId="{CE425258-6F98-46B4-B5D1-559F790A966C}">
      <dgm:prSet/>
      <dgm:spPr/>
      <dgm:t>
        <a:bodyPr/>
        <a:lstStyle/>
        <a:p>
          <a:endParaRPr lang="en-US"/>
        </a:p>
      </dgm:t>
    </dgm:pt>
    <dgm:pt modelId="{B018F0E7-A675-411B-8CBA-B822313C8DDB}" type="pres">
      <dgm:prSet presAssocID="{DE664A02-DB1B-4F8E-8C0B-3A94EC1188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025368-3A9B-48E5-A634-06C35AB02D84}" type="pres">
      <dgm:prSet presAssocID="{97A5E04D-DD9F-4B2D-9508-593FADDD5C4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E1D131-78BE-4100-9D7C-9E757716A12F}" type="presOf" srcId="{97A5E04D-DD9F-4B2D-9508-593FADDD5C44}" destId="{06025368-3A9B-48E5-A634-06C35AB02D84}" srcOrd="0" destOrd="0" presId="urn:microsoft.com/office/officeart/2005/8/layout/vList2"/>
    <dgm:cxn modelId="{CE425258-6F98-46B4-B5D1-559F790A966C}" srcId="{DE664A02-DB1B-4F8E-8C0B-3A94EC1188CC}" destId="{97A5E04D-DD9F-4B2D-9508-593FADDD5C44}" srcOrd="0" destOrd="0" parTransId="{EE2C0C05-1F56-4E9E-A228-20965B4FCE2B}" sibTransId="{79B6B32D-C555-4927-B832-047D75C63C48}"/>
    <dgm:cxn modelId="{B22FA3AE-A79B-49EF-A6C2-F1382CB4292F}" type="presOf" srcId="{DE664A02-DB1B-4F8E-8C0B-3A94EC1188CC}" destId="{B018F0E7-A675-411B-8CBA-B822313C8DDB}" srcOrd="0" destOrd="0" presId="urn:microsoft.com/office/officeart/2005/8/layout/vList2"/>
    <dgm:cxn modelId="{24F3A611-495D-45D0-B00E-CDBC4586F106}" type="presParOf" srcId="{B018F0E7-A675-411B-8CBA-B822313C8DDB}" destId="{06025368-3A9B-48E5-A634-06C35AB02D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1A3E7B-52AB-4BEC-A94E-C7005CE700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8E9633-7C86-4F89-BAA2-C775F5F2052E}">
      <dgm:prSet/>
      <dgm:spPr/>
      <dgm:t>
        <a:bodyPr/>
        <a:lstStyle/>
        <a:p>
          <a:pPr rtl="0"/>
          <a:r>
            <a:rPr lang="en-US" smtClean="0"/>
            <a:t>System Postulation</a:t>
          </a:r>
          <a:endParaRPr lang="en-US"/>
        </a:p>
      </dgm:t>
    </dgm:pt>
    <dgm:pt modelId="{5C566BA9-F888-49B6-B2F6-EE4D0B29A209}" type="parTrans" cxnId="{F82F15F0-91DA-4588-AD23-C080360C0B81}">
      <dgm:prSet/>
      <dgm:spPr/>
      <dgm:t>
        <a:bodyPr/>
        <a:lstStyle/>
        <a:p>
          <a:endParaRPr lang="en-US"/>
        </a:p>
      </dgm:t>
    </dgm:pt>
    <dgm:pt modelId="{A09FF132-6AEB-4CC6-9C4C-DF03C9F03D73}" type="sibTrans" cxnId="{F82F15F0-91DA-4588-AD23-C080360C0B81}">
      <dgm:prSet/>
      <dgm:spPr/>
      <dgm:t>
        <a:bodyPr/>
        <a:lstStyle/>
        <a:p>
          <a:endParaRPr lang="en-US"/>
        </a:p>
      </dgm:t>
    </dgm:pt>
    <dgm:pt modelId="{31C0A18B-FA28-40A2-9E39-A380D41EB38E}" type="pres">
      <dgm:prSet presAssocID="{A21A3E7B-52AB-4BEC-A94E-C7005CE700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E08EA9-B592-4A66-9E47-5D96F4161540}" type="pres">
      <dgm:prSet presAssocID="{508E9633-7C86-4F89-BAA2-C775F5F2052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2F15F0-91DA-4588-AD23-C080360C0B81}" srcId="{A21A3E7B-52AB-4BEC-A94E-C7005CE7003D}" destId="{508E9633-7C86-4F89-BAA2-C775F5F2052E}" srcOrd="0" destOrd="0" parTransId="{5C566BA9-F888-49B6-B2F6-EE4D0B29A209}" sibTransId="{A09FF132-6AEB-4CC6-9C4C-DF03C9F03D73}"/>
    <dgm:cxn modelId="{63690AB1-1DA1-4062-80F7-97B0A7D997A0}" type="presOf" srcId="{508E9633-7C86-4F89-BAA2-C775F5F2052E}" destId="{C5E08EA9-B592-4A66-9E47-5D96F4161540}" srcOrd="0" destOrd="0" presId="urn:microsoft.com/office/officeart/2005/8/layout/vList2"/>
    <dgm:cxn modelId="{3B3ECD9A-FE5E-4186-8E21-3D1BBDAFE6B7}" type="presOf" srcId="{A21A3E7B-52AB-4BEC-A94E-C7005CE7003D}" destId="{31C0A18B-FA28-40A2-9E39-A380D41EB38E}" srcOrd="0" destOrd="0" presId="urn:microsoft.com/office/officeart/2005/8/layout/vList2"/>
    <dgm:cxn modelId="{3C7DF033-0523-4007-9249-E6B2CA4D46DC}" type="presParOf" srcId="{31C0A18B-FA28-40A2-9E39-A380D41EB38E}" destId="{C5E08EA9-B592-4A66-9E47-5D96F416154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D9AFA-460B-4313-B9A8-A534B1C40AC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Block building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E05-0FAD-44FE-9502-B67C25A7D2C8}" type="datetime1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29B0-11DF-4A06-9049-4DFF772B5A5B}" type="datetime1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1B23-A3D7-4AB0-A446-BEA13113847D}" type="datetime1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3E70-026A-421D-AE2E-20B2ECB3B322}" type="datetime1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41B9-6FD0-4BE1-88ED-039DB15F3358}" type="datetime1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D8CF-A1F7-4845-8072-F8A5E00175CF}" type="datetime1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C673-C4DB-45C2-B1C3-A30FF3E975C5}" type="datetime1">
              <a:rPr lang="en-US" smtClean="0"/>
              <a:pPr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BB35-EC96-4108-914A-23C1F4196FAB}" type="datetime1">
              <a:rPr lang="en-US" smtClean="0"/>
              <a:pPr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859D-BB67-45CC-AC84-D07F4C7C0A2C}" type="datetime1">
              <a:rPr lang="en-US" smtClean="0"/>
              <a:pPr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3D34-0169-4851-9C44-8FA00DD1F97A}" type="datetime1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B448-44E4-4C29-98F8-304F81F5FAEA}" type="datetime1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D490-EBD8-4768-95E0-1260183FB85D}" type="datetime1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CSE4131_CSE4132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… model … two category</a:t>
            </a:r>
          </a:p>
          <a:p>
            <a:pPr lvl="1"/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Mathematical</a:t>
            </a:r>
          </a:p>
          <a:p>
            <a:endParaRPr lang="en-US" dirty="0" smtClean="0"/>
          </a:p>
          <a:p>
            <a:r>
              <a:rPr lang="en-US" dirty="0" smtClean="0"/>
              <a:t>Physical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Static or dynamic</a:t>
            </a:r>
          </a:p>
          <a:p>
            <a:r>
              <a:rPr lang="en-US" dirty="0" smtClean="0">
                <a:sym typeface="Wingdings" pitchFamily="2" charset="2"/>
              </a:rPr>
              <a:t>Mathematical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Static or dynamic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• Models, properties of which are described </a:t>
            </a:r>
            <a:r>
              <a:rPr lang="en-US" sz="2400" dirty="0" smtClean="0"/>
              <a:t>by physical </a:t>
            </a:r>
            <a:r>
              <a:rPr lang="en-US" sz="2400" dirty="0"/>
              <a:t>structures and relations</a:t>
            </a:r>
            <a:r>
              <a:rPr lang="en-US" sz="2400" dirty="0" smtClean="0"/>
              <a:t>. </a:t>
            </a:r>
            <a:r>
              <a:rPr lang="en-US" sz="2400" dirty="0"/>
              <a:t>Usually applied to high </a:t>
            </a:r>
            <a:r>
              <a:rPr lang="en-US" sz="2400" dirty="0" smtClean="0"/>
              <a:t>fidelity (detailed) system </a:t>
            </a:r>
            <a:r>
              <a:rPr lang="en-US" sz="2400" dirty="0"/>
              <a:t>simulations such as simulators</a:t>
            </a:r>
            <a:r>
              <a:rPr lang="en-US" sz="2400" dirty="0" smtClean="0"/>
              <a:t>. Example Architectural model of a house(</a:t>
            </a:r>
            <a:r>
              <a:rPr lang="en-US" sz="2400" dirty="0"/>
              <a:t>Building</a:t>
            </a:r>
            <a:r>
              <a:rPr lang="en-US" sz="2400" dirty="0" smtClean="0"/>
              <a:t>) is physical model, vehicle etc.</a:t>
            </a:r>
            <a:endParaRPr lang="en-US" sz="2400" dirty="0"/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Reflects the physical laws that drive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Mathematical model:</a:t>
            </a:r>
          </a:p>
          <a:p>
            <a:pPr lvl="1"/>
            <a:r>
              <a:rPr lang="en-US" sz="2400" dirty="0" smtClean="0"/>
              <a:t>… some </a:t>
            </a:r>
            <a:r>
              <a:rPr lang="en-US" sz="2400" b="1" dirty="0" smtClean="0"/>
              <a:t>symbolic notation and mathematical equations </a:t>
            </a:r>
            <a:r>
              <a:rPr lang="en-US" sz="2400" dirty="0" smtClean="0"/>
              <a:t>to represent the system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System </a:t>
            </a:r>
            <a:r>
              <a:rPr lang="en-US" sz="2400" b="1" dirty="0" smtClean="0">
                <a:solidFill>
                  <a:srgbClr val="008000"/>
                </a:solidFill>
              </a:rPr>
              <a:t>attributes</a:t>
            </a:r>
            <a:r>
              <a:rPr lang="en-US" sz="2400" dirty="0" smtClean="0">
                <a:solidFill>
                  <a:srgbClr val="008000"/>
                </a:solidFill>
              </a:rPr>
              <a:t> are represented by </a:t>
            </a:r>
            <a:r>
              <a:rPr lang="en-US" sz="2400" b="1" dirty="0" smtClean="0">
                <a:solidFill>
                  <a:srgbClr val="008000"/>
                </a:solidFill>
              </a:rPr>
              <a:t>variables 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and </a:t>
            </a:r>
            <a:r>
              <a:rPr lang="en-US" sz="2400" b="1" dirty="0" smtClean="0">
                <a:solidFill>
                  <a:srgbClr val="008000"/>
                </a:solidFill>
              </a:rPr>
              <a:t>activities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>
                <a:solidFill>
                  <a:srgbClr val="008000"/>
                </a:solidFill>
              </a:rPr>
              <a:t>are represented</a:t>
            </a:r>
            <a:r>
              <a:rPr lang="en-US" sz="2400" dirty="0" smtClean="0">
                <a:solidFill>
                  <a:srgbClr val="008000"/>
                </a:solidFill>
              </a:rPr>
              <a:t> by mathematical </a:t>
            </a:r>
            <a:r>
              <a:rPr lang="en-US" sz="2400" b="1" dirty="0" smtClean="0">
                <a:solidFill>
                  <a:srgbClr val="008000"/>
                </a:solidFill>
              </a:rPr>
              <a:t>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Models the process a system performs.</a:t>
            </a:r>
          </a:p>
          <a:p>
            <a:pPr marL="0" indent="0">
              <a:buNone/>
            </a:pPr>
            <a:r>
              <a:rPr lang="en-US" dirty="0" smtClean="0"/>
              <a:t>Represents </a:t>
            </a:r>
            <a:r>
              <a:rPr lang="en-US" dirty="0"/>
              <a:t>dynamic relations </a:t>
            </a:r>
            <a:r>
              <a:rPr lang="en-US" dirty="0" smtClean="0"/>
              <a:t>by mathematical </a:t>
            </a:r>
            <a:r>
              <a:rPr lang="en-US" dirty="0"/>
              <a:t>and logical </a:t>
            </a:r>
            <a:r>
              <a:rPr lang="en-US" dirty="0" smtClean="0"/>
              <a:t>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971800"/>
            <a:ext cx="49244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0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Second distinguish ….</a:t>
            </a:r>
          </a:p>
          <a:p>
            <a:pPr lvl="1"/>
            <a:r>
              <a:rPr lang="en-US" sz="2000" b="1" dirty="0" smtClean="0"/>
              <a:t>Static</a:t>
            </a:r>
            <a:r>
              <a:rPr lang="en-US" sz="2000" dirty="0" smtClean="0"/>
              <a:t> and </a:t>
            </a:r>
            <a:r>
              <a:rPr lang="en-US" sz="2000" b="1" dirty="0" smtClean="0"/>
              <a:t>dynamic</a:t>
            </a:r>
            <a:r>
              <a:rPr lang="en-US" sz="2000" dirty="0" smtClean="0"/>
              <a:t> models</a:t>
            </a:r>
          </a:p>
          <a:p>
            <a:endParaRPr lang="en-US" sz="2400" dirty="0" smtClean="0"/>
          </a:p>
          <a:p>
            <a:r>
              <a:rPr lang="en-US" sz="2200" b="1" dirty="0" smtClean="0"/>
              <a:t>Static</a:t>
            </a:r>
            <a:r>
              <a:rPr lang="en-US" sz="2200" dirty="0" smtClean="0"/>
              <a:t> models can only show the values that system attributes take when the system is in balance.</a:t>
            </a:r>
          </a:p>
          <a:p>
            <a:pPr lvl="1"/>
            <a:r>
              <a:rPr lang="en-US" sz="2200" dirty="0" smtClean="0"/>
              <a:t>Values at some particular time</a:t>
            </a:r>
          </a:p>
          <a:p>
            <a:r>
              <a:rPr lang="en-US" sz="2200" b="1" dirty="0" smtClean="0"/>
              <a:t>Dynamic</a:t>
            </a:r>
            <a:r>
              <a:rPr lang="en-US" sz="2200" dirty="0" smtClean="0"/>
              <a:t> models follow the changes over time that result from the system activities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968875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 In case of mathematical models… Solved Model</a:t>
            </a:r>
          </a:p>
          <a:p>
            <a:pPr lvl="1"/>
            <a:r>
              <a:rPr lang="en-US" sz="2200" dirty="0" smtClean="0"/>
              <a:t>a third distinction is the </a:t>
            </a:r>
            <a:r>
              <a:rPr lang="en-US" sz="2200" b="1" dirty="0" smtClean="0"/>
              <a:t>technique by which the model is solved</a:t>
            </a:r>
          </a:p>
          <a:p>
            <a:pPr lvl="1"/>
            <a:r>
              <a:rPr lang="en-US" sz="2200" dirty="0" smtClean="0"/>
              <a:t>That is  actual values are assigned to the system attributes</a:t>
            </a:r>
          </a:p>
          <a:p>
            <a:r>
              <a:rPr lang="en-US" sz="2600" dirty="0" smtClean="0">
                <a:solidFill>
                  <a:srgbClr val="00B050"/>
                </a:solidFill>
              </a:rPr>
              <a:t>A distinction can be made:</a:t>
            </a:r>
          </a:p>
          <a:p>
            <a:pPr lvl="1"/>
            <a:r>
              <a:rPr lang="en-US" sz="2200" dirty="0" smtClean="0"/>
              <a:t>Analytical and</a:t>
            </a:r>
          </a:p>
          <a:p>
            <a:pPr lvl="1"/>
            <a:r>
              <a:rPr lang="en-US" sz="2200" dirty="0" smtClean="0"/>
              <a:t>Numerical  methods</a:t>
            </a:r>
          </a:p>
          <a:p>
            <a:endParaRPr lang="en-US" sz="2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 smtClean="0"/>
              <a:t>Analytical </a:t>
            </a:r>
            <a:r>
              <a:rPr lang="en-US" sz="2200" dirty="0" smtClean="0"/>
              <a:t>methods  </a:t>
            </a:r>
            <a:r>
              <a:rPr lang="en-US" sz="2200" b="1" dirty="0" smtClean="0"/>
              <a:t>is one</a:t>
            </a:r>
            <a:r>
              <a:rPr lang="en-US" sz="2200" dirty="0" smtClean="0"/>
              <a:t> which used the deductive reasoning(</a:t>
            </a:r>
            <a:r>
              <a:rPr lang="as-IN" sz="2200" dirty="0" smtClean="0"/>
              <a:t>ন্যায়িক যুক্তি</a:t>
            </a:r>
            <a:r>
              <a:rPr lang="en-US" sz="2200" dirty="0" smtClean="0"/>
              <a:t>) of mathematical theory to solve a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A </a:t>
            </a:r>
            <a:r>
              <a:rPr lang="en-US" sz="2200" dirty="0"/>
              <a:t>Linear Programming model, a Mixed Integer Linear Programming model, a nonlinear optimization model are examples of analytical models.</a:t>
            </a:r>
          </a:p>
          <a:p>
            <a:endParaRPr lang="en-US" sz="2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 smtClean="0"/>
              <a:t>Numerical methods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2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2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one which</a:t>
            </a:r>
            <a:r>
              <a:rPr lang="en-US" sz="2200" b="1" dirty="0" smtClean="0"/>
              <a:t> </a:t>
            </a:r>
            <a:r>
              <a:rPr lang="en-US" sz="2200" dirty="0" smtClean="0"/>
              <a:t>applying computational procedure to solve equations.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Fin</a:t>
            </a:r>
            <a:r>
              <a:rPr lang="en-US" sz="2200" spc="-1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22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2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2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non</a:t>
            </a:r>
            <a:r>
              <a:rPr lang="en-US" sz="22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inear</a:t>
            </a:r>
            <a:r>
              <a:rPr lang="en-US" sz="22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>
                <a:latin typeface="Times New Roman" pitchFamily="18" charset="0"/>
                <a:cs typeface="Times New Roman" pitchFamily="18" charset="0"/>
              </a:rPr>
              <a:t>algebrai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>
                <a:latin typeface="Times New Roman" pitchFamily="18" charset="0"/>
                <a:cs typeface="Times New Roman" pitchFamily="18" charset="0"/>
              </a:rPr>
              <a:t>equa</a:t>
            </a:r>
            <a:r>
              <a:rPr lang="en-US" sz="2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ion,</a:t>
            </a:r>
            <a:r>
              <a:rPr lang="en-US" sz="2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spc="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spc="-5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2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2200" spc="45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200" spc="45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numer</a:t>
            </a:r>
            <a:r>
              <a:rPr lang="en-US" sz="22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spc="-5" dirty="0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2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z="22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0994" y="1752600"/>
            <a:ext cx="7682012" cy="43735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used in modeling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Its not possible to provide rules by which mathematical models are built.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But a number of principles can be stated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Principles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b="1" dirty="0" smtClean="0"/>
              <a:t>Block</a:t>
            </a:r>
            <a:r>
              <a:rPr lang="en-US" sz="2000" dirty="0" smtClean="0"/>
              <a:t> building… should be organized in series of blocks.</a:t>
            </a:r>
          </a:p>
          <a:p>
            <a:pPr lvl="1"/>
            <a:r>
              <a:rPr lang="en-US" sz="2000" b="1" dirty="0" smtClean="0"/>
              <a:t>Relevance</a:t>
            </a:r>
            <a:r>
              <a:rPr lang="en-US" sz="2000" dirty="0" smtClean="0"/>
              <a:t> …  relevant to the study objective.</a:t>
            </a:r>
          </a:p>
          <a:p>
            <a:pPr lvl="1"/>
            <a:r>
              <a:rPr lang="en-US" sz="2000" b="1" dirty="0" smtClean="0"/>
              <a:t>Accuracy</a:t>
            </a:r>
            <a:r>
              <a:rPr lang="en-US" sz="2000" dirty="0" smtClean="0"/>
              <a:t> … </a:t>
            </a:r>
            <a:r>
              <a:rPr lang="en-US" sz="1800" dirty="0" smtClean="0"/>
              <a:t>of information gathered form the system should be considered</a:t>
            </a:r>
            <a:endParaRPr lang="en-US" sz="2000" dirty="0" smtClean="0"/>
          </a:p>
          <a:p>
            <a:pPr lvl="1"/>
            <a:r>
              <a:rPr lang="en-US" sz="2000" b="1" dirty="0" smtClean="0"/>
              <a:t>Aggregation (</a:t>
            </a:r>
            <a:r>
              <a:rPr lang="as-IN" sz="2000" b="1" dirty="0"/>
              <a:t>মোট পরিমাণ</a:t>
            </a:r>
            <a:r>
              <a:rPr lang="en-US" sz="2000" b="1" dirty="0" smtClean="0"/>
              <a:t>)</a:t>
            </a:r>
            <a:r>
              <a:rPr lang="en-US" sz="2000" dirty="0" smtClean="0"/>
              <a:t> … in the extent to which the number of individual entities can be grouped together into a large entity</a:t>
            </a:r>
          </a:p>
          <a:p>
            <a:pPr lvl="1"/>
            <a:endParaRPr 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Subsystems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Simple definition of a system:</a:t>
            </a:r>
          </a:p>
          <a:p>
            <a:pPr lvl="1"/>
            <a:r>
              <a:rPr lang="en-US" sz="2000" dirty="0" smtClean="0">
                <a:solidFill>
                  <a:srgbClr val="008000"/>
                </a:solidFill>
              </a:rPr>
              <a:t>A set of interacting objects</a:t>
            </a:r>
          </a:p>
          <a:p>
            <a:pPr lvl="1"/>
            <a:r>
              <a:rPr lang="en-US" sz="2000" dirty="0" smtClean="0"/>
              <a:t>But description of a system can be made many levels of details.</a:t>
            </a:r>
          </a:p>
          <a:p>
            <a:pPr lvl="1"/>
            <a:r>
              <a:rPr lang="en-US" sz="2000" dirty="0" smtClean="0"/>
              <a:t>A system </a:t>
            </a:r>
            <a:r>
              <a:rPr lang="en-US" sz="2000" dirty="0" smtClean="0">
                <a:sym typeface="Wingdings" pitchFamily="2" charset="2"/>
              </a:rPr>
              <a:t> consisting of interacting subsystem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A subsystem  consisting of subsystems… lower level of details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A system study must begin by deciding on  the level of subsystem details to be used.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Group of interconnected and interactive objects </a:t>
            </a:r>
            <a:r>
              <a:rPr lang="en-US" sz="2400" dirty="0" smtClean="0">
                <a:solidFill>
                  <a:srgbClr val="008000"/>
                </a:solidFill>
              </a:rPr>
              <a:t> that </a:t>
            </a:r>
            <a:r>
              <a:rPr lang="en-US" sz="2400" dirty="0">
                <a:solidFill>
                  <a:srgbClr val="008000"/>
                </a:solidFill>
              </a:rPr>
              <a:t>performs an important job or task as a component of a larger system.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>
              <a:sym typeface="Wingdings" pitchFamily="2" charset="2"/>
            </a:endParaRPr>
          </a:p>
          <a:p>
            <a:pPr lvl="1"/>
            <a:r>
              <a:rPr lang="en-US" sz="2000" dirty="0" smtClean="0">
                <a:sym typeface="Wingdings" pitchFamily="2" charset="2"/>
              </a:rPr>
              <a:t>Remember the principle…. Block-building principle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Sub system  sub models or blocks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274639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description of System </a:t>
            </a:r>
            <a:r>
              <a:rPr lang="en-US" sz="2400" dirty="0" smtClean="0">
                <a:sym typeface="Wingdings" pitchFamily="2" charset="2"/>
              </a:rPr>
              <a:t> Series of blocks</a:t>
            </a:r>
          </a:p>
          <a:p>
            <a:r>
              <a:rPr lang="en-US" sz="2400" dirty="0" smtClean="0">
                <a:sym typeface="Wingdings" pitchFamily="2" charset="2"/>
              </a:rPr>
              <a:t>Few/ Preferably one input  block</a:t>
            </a:r>
          </a:p>
          <a:p>
            <a:r>
              <a:rPr lang="en-US" sz="2400" dirty="0" smtClean="0">
                <a:sym typeface="Wingdings" pitchFamily="2" charset="2"/>
              </a:rPr>
              <a:t>Results in few output variables</a:t>
            </a:r>
          </a:p>
          <a:p>
            <a:r>
              <a:rPr lang="en-US" sz="2400" dirty="0" smtClean="0">
                <a:sym typeface="Wingdings" pitchFamily="2" charset="2"/>
              </a:rPr>
              <a:t>System  interconnections between blocks.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1295400" y="4038600"/>
            <a:ext cx="6629400" cy="24436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868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Formal definition of Model?</a:t>
            </a:r>
          </a:p>
          <a:p>
            <a:pPr lvl="1"/>
            <a:r>
              <a:rPr lang="en-US" sz="2200" dirty="0" smtClean="0"/>
              <a:t>We define a model as </a:t>
            </a:r>
            <a:r>
              <a:rPr lang="en-US" sz="2200" b="1" dirty="0" smtClean="0"/>
              <a:t>the body of information </a:t>
            </a:r>
            <a:r>
              <a:rPr lang="en-US" sz="2200" dirty="0" smtClean="0"/>
              <a:t>about a system(?) 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smtClean="0"/>
              <a:t>gathered for the purpose of studying the System.</a:t>
            </a:r>
          </a:p>
          <a:p>
            <a:pPr lvl="1"/>
            <a:r>
              <a:rPr lang="en-US" sz="2400" i="1" dirty="0"/>
              <a:t>A model is a simplification of reality.</a:t>
            </a:r>
            <a:endParaRPr lang="en-US" sz="2200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Formal Definition of System?</a:t>
            </a:r>
          </a:p>
          <a:p>
            <a:pPr lvl="1"/>
            <a:r>
              <a:rPr lang="en-US" sz="2200" dirty="0" smtClean="0">
                <a:solidFill>
                  <a:srgbClr val="00B050"/>
                </a:solidFill>
              </a:rPr>
              <a:t>Def</a:t>
            </a:r>
            <a:r>
              <a:rPr lang="en-US" sz="2200" baseline="30000" dirty="0" smtClean="0">
                <a:solidFill>
                  <a:srgbClr val="00B050"/>
                </a:solidFill>
              </a:rPr>
              <a:t>n</a:t>
            </a:r>
            <a:r>
              <a:rPr lang="en-US" sz="2200" dirty="0" smtClean="0">
                <a:solidFill>
                  <a:srgbClr val="00B050"/>
                </a:solidFill>
              </a:rPr>
              <a:t>  of System</a:t>
            </a:r>
            <a:r>
              <a:rPr lang="en-US" sz="2200" dirty="0" smtClean="0"/>
              <a:t>: A group of interacting, interrelated, or interdependent elements forming a complex whole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model should only include </a:t>
            </a:r>
            <a:r>
              <a:rPr lang="en-US" sz="2400" dirty="0" smtClean="0">
                <a:sym typeface="Wingdings" pitchFamily="2" charset="2"/>
              </a:rPr>
              <a:t> relevant to study objective</a:t>
            </a:r>
          </a:p>
          <a:p>
            <a:r>
              <a:rPr lang="en-US" sz="2400" dirty="0" smtClean="0">
                <a:sym typeface="Wingdings" pitchFamily="2" charset="2"/>
              </a:rPr>
              <a:t>For example: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If factory system study aim </a:t>
            </a:r>
            <a:r>
              <a:rPr lang="en-US" sz="2000" dirty="0" smtClean="0">
                <a:sym typeface="Wingdings" pitchFamily="2" charset="2"/>
              </a:rPr>
              <a:t>is </a:t>
            </a:r>
            <a:r>
              <a:rPr lang="en-US" sz="2000" dirty="0" smtClean="0">
                <a:sym typeface="Wingdings" pitchFamily="2" charset="2"/>
              </a:rPr>
              <a:t>to compare the effects of different operating rules on efficiency 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Then its not relevance to consider … hiring of employees as activity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If consider then  no harm to the system but  make the system more complex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Accuracy &amp; Aggregation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Accuracy </a:t>
            </a:r>
            <a:r>
              <a:rPr lang="en-US" sz="2400" dirty="0" smtClean="0">
                <a:sym typeface="Wingdings" pitchFamily="2" charset="2"/>
              </a:rPr>
              <a:t>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The accuracy of information … for model … should be considered.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Wrong information or inaccurate information  may mislead …</a:t>
            </a:r>
          </a:p>
          <a:p>
            <a:pPr lvl="1"/>
            <a:endParaRPr lang="en-US" sz="20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Aggregation(</a:t>
            </a:r>
            <a:r>
              <a:rPr lang="as-IN" sz="2400" dirty="0">
                <a:sym typeface="Wingdings" pitchFamily="2" charset="2"/>
              </a:rPr>
              <a:t>মোট পরিমাণ</a:t>
            </a:r>
            <a:r>
              <a:rPr lang="en-US" sz="2400" dirty="0" smtClean="0">
                <a:sym typeface="Wingdings" pitchFamily="2" charset="2"/>
              </a:rPr>
              <a:t>) </a:t>
            </a:r>
            <a:r>
              <a:rPr lang="en-US" sz="1800" dirty="0" smtClean="0">
                <a:sym typeface="Wingdings" pitchFamily="2" charset="2"/>
              </a:rPr>
              <a:t></a:t>
            </a:r>
          </a:p>
          <a:p>
            <a:pPr lvl="1"/>
            <a:r>
              <a:rPr lang="en-US" sz="1800" dirty="0" smtClean="0"/>
              <a:t>… in the extent to which the number of individual entities can be grouped together into a large entity</a:t>
            </a:r>
            <a:endParaRPr lang="en-US" sz="1800" dirty="0" smtClean="0">
              <a:sym typeface="Wingdings" pitchFamily="2" charset="2"/>
            </a:endParaRPr>
          </a:p>
          <a:p>
            <a:pPr lvl="1"/>
            <a:endParaRPr lang="en-US" sz="2000" dirty="0" smtClean="0">
              <a:sym typeface="Wingdings" pitchFamily="2" charset="2"/>
            </a:endParaRP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28600" y="4495800"/>
            <a:ext cx="6408457" cy="2362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05400" y="4495800"/>
            <a:ext cx="3822144" cy="92333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General Manager – Satisfied</a:t>
            </a:r>
          </a:p>
          <a:p>
            <a:r>
              <a:rPr lang="en-US" dirty="0" smtClean="0"/>
              <a:t>Production Manager – more details..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The Corporate Model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>
          <a:xfrm>
            <a:off x="2174703" y="1219200"/>
            <a:ext cx="4794594" cy="4373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174703" y="5645601"/>
            <a:ext cx="4820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74320">
              <a:buFont typeface="Arial" pitchFamily="34" charset="0"/>
              <a:buChar char="•"/>
            </a:pPr>
            <a:r>
              <a:rPr lang="en-US" dirty="0" smtClean="0"/>
              <a:t>Models of this nature called: </a:t>
            </a:r>
            <a:r>
              <a:rPr lang="en-US" b="1" dirty="0" smtClean="0"/>
              <a:t>Corporate Model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Different corporation use this model in </a:t>
            </a:r>
            <a:br>
              <a:rPr lang="en-US" dirty="0" smtClean="0"/>
            </a:br>
            <a:r>
              <a:rPr lang="en-US" dirty="0" smtClean="0"/>
              <a:t>various aspects for </a:t>
            </a:r>
            <a:r>
              <a:rPr lang="en-US" b="1" dirty="0" smtClean="0"/>
              <a:t>planning their operations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3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The Corporate Model</a:t>
            </a:r>
            <a:endParaRPr lang="en-US" sz="4000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Assume the corporate is a </a:t>
            </a:r>
            <a:r>
              <a:rPr lang="en-US" sz="2400" b="1" dirty="0" smtClean="0"/>
              <a:t>manufacturing industry </a:t>
            </a:r>
            <a:r>
              <a:rPr lang="en-US" sz="2400" dirty="0" smtClean="0"/>
              <a:t>and</a:t>
            </a:r>
          </a:p>
          <a:p>
            <a:pPr lvl="1"/>
            <a:r>
              <a:rPr lang="en-US" sz="2000" dirty="0" smtClean="0"/>
              <a:t>Its planning to </a:t>
            </a:r>
            <a:r>
              <a:rPr lang="en-US" sz="2000" b="1" dirty="0" smtClean="0"/>
              <a:t>produce and market some new product</a:t>
            </a:r>
          </a:p>
          <a:p>
            <a:endParaRPr lang="en-US" sz="2400" dirty="0" smtClean="0"/>
          </a:p>
          <a:p>
            <a:r>
              <a:rPr lang="en-US" sz="2000" dirty="0" smtClean="0">
                <a:solidFill>
                  <a:srgbClr val="008000"/>
                </a:solidFill>
              </a:rPr>
              <a:t>A first level of details might consider the complete model as consisting of three parts … each of a different general nature.</a:t>
            </a:r>
          </a:p>
          <a:p>
            <a:pPr lvl="1"/>
            <a:r>
              <a:rPr lang="en-US" sz="2400" dirty="0" smtClean="0"/>
              <a:t>The corporation operates within an </a:t>
            </a:r>
            <a:r>
              <a:rPr lang="en-US" sz="2400" b="1" dirty="0" smtClean="0"/>
              <a:t>environment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b="1" dirty="0" smtClean="0"/>
              <a:t>physical plant </a:t>
            </a:r>
            <a:r>
              <a:rPr lang="en-US" sz="2400" dirty="0" smtClean="0"/>
              <a:t>…. Means of production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 smtClean="0"/>
              <a:t>management segment</a:t>
            </a:r>
            <a:r>
              <a:rPr lang="en-US" sz="2400" dirty="0" smtClean="0"/>
              <a:t>… policy making 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7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The Environment Segment</a:t>
            </a:r>
          </a:p>
        </p:txBody>
      </p:sp>
      <p:pic>
        <p:nvPicPr>
          <p:cNvPr id="266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0000"/>
          </a:blip>
          <a:srcRect/>
          <a:stretch>
            <a:fillRect/>
          </a:stretch>
        </p:blipFill>
        <p:spPr>
          <a:xfrm>
            <a:off x="381000" y="1447800"/>
            <a:ext cx="6390033" cy="4411662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759450" y="1638300"/>
            <a:ext cx="2911475" cy="923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The major element: </a:t>
            </a:r>
            <a:r>
              <a:rPr lang="en-US" b="1" dirty="0"/>
              <a:t>MARKET</a:t>
            </a:r>
          </a:p>
          <a:p>
            <a:pPr>
              <a:defRPr/>
            </a:pPr>
            <a:r>
              <a:rPr lang="en-US" dirty="0"/>
              <a:t>Output: </a:t>
            </a:r>
            <a:r>
              <a:rPr lang="en-US" b="1" dirty="0"/>
              <a:t>Demand</a:t>
            </a:r>
          </a:p>
          <a:p>
            <a:pPr>
              <a:defRPr/>
            </a:pPr>
            <a:r>
              <a:rPr lang="en-US" dirty="0"/>
              <a:t>Input: </a:t>
            </a:r>
            <a:r>
              <a:rPr lang="en-US" b="1" dirty="0"/>
              <a:t>Price &amp; Supply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5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The Production Segment</a:t>
            </a:r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>
          <a:xfrm>
            <a:off x="763096" y="1505507"/>
            <a:ext cx="4363968" cy="4411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5224463" y="2208213"/>
            <a:ext cx="3895725" cy="647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Main Input: </a:t>
            </a:r>
            <a:r>
              <a:rPr lang="en-US" b="1" dirty="0"/>
              <a:t>LABOR &amp; MACHINERY</a:t>
            </a:r>
          </a:p>
          <a:p>
            <a:pPr>
              <a:defRPr/>
            </a:pPr>
            <a:r>
              <a:rPr lang="en-US" dirty="0"/>
              <a:t>Main Output: </a:t>
            </a:r>
            <a:r>
              <a:rPr lang="en-US" b="1" dirty="0"/>
              <a:t>SUPPLY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6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management Segment</a:t>
            </a:r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>
          <a:xfrm>
            <a:off x="541680" y="1469881"/>
            <a:ext cx="4711797" cy="44116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5383213" y="1852613"/>
            <a:ext cx="3760787" cy="923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Main Input: </a:t>
            </a:r>
            <a:r>
              <a:rPr lang="en-US" b="1" dirty="0"/>
              <a:t>DEMAND &amp; INVESTMENT</a:t>
            </a:r>
          </a:p>
          <a:p>
            <a:pPr>
              <a:defRPr/>
            </a:pPr>
            <a:r>
              <a:rPr lang="en-US" dirty="0"/>
              <a:t>Main Output: </a:t>
            </a:r>
            <a:r>
              <a:rPr lang="en-US" b="1" dirty="0"/>
              <a:t>Price to be set &amp; </a:t>
            </a:r>
            <a:br>
              <a:rPr lang="en-US" b="1" dirty="0"/>
            </a:br>
            <a:r>
              <a:rPr lang="en-US" b="1" dirty="0"/>
              <a:t>profit to be achieved</a:t>
            </a:r>
          </a:p>
        </p:txBody>
      </p:sp>
      <p:sp>
        <p:nvSpPr>
          <p:cNvPr id="5" name="Oval 4"/>
          <p:cNvSpPr/>
          <p:nvPr/>
        </p:nvSpPr>
        <p:spPr>
          <a:xfrm>
            <a:off x="784225" y="2090738"/>
            <a:ext cx="985838" cy="700087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0" y="4024313"/>
            <a:ext cx="985838" cy="700087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Full Corporate Model</a:t>
            </a:r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>
          <a:xfrm>
            <a:off x="1851544" y="1447800"/>
            <a:ext cx="5692256" cy="4820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16250" y="1957388"/>
            <a:ext cx="1763713" cy="1638300"/>
            <a:chOff x="2980706" y="1494312"/>
            <a:chExt cx="1763740" cy="1637613"/>
          </a:xfrm>
        </p:grpSpPr>
        <p:sp>
          <p:nvSpPr>
            <p:cNvPr id="4" name="TextBox 3"/>
            <p:cNvSpPr txBox="1"/>
            <p:nvPr/>
          </p:nvSpPr>
          <p:spPr>
            <a:xfrm>
              <a:off x="2980706" y="2885965"/>
              <a:ext cx="546108" cy="2459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>
                  <a:solidFill>
                    <a:srgbClr val="FF0000"/>
                  </a:solidFill>
                  <a:latin typeface="+mn-lt"/>
                </a:rPr>
                <a:t>Supply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96764" y="1494312"/>
              <a:ext cx="447682" cy="2459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>
                  <a:solidFill>
                    <a:srgbClr val="FF0000"/>
                  </a:solidFill>
                  <a:latin typeface="+mn-lt"/>
                </a:rPr>
                <a:t>Price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0970" y="2052824"/>
              <a:ext cx="633146" cy="24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>
                  <a:solidFill>
                    <a:srgbClr val="FF0000"/>
                  </a:solidFill>
                  <a:latin typeface="+mn-lt"/>
                </a:rPr>
                <a:t>Demand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8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Types of System Study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of the corporate model?</a:t>
            </a:r>
          </a:p>
          <a:p>
            <a:r>
              <a:rPr lang="en-US" sz="2400" dirty="0" smtClean="0"/>
              <a:t>Having  developed a model….</a:t>
            </a:r>
          </a:p>
          <a:p>
            <a:pPr lvl="1"/>
            <a:r>
              <a:rPr lang="en-US" sz="2000" dirty="0" smtClean="0"/>
              <a:t>It could be used to study a system.</a:t>
            </a:r>
          </a:p>
          <a:p>
            <a:r>
              <a:rPr lang="en-US" sz="2800" dirty="0" smtClean="0"/>
              <a:t>System study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3 ways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System analysis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System Design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System Postulation(</a:t>
            </a:r>
            <a:r>
              <a:rPr lang="bn-IN" sz="2000" dirty="0">
                <a:sym typeface="Wingdings" pitchFamily="2" charset="2"/>
              </a:rPr>
              <a:t>শর্তারোপন</a:t>
            </a:r>
            <a:r>
              <a:rPr lang="en-US" sz="2000" dirty="0" smtClean="0">
                <a:sym typeface="Wingdings" pitchFamily="2" charset="2"/>
              </a:rPr>
              <a:t>)</a:t>
            </a:r>
            <a:endParaRPr lang="en-US" sz="16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81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457200" y="274639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System analysis Aims to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Understand how an existing system or a proposed system operates.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 ideal situation …. Investigator … … … able to do some experiment with the system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A </a:t>
            </a:r>
            <a:r>
              <a:rPr lang="en-US" sz="2400" dirty="0" smtClean="0">
                <a:solidFill>
                  <a:srgbClr val="008000"/>
                </a:solidFill>
              </a:rPr>
              <a:t>comparision </a:t>
            </a:r>
            <a:r>
              <a:rPr lang="en-US" sz="2400" dirty="0">
                <a:solidFill>
                  <a:srgbClr val="008000"/>
                </a:solidFill>
              </a:rPr>
              <a:t>is made between existing system and proposed system.</a:t>
            </a:r>
            <a:endParaRPr lang="en-US" sz="2400" dirty="0" smtClean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What actually done … to construct a model of the system and investigate the model.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31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</a:t>
            </a:r>
            <a:r>
              <a:rPr lang="en-US" dirty="0" smtClean="0">
                <a:solidFill>
                  <a:srgbClr val="00B050"/>
                </a:solidFill>
              </a:rPr>
              <a:t>continue</a:t>
            </a:r>
            <a:r>
              <a:rPr lang="en-US" dirty="0" smtClean="0"/>
              <a:t>…..?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study a system … </a:t>
            </a:r>
          </a:p>
          <a:p>
            <a:pPr lvl="1"/>
            <a:r>
              <a:rPr lang="en-US" sz="2200" dirty="0" smtClean="0"/>
              <a:t>sometime … possible to experiment with system</a:t>
            </a:r>
          </a:p>
          <a:p>
            <a:pPr lvl="1"/>
            <a:r>
              <a:rPr lang="en-US" sz="2200" dirty="0" smtClean="0"/>
              <a:t>Most time </a:t>
            </a:r>
            <a:r>
              <a:rPr lang="en-US" sz="2200" b="1" dirty="0" smtClean="0"/>
              <a:t>impossible</a:t>
            </a:r>
            <a:r>
              <a:rPr lang="en-US" sz="2200" dirty="0" smtClean="0"/>
              <a:t> to experiment with system itself.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You can’t modify supply and demand … to study economy system</a:t>
            </a:r>
          </a:p>
          <a:p>
            <a:pPr lvl="1"/>
            <a:r>
              <a:rPr lang="en-US" sz="2400" dirty="0" smtClean="0"/>
              <a:t>So we have to build a model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457200" y="274639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objective </a:t>
            </a:r>
          </a:p>
          <a:p>
            <a:pPr lvl="1"/>
            <a:r>
              <a:rPr lang="en-US" sz="2400" dirty="0" smtClean="0"/>
              <a:t>Aim is to produce a new system that meets some specification </a:t>
            </a:r>
            <a:r>
              <a:rPr lang="en-US" sz="2400" dirty="0"/>
              <a:t>which are designed by </a:t>
            </a:r>
            <a:r>
              <a:rPr lang="en-US" sz="2400" dirty="0" smtClean="0"/>
              <a:t>the designers.</a:t>
            </a:r>
          </a:p>
          <a:p>
            <a:pPr lvl="1"/>
            <a:r>
              <a:rPr lang="en-US" sz="2400" dirty="0" smtClean="0"/>
              <a:t>Certain system parameters or components are chosen by designer</a:t>
            </a:r>
          </a:p>
          <a:p>
            <a:pPr lvl="2"/>
            <a:r>
              <a:rPr lang="en-US" sz="2000" dirty="0" smtClean="0"/>
              <a:t>And conceptually he chooses a combination ….. to construct the system.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457200" y="274639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ym typeface="Wingdings" pitchFamily="2" charset="2"/>
              </a:rPr>
              <a:t>Postulation(</a:t>
            </a:r>
            <a:r>
              <a:rPr lang="bn-IN" sz="2800" dirty="0">
                <a:sym typeface="Wingdings" pitchFamily="2" charset="2"/>
              </a:rPr>
              <a:t>শর্তারোপন</a:t>
            </a:r>
            <a:r>
              <a:rPr lang="en-US" sz="2800" dirty="0" smtClean="0">
                <a:sym typeface="Wingdings" pitchFamily="2" charset="2"/>
              </a:rPr>
              <a:t>) </a:t>
            </a:r>
            <a:r>
              <a:rPr lang="en-US" sz="1800" b="1" dirty="0" smtClean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hypothesis</a:t>
            </a:r>
          </a:p>
          <a:p>
            <a:r>
              <a:rPr lang="en-US" sz="2800" dirty="0" smtClean="0">
                <a:sym typeface="Wingdings" pitchFamily="2" charset="2"/>
              </a:rPr>
              <a:t> …is the characteristic of the way models are employed  in social, economic, political and medical studies.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Where the behavior of the system Unknown</a:t>
            </a:r>
          </a:p>
          <a:p>
            <a:pPr lvl="1"/>
            <a:r>
              <a:rPr lang="en-US" sz="2400" dirty="0" smtClean="0"/>
              <a:t>But the Process that produce the behavior is known.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19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Models help us to visualize a system as it is or as we want it to be.</a:t>
            </a:r>
          </a:p>
          <a:p>
            <a:r>
              <a:rPr lang="en-US" sz="2800" dirty="0"/>
              <a:t>Models permit us to specify the structure or behavior of a system.</a:t>
            </a:r>
          </a:p>
          <a:p>
            <a:r>
              <a:rPr lang="en-US" sz="2800" dirty="0"/>
              <a:t>Models give us a template that guides us in constructing a system.</a:t>
            </a:r>
          </a:p>
          <a:p>
            <a:r>
              <a:rPr lang="en-US" sz="2800" dirty="0"/>
              <a:t>Models document the decisions we have made</a:t>
            </a:r>
            <a:r>
              <a:rPr lang="en-US" sz="2800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i="1" dirty="0"/>
              <a:t>We build models so that we can better understand the system we are developing.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"/>
            <a:ext cx="8229600" cy="6096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Since the purpose of the study will determine the nature of information that is gathered 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there is </a:t>
            </a:r>
            <a:r>
              <a:rPr lang="en-US" sz="2400" b="1" dirty="0" smtClean="0">
                <a:sym typeface="Wingdings" pitchFamily="2" charset="2"/>
              </a:rPr>
              <a:t>no unique model of a system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Different models of same system … produced by different analysts different aspect of the system and</a:t>
            </a:r>
          </a:p>
          <a:p>
            <a:r>
              <a:rPr lang="en-US" sz="2400" dirty="0" smtClean="0">
                <a:sym typeface="Wingdings" pitchFamily="2" charset="2"/>
              </a:rPr>
              <a:t>Or by same analyst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as understanding the system changes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dirty="0" smtClean="0"/>
              <a:t>Task of deriving a model </a:t>
            </a:r>
            <a:r>
              <a:rPr lang="en-US" sz="1800" dirty="0" smtClean="0">
                <a:sym typeface="Wingdings" pitchFamily="2" charset="2"/>
              </a:rPr>
              <a:t></a:t>
            </a:r>
            <a:r>
              <a:rPr lang="en-US" sz="2400" dirty="0" smtClean="0">
                <a:sym typeface="Wingdings" pitchFamily="2" charset="2"/>
              </a:rPr>
              <a:t> two subtasks</a:t>
            </a:r>
          </a:p>
          <a:p>
            <a:pPr marL="801687" lvl="1" indent="-457200">
              <a:buClrTx/>
              <a:buSzPct val="100000"/>
              <a:buFont typeface="+mj-lt"/>
              <a:buAutoNum type="arabicParenR"/>
              <a:defRPr/>
            </a:pPr>
            <a:r>
              <a:rPr lang="en-US" sz="2400" dirty="0" smtClean="0">
                <a:sym typeface="Wingdings" pitchFamily="2" charset="2"/>
              </a:rPr>
              <a:t>Establishing the model structure</a:t>
            </a:r>
          </a:p>
          <a:p>
            <a:pPr marL="801687" lvl="1" indent="-457200">
              <a:buClrTx/>
              <a:buSzPct val="100000"/>
              <a:buFont typeface="+mj-lt"/>
              <a:buAutoNum type="arabicParenR"/>
              <a:defRPr/>
            </a:pPr>
            <a:r>
              <a:rPr lang="en-US" sz="2400" dirty="0" smtClean="0">
                <a:sym typeface="Wingdings" pitchFamily="2" charset="2"/>
              </a:rPr>
              <a:t>Supplying the data</a:t>
            </a:r>
          </a:p>
          <a:p>
            <a:pPr marL="801687" lvl="1" indent="-457200">
              <a:buClrTx/>
              <a:buSzPct val="100000"/>
              <a:buNone/>
              <a:defRPr/>
            </a:pPr>
            <a:endParaRPr lang="en-US" sz="2400" dirty="0" smtClean="0">
              <a:sym typeface="Wingdings" pitchFamily="2" charset="2"/>
            </a:endParaRPr>
          </a:p>
          <a:p>
            <a:pPr marL="342900" lvl="1" indent="-342900">
              <a:buClr>
                <a:schemeClr val="tx2"/>
              </a:buClr>
            </a:pPr>
            <a:r>
              <a:rPr lang="en-US" sz="2400" dirty="0" smtClean="0">
                <a:solidFill>
                  <a:srgbClr val="008000"/>
                </a:solidFill>
                <a:sym typeface="Wingdings" pitchFamily="2" charset="2"/>
              </a:rPr>
              <a:t>Establishing the </a:t>
            </a:r>
            <a:r>
              <a:rPr lang="en-US" sz="2400" b="1" dirty="0" smtClean="0">
                <a:solidFill>
                  <a:srgbClr val="008000"/>
                </a:solidFill>
                <a:sym typeface="Wingdings" pitchFamily="2" charset="2"/>
              </a:rPr>
              <a:t>model structure</a:t>
            </a:r>
            <a:r>
              <a:rPr lang="en-US" sz="2400" dirty="0" smtClean="0">
                <a:solidFill>
                  <a:srgbClr val="008000"/>
                </a:solidFill>
                <a:sym typeface="Wingdings" pitchFamily="2" charset="2"/>
              </a:rPr>
              <a:t>: </a:t>
            </a:r>
          </a:p>
          <a:p>
            <a:pPr marL="638175" lvl="2" indent="-342900">
              <a:buClr>
                <a:schemeClr val="tx2"/>
              </a:buClr>
            </a:pPr>
            <a:r>
              <a:rPr lang="en-US" dirty="0" smtClean="0">
                <a:sym typeface="Wingdings" pitchFamily="2" charset="2"/>
              </a:rPr>
              <a:t>Determines the </a:t>
            </a:r>
            <a:r>
              <a:rPr lang="en-US" b="1" dirty="0" smtClean="0">
                <a:sym typeface="Wingdings" pitchFamily="2" charset="2"/>
              </a:rPr>
              <a:t>system boundary </a:t>
            </a:r>
            <a:r>
              <a:rPr lang="en-US" dirty="0" smtClean="0">
                <a:sym typeface="Wingdings" pitchFamily="2" charset="2"/>
              </a:rPr>
              <a:t>+ </a:t>
            </a:r>
          </a:p>
          <a:p>
            <a:pPr marL="638175" lvl="2" indent="-342900">
              <a:buClr>
                <a:schemeClr val="tx2"/>
              </a:buClr>
            </a:pPr>
            <a:r>
              <a:rPr lang="en-US" dirty="0" smtClean="0">
                <a:sym typeface="Wingdings" pitchFamily="2" charset="2"/>
              </a:rPr>
              <a:t>Identifies the </a:t>
            </a:r>
            <a:r>
              <a:rPr lang="en-US" b="1" dirty="0" smtClean="0">
                <a:sym typeface="Wingdings" pitchFamily="2" charset="2"/>
              </a:rPr>
              <a:t>entities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dirty="0" smtClean="0">
                <a:sym typeface="Wingdings" pitchFamily="2" charset="2"/>
              </a:rPr>
              <a:t>attributes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b="1" dirty="0" smtClean="0">
                <a:sym typeface="Wingdings" pitchFamily="2" charset="2"/>
              </a:rPr>
              <a:t>activities</a:t>
            </a:r>
            <a:r>
              <a:rPr lang="en-US" dirty="0" smtClean="0">
                <a:sym typeface="Wingdings" pitchFamily="2" charset="2"/>
              </a:rPr>
              <a:t> of the system</a:t>
            </a:r>
          </a:p>
          <a:p>
            <a:pPr marL="342900" lvl="1" indent="-342900">
              <a:buClr>
                <a:schemeClr val="tx2"/>
              </a:buClr>
            </a:pPr>
            <a:endParaRPr lang="en-US" sz="2400" dirty="0" smtClean="0">
              <a:sym typeface="Wingdings" pitchFamily="2" charset="2"/>
            </a:endParaRPr>
          </a:p>
          <a:p>
            <a:pPr marL="342900" lvl="1" indent="-342900">
              <a:buClr>
                <a:schemeClr val="tx2"/>
              </a:buClr>
            </a:pPr>
            <a:r>
              <a:rPr lang="en-US" sz="2400" dirty="0" smtClean="0">
                <a:sym typeface="Wingdings" pitchFamily="2" charset="2"/>
              </a:rPr>
              <a:t>The data provides the </a:t>
            </a:r>
            <a:r>
              <a:rPr lang="en-US" sz="2400" b="1" dirty="0" smtClean="0">
                <a:sym typeface="Wingdings" pitchFamily="2" charset="2"/>
              </a:rPr>
              <a:t>values the attributes </a:t>
            </a:r>
            <a:r>
              <a:rPr lang="en-US" sz="2400" dirty="0" smtClean="0">
                <a:sym typeface="Wingdings" pitchFamily="2" charset="2"/>
              </a:rPr>
              <a:t>can have and define the relationships involved in the activities. </a:t>
            </a:r>
          </a:p>
          <a:p>
            <a:pPr lvl="1"/>
            <a:r>
              <a:rPr lang="en-US" sz="2000" dirty="0" smtClean="0"/>
              <a:t>N.B.:… they are defined as parts of one task rather than two different task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ym typeface="Wingdings" pitchFamily="2" charset="2"/>
              </a:rPr>
              <a:t>Entities, Attributes and Activities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9"/>
            <a:ext cx="8534400" cy="544036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System Boundary </a:t>
            </a:r>
            <a:r>
              <a:rPr lang="en-US" sz="2400" dirty="0" smtClean="0">
                <a:solidFill>
                  <a:srgbClr val="00B050"/>
                </a:solidFill>
                <a:sym typeface="Wingdings" pitchFamily="2" charset="2"/>
              </a:rPr>
              <a:t>:</a:t>
            </a:r>
            <a:r>
              <a:rPr lang="en-US" sz="2400" dirty="0" smtClean="0">
                <a:sym typeface="Wingdings" pitchFamily="2" charset="2"/>
              </a:rPr>
              <a:t/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the line that separate the system with its environment</a:t>
            </a: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 smtClean="0">
              <a:sym typeface="Wingdings" pitchFamily="2" charset="2"/>
            </a:endParaRPr>
          </a:p>
          <a:p>
            <a:endParaRPr lang="en-US" sz="2400" dirty="0" smtClean="0">
              <a:sym typeface="Wingdings" pitchFamily="2" charset="2"/>
            </a:endParaRPr>
          </a:p>
          <a:p>
            <a:endParaRPr lang="en-US" sz="2400" dirty="0" smtClean="0">
              <a:sym typeface="Wingdings" pitchFamily="2" charset="2"/>
            </a:endParaRP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 smtClean="0">
                <a:solidFill>
                  <a:srgbClr val="00B050"/>
                </a:solidFill>
                <a:sym typeface="Wingdings" pitchFamily="2" charset="2"/>
              </a:rPr>
              <a:t>Entity</a:t>
            </a:r>
            <a:r>
              <a:rPr lang="en-US" sz="2400" dirty="0" smtClean="0">
                <a:sym typeface="Wingdings" pitchFamily="2" charset="2"/>
              </a:rPr>
              <a:t>: </a:t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Objects of interest within a system:</a:t>
            </a:r>
            <a:r>
              <a:rPr lang="en-US" sz="2400" dirty="0"/>
              <a:t> : </a:t>
            </a:r>
            <a:r>
              <a:rPr lang="en-US" sz="2400" i="1" dirty="0"/>
              <a:t>Machines in </a:t>
            </a:r>
            <a:r>
              <a:rPr lang="en-US" sz="2400" i="1" dirty="0" smtClean="0"/>
              <a:t>factory</a:t>
            </a: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olidFill>
                  <a:srgbClr val="00B050"/>
                </a:solidFill>
                <a:sym typeface="Wingdings" pitchFamily="2" charset="2"/>
              </a:rPr>
              <a:t>Attribute</a:t>
            </a:r>
            <a:r>
              <a:rPr lang="en-US" sz="2400" dirty="0" smtClean="0">
                <a:sym typeface="Wingdings" pitchFamily="2" charset="2"/>
              </a:rPr>
              <a:t>: </a:t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Denote a property of an entity:</a:t>
            </a:r>
            <a:r>
              <a:rPr lang="en-US" sz="2400" i="1" dirty="0"/>
              <a:t>speed, </a:t>
            </a:r>
            <a:r>
              <a:rPr lang="en-US" sz="2400" i="1" dirty="0" smtClean="0"/>
              <a:t>capacity</a:t>
            </a: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olidFill>
                  <a:srgbClr val="00B050"/>
                </a:solidFill>
                <a:sym typeface="Wingdings" pitchFamily="2" charset="2"/>
              </a:rPr>
              <a:t>Activity</a:t>
            </a:r>
            <a:r>
              <a:rPr lang="en-US" sz="2400" dirty="0" smtClean="0">
                <a:sym typeface="Wingdings" pitchFamily="2" charset="2"/>
              </a:rPr>
              <a:t>:  </a:t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Any process that cause change within a system is called activity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36" y="2286000"/>
            <a:ext cx="4311727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173874"/>
              </p:ext>
            </p:extLst>
          </p:nvPr>
        </p:nvGraphicFramePr>
        <p:xfrm>
          <a:off x="457200" y="1752600"/>
          <a:ext cx="8229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Traffic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Driving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 Account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</a:p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Supermarket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Shopping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Checking-out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1276</Words>
  <Application>Microsoft Office PowerPoint</Application>
  <PresentationFormat>On-screen Show (4:3)</PresentationFormat>
  <Paragraphs>228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Times New Roman</vt:lpstr>
      <vt:lpstr>Vrinda</vt:lpstr>
      <vt:lpstr>Wingdings</vt:lpstr>
      <vt:lpstr>Office Theme</vt:lpstr>
      <vt:lpstr>Simulation and Modeling</vt:lpstr>
      <vt:lpstr>Modeling</vt:lpstr>
      <vt:lpstr>Why Modeling continue…..?</vt:lpstr>
      <vt:lpstr>Why Modeling?</vt:lpstr>
      <vt:lpstr>PowerPoint Presentation</vt:lpstr>
      <vt:lpstr>Points to remember</vt:lpstr>
      <vt:lpstr>Deriving a Model</vt:lpstr>
      <vt:lpstr>Entities, Attributes and Activities</vt:lpstr>
      <vt:lpstr>Some example</vt:lpstr>
      <vt:lpstr>Types of Model</vt:lpstr>
      <vt:lpstr>Physical Model</vt:lpstr>
      <vt:lpstr>Mathematical model</vt:lpstr>
      <vt:lpstr>Process Models</vt:lpstr>
      <vt:lpstr>Another way to classify</vt:lpstr>
      <vt:lpstr>Mathematical Model</vt:lpstr>
      <vt:lpstr>Summary of Classification</vt:lpstr>
      <vt:lpstr>Principles used in modeling</vt:lpstr>
      <vt:lpstr>Subsystems</vt:lpstr>
      <vt:lpstr>PowerPoint Presentation</vt:lpstr>
      <vt:lpstr>Relevance</vt:lpstr>
      <vt:lpstr>Accuracy &amp; Aggregation </vt:lpstr>
      <vt:lpstr>The Corporate Model</vt:lpstr>
      <vt:lpstr>The Corporate Model</vt:lpstr>
      <vt:lpstr>The Environment Segment</vt:lpstr>
      <vt:lpstr>The Production Segment</vt:lpstr>
      <vt:lpstr>The management Segment</vt:lpstr>
      <vt:lpstr>Full Corporate Model</vt:lpstr>
      <vt:lpstr>Types of System Study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AVIJIT</cp:lastModifiedBy>
  <cp:revision>187</cp:revision>
  <dcterms:created xsi:type="dcterms:W3CDTF">2012-09-06T17:38:48Z</dcterms:created>
  <dcterms:modified xsi:type="dcterms:W3CDTF">2021-10-15T10:31:37Z</dcterms:modified>
</cp:coreProperties>
</file>