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1DF37-2924-4F78-B08E-BA8AF1602D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A7E87D-5BE3-4806-8B3F-14263F15178A}">
      <dgm:prSet/>
      <dgm:spPr/>
      <dgm:t>
        <a:bodyPr/>
        <a:lstStyle/>
        <a:p>
          <a:pPr rtl="0"/>
          <a:r>
            <a:rPr lang="en-US" b="1" dirty="0" smtClean="0"/>
            <a:t>Natural Cubic  Splines </a:t>
          </a:r>
          <a:endParaRPr lang="en-US" dirty="0"/>
        </a:p>
      </dgm:t>
    </dgm:pt>
    <dgm:pt modelId="{A6D9AB20-6D25-43CB-9B34-DB0D008CCF03}" type="parTrans" cxnId="{D075CCF8-4097-4461-AEDD-80ED3BBB3BB4}">
      <dgm:prSet/>
      <dgm:spPr/>
      <dgm:t>
        <a:bodyPr/>
        <a:lstStyle/>
        <a:p>
          <a:endParaRPr lang="en-US"/>
        </a:p>
      </dgm:t>
    </dgm:pt>
    <dgm:pt modelId="{5AF1CA44-5A18-40AD-8BAF-B37031C31392}" type="sibTrans" cxnId="{D075CCF8-4097-4461-AEDD-80ED3BBB3BB4}">
      <dgm:prSet/>
      <dgm:spPr/>
      <dgm:t>
        <a:bodyPr/>
        <a:lstStyle/>
        <a:p>
          <a:endParaRPr lang="en-US"/>
        </a:p>
      </dgm:t>
    </dgm:pt>
    <dgm:pt modelId="{C71E3F1A-BD6E-4800-9900-40C1931D9D74}" type="pres">
      <dgm:prSet presAssocID="{01A1DF37-2924-4F78-B08E-BA8AF1602D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6D5941-5065-4692-AA37-FAE181ACB041}" type="pres">
      <dgm:prSet presAssocID="{BCA7E87D-5BE3-4806-8B3F-14263F151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5CCF8-4097-4461-AEDD-80ED3BBB3BB4}" srcId="{01A1DF37-2924-4F78-B08E-BA8AF1602D74}" destId="{BCA7E87D-5BE3-4806-8B3F-14263F15178A}" srcOrd="0" destOrd="0" parTransId="{A6D9AB20-6D25-43CB-9B34-DB0D008CCF03}" sibTransId="{5AF1CA44-5A18-40AD-8BAF-B37031C31392}"/>
    <dgm:cxn modelId="{23B8A0CD-F0CD-4C87-9A63-83F1341FAEB6}" type="presOf" srcId="{01A1DF37-2924-4F78-B08E-BA8AF1602D74}" destId="{C71E3F1A-BD6E-4800-9900-40C1931D9D74}" srcOrd="0" destOrd="0" presId="urn:microsoft.com/office/officeart/2005/8/layout/vList2"/>
    <dgm:cxn modelId="{4249B90C-2155-41F6-BA72-3F032E8D4FE5}" type="presOf" srcId="{BCA7E87D-5BE3-4806-8B3F-14263F15178A}" destId="{646D5941-5065-4692-AA37-FAE181ACB041}" srcOrd="0" destOrd="0" presId="urn:microsoft.com/office/officeart/2005/8/layout/vList2"/>
    <dgm:cxn modelId="{7C0FBF1E-87F1-4CC5-8872-A0215E648D49}" type="presParOf" srcId="{C71E3F1A-BD6E-4800-9900-40C1931D9D74}" destId="{646D5941-5065-4692-AA37-FAE181ACB0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7A2AE-B8E5-43F7-A36D-58C631A097E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2F007F-39AF-4B90-A402-1C8EB5D284A3}">
      <dgm:prSet/>
      <dgm:spPr/>
      <dgm:t>
        <a:bodyPr/>
        <a:lstStyle/>
        <a:p>
          <a:pPr rtl="0"/>
          <a:r>
            <a:rPr lang="en-US" b="1" dirty="0" smtClean="0"/>
            <a:t>Hermite Interpolation</a:t>
          </a:r>
          <a:endParaRPr lang="en-US" dirty="0"/>
        </a:p>
      </dgm:t>
    </dgm:pt>
    <dgm:pt modelId="{E60BDF22-0B32-46E2-85A0-7A7D3B28FDC3}" type="parTrans" cxnId="{0390C8C5-5012-4559-9EE2-BF2352809BE4}">
      <dgm:prSet/>
      <dgm:spPr/>
      <dgm:t>
        <a:bodyPr/>
        <a:lstStyle/>
        <a:p>
          <a:endParaRPr lang="en-US"/>
        </a:p>
      </dgm:t>
    </dgm:pt>
    <dgm:pt modelId="{AD79A3A4-F929-49E6-9905-F78A4F8D42D7}" type="sibTrans" cxnId="{0390C8C5-5012-4559-9EE2-BF2352809BE4}">
      <dgm:prSet/>
      <dgm:spPr/>
      <dgm:t>
        <a:bodyPr/>
        <a:lstStyle/>
        <a:p>
          <a:endParaRPr lang="en-US"/>
        </a:p>
      </dgm:t>
    </dgm:pt>
    <dgm:pt modelId="{C45F2683-8F2C-4927-A458-CAD8DD2BCE8E}" type="pres">
      <dgm:prSet presAssocID="{C0A7A2AE-B8E5-43F7-A36D-58C631A097E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44F0C2-1B8F-47EF-BEF9-E2406A2A65AC}" type="pres">
      <dgm:prSet presAssocID="{A52F007F-39AF-4B90-A402-1C8EB5D284A3}" presName="circle1" presStyleLbl="node1" presStyleIdx="0" presStyleCnt="1"/>
      <dgm:spPr/>
    </dgm:pt>
    <dgm:pt modelId="{56AFEB83-7242-4152-88C8-BEC16D076F69}" type="pres">
      <dgm:prSet presAssocID="{A52F007F-39AF-4B90-A402-1C8EB5D284A3}" presName="space" presStyleCnt="0"/>
      <dgm:spPr/>
    </dgm:pt>
    <dgm:pt modelId="{A8CF72BD-1DA4-41DD-A015-E250EC63F05E}" type="pres">
      <dgm:prSet presAssocID="{A52F007F-39AF-4B90-A402-1C8EB5D284A3}" presName="rect1" presStyleLbl="alignAcc1" presStyleIdx="0" presStyleCnt="1"/>
      <dgm:spPr/>
      <dgm:t>
        <a:bodyPr/>
        <a:lstStyle/>
        <a:p>
          <a:endParaRPr lang="en-US"/>
        </a:p>
      </dgm:t>
    </dgm:pt>
    <dgm:pt modelId="{67540EA6-2030-472C-B360-9E49061BAF1F}" type="pres">
      <dgm:prSet presAssocID="{A52F007F-39AF-4B90-A402-1C8EB5D284A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90C8C5-5012-4559-9EE2-BF2352809BE4}" srcId="{C0A7A2AE-B8E5-43F7-A36D-58C631A097EA}" destId="{A52F007F-39AF-4B90-A402-1C8EB5D284A3}" srcOrd="0" destOrd="0" parTransId="{E60BDF22-0B32-46E2-85A0-7A7D3B28FDC3}" sibTransId="{AD79A3A4-F929-49E6-9905-F78A4F8D42D7}"/>
    <dgm:cxn modelId="{55BE4676-6FFB-46D9-B5BA-A8CD5B716129}" type="presOf" srcId="{A52F007F-39AF-4B90-A402-1C8EB5D284A3}" destId="{A8CF72BD-1DA4-41DD-A015-E250EC63F05E}" srcOrd="0" destOrd="0" presId="urn:microsoft.com/office/officeart/2005/8/layout/target3"/>
    <dgm:cxn modelId="{8E0AF054-FB94-47EA-A920-7546E47AC03A}" type="presOf" srcId="{C0A7A2AE-B8E5-43F7-A36D-58C631A097EA}" destId="{C45F2683-8F2C-4927-A458-CAD8DD2BCE8E}" srcOrd="0" destOrd="0" presId="urn:microsoft.com/office/officeart/2005/8/layout/target3"/>
    <dgm:cxn modelId="{237147D2-4941-4762-A43A-700149142AE6}" type="presOf" srcId="{A52F007F-39AF-4B90-A402-1C8EB5D284A3}" destId="{67540EA6-2030-472C-B360-9E49061BAF1F}" srcOrd="1" destOrd="0" presId="urn:microsoft.com/office/officeart/2005/8/layout/target3"/>
    <dgm:cxn modelId="{58118EC8-1BB7-4CBC-86FE-0530E0CBD355}" type="presParOf" srcId="{C45F2683-8F2C-4927-A458-CAD8DD2BCE8E}" destId="{ED44F0C2-1B8F-47EF-BEF9-E2406A2A65AC}" srcOrd="0" destOrd="0" presId="urn:microsoft.com/office/officeart/2005/8/layout/target3"/>
    <dgm:cxn modelId="{A92C8F57-C44C-4FDD-887F-3CD24B8383AA}" type="presParOf" srcId="{C45F2683-8F2C-4927-A458-CAD8DD2BCE8E}" destId="{56AFEB83-7242-4152-88C8-BEC16D076F69}" srcOrd="1" destOrd="0" presId="urn:microsoft.com/office/officeart/2005/8/layout/target3"/>
    <dgm:cxn modelId="{1BDF01A6-6E6C-46F2-9E34-4B7EB2660C00}" type="presParOf" srcId="{C45F2683-8F2C-4927-A458-CAD8DD2BCE8E}" destId="{A8CF72BD-1DA4-41DD-A015-E250EC63F05E}" srcOrd="2" destOrd="0" presId="urn:microsoft.com/office/officeart/2005/8/layout/target3"/>
    <dgm:cxn modelId="{26101E39-8F6B-44AB-AFF7-961EC21BDD62}" type="presParOf" srcId="{C45F2683-8F2C-4927-A458-CAD8DD2BCE8E}" destId="{67540EA6-2030-472C-B360-9E49061BAF1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5941-5065-4692-AA37-FAE181ACB04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Natural Cubic  Splines 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4F0C2-1B8F-47EF-BEF9-E2406A2A65AC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F72BD-1DA4-41DD-A015-E250EC63F05E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Hermite Interpolation</a:t>
          </a:r>
          <a:endParaRPr lang="en-US" sz="5200" kern="1200" dirty="0"/>
        </a:p>
      </dsp:txBody>
      <dsp:txXfrm>
        <a:off x="571500" y="0"/>
        <a:ext cx="765810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79438" y="1404938"/>
            <a:ext cx="3978275" cy="3125787"/>
          </a:xfrm>
        </p:spPr>
        <p:txBody>
          <a:bodyPr/>
          <a:lstStyle/>
          <a:p>
            <a:r>
              <a:rPr lang="en-US" sz="2400" dirty="0" smtClean="0"/>
              <a:t>If we have </a:t>
            </a:r>
            <a:r>
              <a:rPr lang="en-US" sz="2400" i="1" dirty="0" smtClean="0"/>
              <a:t>n + 1 control points to fit,</a:t>
            </a:r>
          </a:p>
          <a:p>
            <a:pPr lvl="1"/>
            <a:r>
              <a:rPr lang="en-US" sz="1800" i="1" dirty="0" smtClean="0"/>
              <a:t>then we have </a:t>
            </a:r>
            <a:r>
              <a:rPr lang="en-US" sz="1800" b="1" i="1" dirty="0" smtClean="0"/>
              <a:t>n curve </a:t>
            </a:r>
            <a:r>
              <a:rPr lang="en-US" sz="1800" dirty="0" smtClean="0"/>
              <a:t>sections </a:t>
            </a:r>
          </a:p>
          <a:p>
            <a:pPr lvl="1"/>
            <a:r>
              <a:rPr lang="en-US" sz="1800" dirty="0" smtClean="0"/>
              <a:t>with a total of </a:t>
            </a:r>
            <a:r>
              <a:rPr lang="en-US" sz="1800" b="1" dirty="0" smtClean="0"/>
              <a:t>4n polynomial coefficients</a:t>
            </a:r>
            <a:r>
              <a:rPr lang="en-US" sz="1800" dirty="0" smtClean="0"/>
              <a:t> </a:t>
            </a:r>
            <a:r>
              <a:rPr lang="en-US" sz="1800" u="sng" dirty="0" smtClean="0"/>
              <a:t>to be determined</a:t>
            </a:r>
            <a:r>
              <a:rPr lang="en-US" sz="1800" dirty="0" smtClean="0"/>
              <a:t>. </a:t>
            </a:r>
          </a:p>
          <a:p>
            <a:endParaRPr lang="en-US" sz="2000" dirty="0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2109788"/>
            <a:ext cx="3714750" cy="15621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130800" y="2184400"/>
            <a:ext cx="3508375" cy="504825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62025" y="3892550"/>
            <a:ext cx="4960938" cy="2000250"/>
            <a:chOff x="961741" y="3891817"/>
            <a:chExt cx="4961387" cy="2001137"/>
          </a:xfrm>
        </p:grpSpPr>
        <p:pic>
          <p:nvPicPr>
            <p:cNvPr id="163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1741" y="3891817"/>
              <a:ext cx="4961387" cy="200113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Left Brace 7"/>
            <p:cNvSpPr/>
            <p:nvPr/>
          </p:nvSpPr>
          <p:spPr>
            <a:xfrm rot="3696658">
              <a:off x="1417339" y="3612469"/>
              <a:ext cx="319229" cy="99862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5261358">
              <a:off x="4924407" y="4443083"/>
              <a:ext cx="524107" cy="901782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8175" y="1377950"/>
            <a:ext cx="1992313" cy="3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i="1" dirty="0"/>
              <a:t>4 polynomial coefficients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2300" y="4962525"/>
            <a:ext cx="18859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pc="100" dirty="0">
                <a:latin typeface="Aparajita" pitchFamily="34" charset="0"/>
                <a:cs typeface="Aparajita" pitchFamily="34" charset="0"/>
              </a:rPr>
              <a:t>P(u)=au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3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2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+cu+d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751763" y="3698875"/>
            <a:ext cx="273050" cy="11731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7991475" cy="263842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At each of the </a:t>
            </a:r>
            <a:r>
              <a:rPr lang="en-US" sz="2000" b="1" dirty="0"/>
              <a:t>n - 1 </a:t>
            </a:r>
            <a:r>
              <a:rPr lang="en-US" sz="2000" b="1" dirty="0" smtClean="0"/>
              <a:t>interior(inner) </a:t>
            </a:r>
            <a:r>
              <a:rPr lang="en-US" sz="2000" dirty="0"/>
              <a:t>control points, we have </a:t>
            </a:r>
            <a:r>
              <a:rPr lang="en-US" sz="2000" b="1" dirty="0"/>
              <a:t>four boundary conditions</a:t>
            </a:r>
            <a:r>
              <a:rPr lang="en-US" sz="2000" dirty="0"/>
              <a:t>:  </a:t>
            </a:r>
          </a:p>
          <a:p>
            <a:pPr marL="800100" lvl="2" indent="-342900">
              <a:buClr>
                <a:schemeClr val="tx2"/>
              </a:buClr>
              <a:defRPr/>
            </a:pPr>
            <a:r>
              <a:rPr lang="en-US" sz="2000" dirty="0"/>
              <a:t>The </a:t>
            </a:r>
            <a:r>
              <a:rPr lang="en-US" sz="2000" b="1" dirty="0"/>
              <a:t>two</a:t>
            </a:r>
            <a:r>
              <a:rPr lang="en-US" sz="2000" dirty="0"/>
              <a:t> curve sections on either side of a control point must have the same </a:t>
            </a:r>
            <a:r>
              <a:rPr lang="en-US" sz="2000" i="1" u="sng" dirty="0"/>
              <a:t>first and second parametric derivatives at that control point</a:t>
            </a:r>
            <a:r>
              <a:rPr lang="en-US" sz="2000" dirty="0"/>
              <a:t>, and </a:t>
            </a:r>
          </a:p>
          <a:p>
            <a:pPr marL="800100" lvl="2" indent="-342900">
              <a:buClr>
                <a:schemeClr val="tx2"/>
              </a:buClr>
              <a:defRPr/>
            </a:pPr>
            <a:r>
              <a:rPr lang="en-US" sz="2000" dirty="0" smtClean="0"/>
              <a:t>Each </a:t>
            </a:r>
            <a:r>
              <a:rPr lang="en-US" sz="2000" dirty="0"/>
              <a:t>curve must pass through that control point. </a:t>
            </a:r>
          </a:p>
          <a:p>
            <a:pPr marL="1095375" lvl="2" indent="-342900">
              <a:buClr>
                <a:schemeClr val="tx2"/>
              </a:buClr>
              <a:defRPr/>
            </a:pPr>
            <a:r>
              <a:rPr lang="en-US" sz="1700" dirty="0"/>
              <a:t>This gives us </a:t>
            </a:r>
            <a:r>
              <a:rPr lang="en-US" sz="1700" b="1" i="1" dirty="0" smtClean="0"/>
              <a:t>4n -4</a:t>
            </a:r>
            <a:r>
              <a:rPr lang="en-US" sz="1700" b="1" dirty="0" smtClean="0"/>
              <a:t> </a:t>
            </a:r>
            <a:r>
              <a:rPr lang="en-US" sz="1700" dirty="0"/>
              <a:t>equations to be satisfied by the </a:t>
            </a:r>
            <a:r>
              <a:rPr lang="en-US" sz="1700" b="1" dirty="0"/>
              <a:t>4n</a:t>
            </a:r>
            <a:r>
              <a:rPr lang="en-US" sz="1700" dirty="0"/>
              <a:t> polynomial coefficients.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9388" y="4254500"/>
            <a:ext cx="4797425" cy="1935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86325" y="4352925"/>
            <a:ext cx="382588" cy="341313"/>
          </a:xfrm>
          <a:prstGeom prst="ellipse">
            <a:avLst/>
          </a:prstGeom>
          <a:solidFill>
            <a:schemeClr val="accent5">
              <a:alpha val="2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038" y="4586288"/>
            <a:ext cx="374015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1st derivative of p</a:t>
            </a:r>
            <a:r>
              <a:rPr lang="en-US" sz="1600" baseline="-25000" dirty="0">
                <a:latin typeface="+mn-lt"/>
                <a:cs typeface="+mn-cs"/>
              </a:rPr>
              <a:t>0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2nd derivative of p</a:t>
            </a:r>
            <a:r>
              <a:rPr lang="en-US" sz="1600" baseline="-25000" dirty="0">
                <a:latin typeface="+mn-lt"/>
                <a:cs typeface="+mn-cs"/>
              </a:rPr>
              <a:t>0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1st derivative of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2</a:t>
            </a:r>
            <a:r>
              <a:rPr lang="en-US" sz="1600" dirty="0">
                <a:latin typeface="+mn-lt"/>
                <a:cs typeface="+mn-cs"/>
              </a:rPr>
              <a:t> 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2nd derivative of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2</a:t>
            </a:r>
            <a:r>
              <a:rPr lang="en-US" sz="1600" dirty="0">
                <a:latin typeface="+mn-lt"/>
                <a:cs typeface="+mn-cs"/>
              </a:rPr>
              <a:t>at </a:t>
            </a:r>
            <a:r>
              <a:rPr lang="en-US" dirty="0">
                <a:latin typeface="+mn-lt"/>
                <a:cs typeface="+mn-cs"/>
              </a:rPr>
              <a:t>p</a:t>
            </a:r>
            <a:r>
              <a:rPr lang="en-US" baseline="-25000" dirty="0">
                <a:latin typeface="+mn-lt"/>
                <a:cs typeface="+mn-cs"/>
              </a:rPr>
              <a:t>1</a:t>
            </a:r>
            <a:r>
              <a:rPr lang="en-US" dirty="0">
                <a:latin typeface="+mn-lt"/>
                <a:cs typeface="+mn-cs"/>
              </a:rPr>
              <a:t>= value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smtClean="0"/>
              <a:t>We get </a:t>
            </a:r>
          </a:p>
          <a:p>
            <a:pPr lvl="1">
              <a:spcAft>
                <a:spcPts val="800"/>
              </a:spcAft>
              <a:defRPr/>
            </a:pPr>
            <a:r>
              <a:rPr lang="en-US" sz="2200" dirty="0" smtClean="0">
                <a:ea typeface="+mn-ea"/>
              </a:rPr>
              <a:t>an additional equation from </a:t>
            </a:r>
            <a:r>
              <a:rPr lang="en-US" sz="2200" b="1" dirty="0" smtClean="0">
                <a:ea typeface="+mn-ea"/>
              </a:rPr>
              <a:t>the first control point p</a:t>
            </a:r>
            <a:r>
              <a:rPr lang="en-US" sz="2200" b="1" baseline="-25000" dirty="0" smtClean="0">
                <a:ea typeface="+mn-ea"/>
              </a:rPr>
              <a:t>0</a:t>
            </a:r>
            <a:r>
              <a:rPr lang="en-US" sz="2200" b="1" dirty="0" smtClean="0">
                <a:ea typeface="+mn-ea"/>
              </a:rPr>
              <a:t> </a:t>
            </a:r>
            <a:r>
              <a:rPr lang="en-US" sz="2200" dirty="0" smtClean="0">
                <a:ea typeface="+mn-ea"/>
              </a:rPr>
              <a:t>, the position of the beginning of the curve, and </a:t>
            </a:r>
            <a:endParaRPr lang="en-US" sz="2200" dirty="0" smtClean="0"/>
          </a:p>
          <a:p>
            <a:pPr lvl="1">
              <a:spcAft>
                <a:spcPts val="800"/>
              </a:spcAft>
              <a:defRPr/>
            </a:pPr>
            <a:r>
              <a:rPr lang="en-US" sz="2200" dirty="0" smtClean="0">
                <a:ea typeface="+mn-ea"/>
              </a:rPr>
              <a:t>Another condition from </a:t>
            </a:r>
            <a:r>
              <a:rPr lang="en-US" sz="2200" b="1" dirty="0" smtClean="0">
                <a:ea typeface="+mn-ea"/>
              </a:rPr>
              <a:t>control point p</a:t>
            </a:r>
            <a:r>
              <a:rPr lang="en-US" sz="2200" b="1" baseline="-25000" dirty="0" smtClean="0">
                <a:ea typeface="+mn-ea"/>
              </a:rPr>
              <a:t>n</a:t>
            </a:r>
            <a:r>
              <a:rPr lang="en-US" sz="2200" b="1" dirty="0" smtClean="0">
                <a:ea typeface="+mn-ea"/>
              </a:rPr>
              <a:t> </a:t>
            </a:r>
            <a:r>
              <a:rPr lang="en-US" sz="2200" dirty="0" smtClean="0">
                <a:ea typeface="+mn-ea"/>
              </a:rPr>
              <a:t>which must be the last point on the curve.</a:t>
            </a:r>
          </a:p>
          <a:p>
            <a:pPr>
              <a:defRPr/>
            </a:pPr>
            <a:r>
              <a:rPr lang="en-US" sz="2200" dirty="0" smtClean="0"/>
              <a:t>We still need two more conditions to be able to determine values for all coefficients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(To solve for n unknown variables, we need at least n equations)</a:t>
            </a:r>
          </a:p>
          <a:p>
            <a:pPr>
              <a:defRPr/>
            </a:pPr>
            <a:r>
              <a:rPr lang="en-US" sz="2200" dirty="0" smtClean="0">
                <a:solidFill>
                  <a:srgbClr val="008000"/>
                </a:solidFill>
              </a:rPr>
              <a:t>One method </a:t>
            </a:r>
            <a:r>
              <a:rPr lang="en-US" sz="2200" dirty="0" smtClean="0"/>
              <a:t>for obtaining the two additional conditions is to set the second derivatives at p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and p</a:t>
            </a:r>
            <a:r>
              <a:rPr lang="en-US" sz="2200" baseline="-25000" dirty="0" smtClean="0"/>
              <a:t>n </a:t>
            </a:r>
            <a:r>
              <a:rPr lang="en-US" sz="2200" dirty="0" smtClean="0"/>
              <a:t>to </a:t>
            </a:r>
            <a:r>
              <a:rPr lang="en-US" sz="2200" i="1" dirty="0" smtClean="0"/>
              <a:t>0.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55750"/>
            <a:ext cx="8229600" cy="1665288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Another approach is to add two extra "dummy" control points, one at each end of the original control-point sequence.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That is, we add a control point p</a:t>
            </a:r>
            <a:r>
              <a:rPr lang="en-US" sz="1800" baseline="-25000" dirty="0" smtClean="0">
                <a:ea typeface="+mn-ea"/>
              </a:rPr>
              <a:t>-1</a:t>
            </a:r>
            <a:r>
              <a:rPr lang="en-US" sz="1800" dirty="0" smtClean="0">
                <a:ea typeface="+mn-ea"/>
              </a:rPr>
              <a:t> and a control point p</a:t>
            </a:r>
            <a:r>
              <a:rPr lang="en-US" sz="1800" baseline="-25000" dirty="0" smtClean="0">
                <a:ea typeface="+mn-ea"/>
              </a:rPr>
              <a:t>n+1</a:t>
            </a:r>
            <a:r>
              <a:rPr lang="en-US" sz="1800" dirty="0" smtClean="0">
                <a:ea typeface="+mn-ea"/>
              </a:rPr>
              <a:t>, Then all of the original control points are interior points, and we have the necessary </a:t>
            </a:r>
            <a:r>
              <a:rPr lang="en-US" sz="1800" i="1" dirty="0" smtClean="0">
                <a:ea typeface="+mn-ea"/>
              </a:rPr>
              <a:t>4n boundary conditions.</a:t>
            </a:r>
          </a:p>
          <a:p>
            <a:pPr>
              <a:defRPr/>
            </a:pPr>
            <a:endParaRPr lang="en-US" sz="2200" i="1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663" y="3862388"/>
            <a:ext cx="4797425" cy="16716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2913" y="3227388"/>
            <a:ext cx="3446462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57200"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rgbClr val="00B050"/>
                </a:solidFill>
                <a:latin typeface="+mn-lt"/>
                <a:cs typeface="+mn-cs"/>
              </a:rPr>
              <a:t>Disadvantage</a:t>
            </a:r>
            <a:r>
              <a:rPr lang="en-US" dirty="0">
                <a:latin typeface="+mn-lt"/>
                <a:cs typeface="+mn-cs"/>
              </a:rPr>
              <a:t>. </a:t>
            </a:r>
          </a:p>
          <a:p>
            <a:pPr lvl="1" algn="just">
              <a:defRPr/>
            </a:pPr>
            <a:r>
              <a:rPr lang="en-US" dirty="0">
                <a:latin typeface="+mn-lt"/>
                <a:cs typeface="+mn-cs"/>
              </a:rPr>
              <a:t>If the position of any one control point is altered, the entire curve is affected. Thus, natural cubic Splines allow for no </a:t>
            </a:r>
            <a:r>
              <a:rPr lang="en-US" b="1" dirty="0">
                <a:latin typeface="+mn-lt"/>
                <a:cs typeface="+mn-cs"/>
              </a:rPr>
              <a:t>"local control", </a:t>
            </a:r>
            <a:r>
              <a:rPr lang="en-US" dirty="0">
                <a:latin typeface="+mn-lt"/>
                <a:cs typeface="+mn-cs"/>
              </a:rPr>
              <a:t>so that we cannot restructure part of the curve without specifying an entirely new set of control points.</a:t>
            </a:r>
          </a:p>
        </p:txBody>
      </p:sp>
      <p:sp>
        <p:nvSpPr>
          <p:cNvPr id="6" name="Oval 5"/>
          <p:cNvSpPr/>
          <p:nvPr/>
        </p:nvSpPr>
        <p:spPr>
          <a:xfrm>
            <a:off x="5881688" y="4381500"/>
            <a:ext cx="287337" cy="327025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5968207" y="4071143"/>
            <a:ext cx="368300" cy="252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2000" dirty="0" smtClean="0"/>
              <a:t>Named after French Mathematician </a:t>
            </a:r>
            <a:r>
              <a:rPr lang="en-US" sz="2000" b="1" dirty="0" smtClean="0"/>
              <a:t>Charles Hermite</a:t>
            </a:r>
          </a:p>
          <a:p>
            <a:pPr lvl="0">
              <a:spcAft>
                <a:spcPts val="1000"/>
              </a:spcAft>
              <a:defRPr/>
            </a:pPr>
            <a:r>
              <a:rPr lang="en-US" sz="2000" b="1" dirty="0">
                <a:solidFill>
                  <a:srgbClr val="008000"/>
                </a:solidFill>
              </a:rPr>
              <a:t>Hermite </a:t>
            </a:r>
            <a:r>
              <a:rPr lang="en-US" sz="2000" b="1" dirty="0" smtClean="0">
                <a:solidFill>
                  <a:srgbClr val="008000"/>
                </a:solidFill>
              </a:rPr>
              <a:t>Interpolation</a:t>
            </a:r>
            <a:r>
              <a:rPr lang="en-US" sz="2000" dirty="0" smtClean="0">
                <a:solidFill>
                  <a:srgbClr val="008000"/>
                </a:solidFill>
              </a:rPr>
              <a:t> is  an interpolating piecewise cubic polynomial with a </a:t>
            </a:r>
            <a:r>
              <a:rPr lang="en-US" sz="2000" b="1" dirty="0" smtClean="0">
                <a:solidFill>
                  <a:srgbClr val="008000"/>
                </a:solidFill>
              </a:rPr>
              <a:t>specified tangent at each control point</a:t>
            </a:r>
            <a:r>
              <a:rPr lang="en-US" sz="2000" dirty="0" smtClean="0">
                <a:solidFill>
                  <a:srgbClr val="008000"/>
                </a:solidFill>
              </a:rPr>
              <a:t>. </a:t>
            </a:r>
          </a:p>
          <a:p>
            <a:pPr>
              <a:spcAft>
                <a:spcPts val="1000"/>
              </a:spcAft>
              <a:defRPr/>
            </a:pPr>
            <a:r>
              <a:rPr lang="en-US" sz="2000" dirty="0" smtClean="0"/>
              <a:t>Unlike the natural cubic Splines, Hermite splints can be </a:t>
            </a:r>
            <a:r>
              <a:rPr lang="en-US" sz="2000" b="1" dirty="0" smtClean="0"/>
              <a:t>adjusted locally </a:t>
            </a:r>
          </a:p>
          <a:p>
            <a:pPr lvl="1">
              <a:spcAft>
                <a:spcPts val="1000"/>
              </a:spcAft>
              <a:defRPr/>
            </a:pPr>
            <a:r>
              <a:rPr lang="en-US" sz="1800" dirty="0" smtClean="0">
                <a:ea typeface="+mn-ea"/>
              </a:rPr>
              <a:t>because each curve section is only dependent on its endpoint constraints.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10050" cy="2730500"/>
          </a:xfrm>
        </p:spPr>
        <p:txBody>
          <a:bodyPr/>
          <a:lstStyle/>
          <a:p>
            <a:r>
              <a:rPr lang="en-US" sz="2200" dirty="0" smtClean="0"/>
              <a:t>If P(u) represents a parametric cubic point function for the curve section between control points p</a:t>
            </a:r>
            <a:r>
              <a:rPr lang="en-US" sz="2200" baseline="-25000" dirty="0" smtClean="0"/>
              <a:t>k</a:t>
            </a:r>
            <a:r>
              <a:rPr lang="en-US" sz="2200" dirty="0" smtClean="0"/>
              <a:t> and p</a:t>
            </a:r>
            <a:r>
              <a:rPr lang="en-US" sz="2200" baseline="-25000" dirty="0" smtClean="0"/>
              <a:t>k+1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Then the boundary conditions that define this Hermite curve section are: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1146175"/>
            <a:ext cx="3911600" cy="2068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843088" y="1651000"/>
            <a:ext cx="3684587" cy="12287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47988" y="2689225"/>
            <a:ext cx="3452812" cy="30003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4176713"/>
            <a:ext cx="2430463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3978275" y="4835525"/>
            <a:ext cx="35147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/>
              <a:t>with Dp</a:t>
            </a:r>
            <a:r>
              <a:rPr lang="en-US" b="1" i="1" baseline="-25000" dirty="0"/>
              <a:t>k</a:t>
            </a:r>
            <a:r>
              <a:rPr lang="en-US" b="1" i="1" dirty="0"/>
              <a:t>  and Dp</a:t>
            </a:r>
            <a:r>
              <a:rPr lang="en-US" b="1" i="1" baseline="-25000" dirty="0"/>
              <a:t>k+1</a:t>
            </a:r>
            <a:r>
              <a:rPr lang="en-US" b="1" i="1" dirty="0"/>
              <a:t>,spcifying the values for the parametric derivatives (slope of the curve) at control points p</a:t>
            </a:r>
            <a:r>
              <a:rPr lang="en-US" b="1" i="1" baseline="-25000" dirty="0"/>
              <a:t>k</a:t>
            </a:r>
            <a:r>
              <a:rPr lang="en-US" b="1" i="1" dirty="0"/>
              <a:t> and p</a:t>
            </a:r>
            <a:r>
              <a:rPr lang="en-US" b="1" i="1" baseline="-25000" dirty="0"/>
              <a:t>k+1</a:t>
            </a:r>
            <a:r>
              <a:rPr lang="en-US" b="1" i="1" dirty="0"/>
              <a:t>respectively.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450" y="4503738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59702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We can write the vector equivalent of Eqs. 10-26 for this Hermite-curve section as: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				P(u)=au</a:t>
            </a:r>
            <a:r>
              <a:rPr lang="en-US" sz="2400" spc="100" baseline="30000" dirty="0" smtClean="0">
                <a:latin typeface="Aparajita" pitchFamily="34" charset="0"/>
                <a:cs typeface="Aparajita" pitchFamily="34" charset="0"/>
              </a:rPr>
              <a:t>3</a:t>
            </a: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z="2400" spc="100" baseline="30000" dirty="0" smtClean="0">
                <a:latin typeface="Aparajita" pitchFamily="34" charset="0"/>
                <a:cs typeface="Aparajita" pitchFamily="34" charset="0"/>
              </a:rPr>
              <a:t>2</a:t>
            </a: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+cu+d</a:t>
            </a:r>
            <a:endParaRPr lang="en-US" sz="2400" spc="1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19150" y="3125788"/>
            <a:ext cx="5156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 x component of P is x(u)=au</a:t>
            </a:r>
            <a:r>
              <a:rPr lang="en-US" baseline="30000"/>
              <a:t>3</a:t>
            </a:r>
            <a:r>
              <a:rPr lang="en-US"/>
              <a:t>+bu</a:t>
            </a:r>
            <a:r>
              <a:rPr lang="en-US" baseline="30000"/>
              <a:t>2</a:t>
            </a:r>
            <a:r>
              <a:rPr lang="en-US"/>
              <a:t>+cu+d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7838" y="4040188"/>
            <a:ext cx="3979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n-US"/>
              <a:t>The matrix equivalent should be: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225" y="3536950"/>
            <a:ext cx="2316163" cy="1131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063" y="4918075"/>
            <a:ext cx="2732087" cy="1319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73088" y="4633913"/>
            <a:ext cx="6878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n-US"/>
              <a:t>The derivative of the point function can be expressed as: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6013" y="40401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5088" y="5448300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2313" y="25542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10.28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74787"/>
          </a:xfrm>
        </p:spPr>
        <p:txBody>
          <a:bodyPr/>
          <a:lstStyle/>
          <a:p>
            <a:r>
              <a:rPr lang="en-US" sz="2000" dirty="0" smtClean="0"/>
              <a:t>Substituting endpoint values 0 and 1 for parameter </a:t>
            </a:r>
            <a:r>
              <a:rPr lang="en-US" sz="2000" i="1" dirty="0" smtClean="0"/>
              <a:t>u into the previous two equations, </a:t>
            </a:r>
            <a:r>
              <a:rPr lang="en-US" sz="2000" dirty="0" smtClean="0"/>
              <a:t>we can express the Hermite boundary conditions </a:t>
            </a:r>
            <a:r>
              <a:rPr lang="en-US" sz="2000" b="1" dirty="0" smtClean="0"/>
              <a:t>10-27 </a:t>
            </a:r>
            <a:r>
              <a:rPr lang="en-US" sz="2000" dirty="0" smtClean="0"/>
              <a:t>in the matrix form: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2859088"/>
            <a:ext cx="3708400" cy="12620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688" y="3098800"/>
            <a:ext cx="1692275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51688" y="27701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73163" y="2852738"/>
            <a:ext cx="7724775" cy="600075"/>
            <a:chOff x="1173163" y="2852738"/>
            <a:chExt cx="7724775" cy="600075"/>
          </a:xfrm>
        </p:grpSpPr>
        <p:sp>
          <p:nvSpPr>
            <p:cNvPr id="5" name="Rounded Rectangle 4"/>
            <p:cNvSpPr/>
            <p:nvPr/>
          </p:nvSpPr>
          <p:spPr>
            <a:xfrm>
              <a:off x="1173163" y="2852738"/>
              <a:ext cx="3549650" cy="300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126288" y="3114675"/>
              <a:ext cx="1771650" cy="3381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135813" y="4976813"/>
            <a:ext cx="18859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pc="100" dirty="0">
                <a:latin typeface="Aparajita" pitchFamily="34" charset="0"/>
                <a:cs typeface="Aparajita" pitchFamily="34" charset="0"/>
              </a:rPr>
              <a:t>P(u)=au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3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2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+cu+d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3275" y="4656138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388" y="5335588"/>
            <a:ext cx="920750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Put u=0</a:t>
            </a:r>
          </a:p>
        </p:txBody>
      </p:sp>
      <p:pic>
        <p:nvPicPr>
          <p:cNvPr id="235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1425" y="4713288"/>
            <a:ext cx="2733675" cy="1319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00313" y="4368800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10.30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76338" y="3494088"/>
            <a:ext cx="7531100" cy="546100"/>
            <a:chOff x="1176338" y="3494088"/>
            <a:chExt cx="7531100" cy="546100"/>
          </a:xfrm>
        </p:grpSpPr>
        <p:sp>
          <p:nvSpPr>
            <p:cNvPr id="12" name="Rounded Rectangle 11"/>
            <p:cNvSpPr/>
            <p:nvPr/>
          </p:nvSpPr>
          <p:spPr>
            <a:xfrm>
              <a:off x="1176338" y="3494088"/>
              <a:ext cx="3548062" cy="246062"/>
            </a:xfrm>
            <a:prstGeom prst="roundRect">
              <a:avLst/>
            </a:prstGeom>
            <a:solidFill>
              <a:srgbClr val="FF0000">
                <a:alpha val="1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0425" y="3741738"/>
              <a:ext cx="1497013" cy="298450"/>
            </a:xfrm>
            <a:prstGeom prst="roundRect">
              <a:avLst/>
            </a:prstGeom>
            <a:solidFill>
              <a:srgbClr val="FF0000">
                <a:alpha val="1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0"/>
            <a:ext cx="2968625" cy="15700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1644650"/>
            <a:ext cx="3708400" cy="12620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 flipH="1">
            <a:off x="641350" y="395288"/>
            <a:ext cx="2360613" cy="2347912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3" y="3036888"/>
            <a:ext cx="4090987" cy="1289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88" y="4432300"/>
            <a:ext cx="4400550" cy="148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2938" y="2484438"/>
            <a:ext cx="3194050" cy="17605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1050" y="4525963"/>
            <a:ext cx="24780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where M</a:t>
            </a:r>
            <a:r>
              <a:rPr lang="en-US" baseline="-25000" dirty="0"/>
              <a:t>H</a:t>
            </a:r>
            <a:r>
              <a:rPr lang="en-US" dirty="0"/>
              <a:t> the </a:t>
            </a:r>
            <a:r>
              <a:rPr lang="en-US" b="1" dirty="0"/>
              <a:t>Hermite matrix</a:t>
            </a:r>
            <a:r>
              <a:rPr lang="en-US" dirty="0"/>
              <a:t>, is the </a:t>
            </a:r>
            <a:r>
              <a:rPr lang="en-US" b="1" dirty="0"/>
              <a:t>inverse of the boundary</a:t>
            </a:r>
            <a:r>
              <a:rPr lang="en-US" dirty="0"/>
              <a:t> constraint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7950" y="190500"/>
            <a:ext cx="5421313" cy="3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-457200">
              <a:buFont typeface="Wingdings" pitchFamily="2" charset="2"/>
              <a:buChar char="q"/>
              <a:defRPr/>
            </a:pPr>
            <a:r>
              <a:rPr lang="en-US" sz="1400" dirty="0"/>
              <a:t>For matrix calculation: http://www.bluebit.gr/matrix-calculator/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41387"/>
          </a:xfrm>
        </p:spPr>
        <p:txBody>
          <a:bodyPr/>
          <a:lstStyle/>
          <a:p>
            <a:r>
              <a:rPr lang="en-US" sz="2200" smtClean="0"/>
              <a:t>Equation 10-29 can thus </a:t>
            </a:r>
            <a:r>
              <a:rPr lang="en-US" sz="2200" b="1" smtClean="0"/>
              <a:t>be written in terms of the boundary conditions as</a:t>
            </a:r>
            <a:endParaRPr lang="en-US" sz="220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38" y="2370138"/>
            <a:ext cx="4953000" cy="116205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47837"/>
          </a:xfrm>
        </p:spPr>
        <p:txBody>
          <a:bodyPr/>
          <a:lstStyle/>
          <a:p>
            <a:r>
              <a:rPr lang="en-US" sz="2200" dirty="0" smtClean="0"/>
              <a:t>Finally, we can determine expressions for the Hermite blending functions by carrying out the matrix multiplications in Eq. 10-33 and collecting coefficients for the boundary constraints to obtain the polynomial form: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3235325"/>
            <a:ext cx="8162925" cy="150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52450" y="4960938"/>
            <a:ext cx="8113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polynomials </a:t>
            </a:r>
            <a:r>
              <a:rPr lang="en-US" sz="16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</a:t>
            </a:r>
            <a:r>
              <a:rPr lang="en-US" sz="1600" i="1" baseline="-25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</a:t>
            </a:r>
            <a:r>
              <a:rPr lang="en-US" sz="1600" i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(u) for k = 0, 1, 2, 3 are referred to as blending functions because </a:t>
            </a:r>
            <a:r>
              <a:rPr lang="en-US" sz="1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they blend the boundary constraint values (endpoint coordinates and slopes) to obtain each coordinate position along the curve.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Hermite Interpolation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63" y="1514475"/>
            <a:ext cx="5610225" cy="461645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 smtClean="0"/>
              <a:t>There are </a:t>
            </a:r>
            <a:r>
              <a:rPr lang="en-US" sz="2300" b="1" dirty="0" smtClean="0"/>
              <a:t>three equivalent methods </a:t>
            </a:r>
            <a:r>
              <a:rPr lang="en-US" sz="2300" dirty="0" smtClean="0"/>
              <a:t>for specifying a particular spline representation: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boundary conditions </a:t>
            </a:r>
            <a:r>
              <a:rPr lang="en-US" sz="2000" dirty="0" smtClean="0">
                <a:ea typeface="+mn-ea"/>
              </a:rPr>
              <a:t>that are imposed on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</a:t>
            </a:r>
            <a:r>
              <a:rPr lang="en-US" sz="2000" b="1" dirty="0" smtClean="0">
                <a:ea typeface="+mn-ea"/>
              </a:rPr>
              <a:t>state the matrix </a:t>
            </a:r>
            <a:r>
              <a:rPr lang="en-US" sz="2000" dirty="0" smtClean="0">
                <a:ea typeface="+mn-ea"/>
              </a:rPr>
              <a:t>that characterizes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blending functions </a:t>
            </a:r>
            <a:r>
              <a:rPr lang="en-US" sz="2000" dirty="0" smtClean="0">
                <a:ea typeface="+mn-ea"/>
              </a:rPr>
              <a:t>(or </a:t>
            </a:r>
            <a:r>
              <a:rPr lang="en-US" sz="2000" b="1" dirty="0" smtClean="0">
                <a:ea typeface="+mn-ea"/>
              </a:rPr>
              <a:t>basis functions</a:t>
            </a:r>
            <a:r>
              <a:rPr lang="en-US" sz="2000" dirty="0" smtClean="0">
                <a:ea typeface="+mn-ea"/>
              </a:rPr>
              <a:t>) that determine how specified geometric constraints on the curve are combined to calculate positions along the curve path.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Splines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smtClean="0"/>
              <a:t>Kochanek-Bartels  Splines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Cubic Spline Interpolation Method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This class of  splines is  most often used to:</a:t>
            </a:r>
          </a:p>
          <a:p>
            <a:pPr lvl="1"/>
            <a:r>
              <a:rPr lang="en-US" sz="1800" dirty="0" smtClean="0"/>
              <a:t> set  up </a:t>
            </a:r>
            <a:r>
              <a:rPr lang="en-US" sz="1800" b="1" dirty="0" smtClean="0"/>
              <a:t>paths  for  object  motions</a:t>
            </a:r>
            <a:r>
              <a:rPr lang="en-US" sz="1800" dirty="0" smtClean="0"/>
              <a:t> or </a:t>
            </a:r>
          </a:p>
          <a:p>
            <a:pPr lvl="1"/>
            <a:r>
              <a:rPr lang="en-US" sz="1800" dirty="0" smtClean="0"/>
              <a:t>to </a:t>
            </a:r>
            <a:r>
              <a:rPr lang="en-US" sz="1800" b="1" dirty="0" smtClean="0"/>
              <a:t>provide  a  representation  for  an  existing  object  </a:t>
            </a:r>
            <a:r>
              <a:rPr lang="en-US" sz="1800" dirty="0" smtClean="0"/>
              <a:t>or </a:t>
            </a:r>
            <a:r>
              <a:rPr lang="en-US" sz="1800" b="1" dirty="0" smtClean="0"/>
              <a:t>drawing</a:t>
            </a:r>
            <a:r>
              <a:rPr lang="en-US" sz="1800" dirty="0" smtClean="0"/>
              <a:t>,  +</a:t>
            </a:r>
          </a:p>
          <a:p>
            <a:pPr lvl="1"/>
            <a:r>
              <a:rPr lang="en-US" sz="1800" dirty="0" smtClean="0"/>
              <a:t> also  used  sometimes  </a:t>
            </a:r>
            <a:r>
              <a:rPr lang="en-US" sz="1800" b="1" dirty="0" smtClean="0"/>
              <a:t>to design object  shapes.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</a:p>
          <a:p>
            <a:r>
              <a:rPr lang="en-US" sz="2200" dirty="0" smtClean="0"/>
              <a:t>Cubic polynomials offer a  reasonable  compromise  between  </a:t>
            </a:r>
            <a:r>
              <a:rPr lang="en-US" sz="2200" b="1" dirty="0" smtClean="0"/>
              <a:t>flexibility and  speed  of  computation</a:t>
            </a:r>
            <a:r>
              <a:rPr lang="en-US" sz="24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higher-order</a:t>
            </a:r>
            <a:r>
              <a:rPr lang="en-US" sz="2000" dirty="0" smtClean="0"/>
              <a:t>  polynomials,  cubic  splines require </a:t>
            </a:r>
            <a:r>
              <a:rPr lang="en-US" sz="2000" b="1" dirty="0" smtClean="0"/>
              <a:t>less  calculations and memory </a:t>
            </a:r>
            <a:r>
              <a:rPr lang="en-US" sz="2000" dirty="0" smtClean="0"/>
              <a:t>and they  are  </a:t>
            </a:r>
            <a:r>
              <a:rPr lang="en-US" sz="2000" b="1" dirty="0" smtClean="0"/>
              <a:t>more stable</a:t>
            </a:r>
            <a:r>
              <a:rPr lang="en-US" sz="20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lower-orde</a:t>
            </a:r>
            <a:r>
              <a:rPr lang="en-US" sz="2000" dirty="0" smtClean="0"/>
              <a:t>r polynomials,  cubic splines are  </a:t>
            </a:r>
            <a:r>
              <a:rPr lang="en-US" sz="2000" b="1" dirty="0" smtClean="0"/>
              <a:t>more flexible for modeling  </a:t>
            </a:r>
            <a:r>
              <a:rPr lang="en-US" sz="2000" dirty="0" smtClean="0"/>
              <a:t>arbitrary  curve  shapes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8"/>
            <a:ext cx="8966200" cy="2403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58950"/>
          </a:xfrm>
        </p:spPr>
        <p:txBody>
          <a:bodyPr/>
          <a:lstStyle/>
          <a:p>
            <a:r>
              <a:rPr lang="en-US" sz="2200" dirty="0" smtClean="0"/>
              <a:t>Given a set  of  control  points, </a:t>
            </a:r>
          </a:p>
          <a:p>
            <a:pPr lvl="1"/>
            <a:r>
              <a:rPr lang="en-US" sz="1800" dirty="0" smtClean="0"/>
              <a:t>cubic interpolation splines are  obtained  by  fit  ting  the  input  points  with  a  piecewise  cubic  polynomial  curve  that  </a:t>
            </a:r>
            <a:r>
              <a:rPr lang="en-US" sz="1800" b="1" dirty="0" smtClean="0"/>
              <a:t>passes through  every control point</a:t>
            </a:r>
            <a:r>
              <a:rPr lang="en-US" sz="1800" dirty="0" smtClean="0"/>
              <a:t>. </a:t>
            </a:r>
          </a:p>
          <a:p>
            <a:r>
              <a:rPr lang="en-US" sz="2200" dirty="0" smtClean="0"/>
              <a:t>Suppose  we have n  +  1  control points  specified  with coordinates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214688"/>
            <a:ext cx="3984625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6338" y="4144963"/>
            <a:ext cx="5067300" cy="180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0213" y="4516438"/>
            <a:ext cx="29638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/>
              <a:t> </a:t>
            </a:r>
            <a:r>
              <a:rPr lang="en-US" sz="2000" dirty="0">
                <a:latin typeface="+mn-lt"/>
                <a:cs typeface="+mn-cs"/>
              </a:rPr>
              <a:t>A  cubic  interpolation fit of  these  points  is  illustrated  in Fig. 10-26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4191000"/>
            <a:ext cx="698665" cy="114300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2887663"/>
            <a:ext cx="7008813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7800" y="4194175"/>
            <a:ext cx="8534400" cy="1285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We do this  by the  values  of  the  four coefficients </a:t>
            </a:r>
            <a:r>
              <a:rPr lang="en-US" b="1" dirty="0">
                <a:latin typeface="+mn-lt"/>
                <a:cs typeface="+mn-cs"/>
              </a:rPr>
              <a:t>a,  b,  c,  </a:t>
            </a:r>
            <a:r>
              <a:rPr lang="en-US" dirty="0">
                <a:latin typeface="+mn-lt"/>
                <a:cs typeface="+mn-cs"/>
              </a:rPr>
              <a:t>and</a:t>
            </a:r>
            <a:r>
              <a:rPr lang="en-US" b="1" dirty="0">
                <a:latin typeface="+mn-lt"/>
                <a:cs typeface="+mn-cs"/>
              </a:rPr>
              <a:t>  d  </a:t>
            </a:r>
            <a:r>
              <a:rPr lang="en-US" dirty="0">
                <a:latin typeface="+mn-lt"/>
                <a:cs typeface="+mn-cs"/>
              </a:rPr>
              <a:t/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the  n +  1  control points.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sz="2000" dirty="0" smtClean="0"/>
              <a:t>One of the first spline curves to be developed for graphics applications is </a:t>
            </a:r>
            <a:r>
              <a:rPr lang="en-US" sz="2000" b="1" dirty="0" smtClean="0"/>
              <a:t>the natural cubic spline. </a:t>
            </a:r>
          </a:p>
          <a:p>
            <a:pPr lvl="0">
              <a:spcAft>
                <a:spcPts val="800"/>
              </a:spcAft>
            </a:pPr>
            <a:r>
              <a:rPr lang="en-US" sz="2000" dirty="0" smtClean="0"/>
              <a:t>This </a:t>
            </a:r>
            <a:r>
              <a:rPr lang="en-US" sz="2000" b="1" dirty="0"/>
              <a:t>s</a:t>
            </a:r>
            <a:r>
              <a:rPr lang="en-US" sz="2000" b="1" dirty="0" smtClean="0"/>
              <a:t>pline</a:t>
            </a:r>
            <a:r>
              <a:rPr lang="en-US" sz="2000" dirty="0" smtClean="0"/>
              <a:t> interpolation curve is a mathematical representation of the original drafting spline. </a:t>
            </a:r>
          </a:p>
          <a:p>
            <a:pPr>
              <a:spcAft>
                <a:spcPts val="800"/>
              </a:spcAft>
            </a:pPr>
            <a:r>
              <a:rPr lang="en-US" sz="2000" dirty="0" smtClean="0"/>
              <a:t>We formulate a natural cubic spline by requiring that </a:t>
            </a:r>
          </a:p>
          <a:p>
            <a:pPr lvl="1">
              <a:spcAft>
                <a:spcPts val="800"/>
              </a:spcAft>
            </a:pPr>
            <a:r>
              <a:rPr lang="en-US" sz="1800" dirty="0" smtClean="0"/>
              <a:t>two adjacent curve sections have the same </a:t>
            </a:r>
            <a:r>
              <a:rPr lang="en-US" sz="1800" b="1" dirty="0" smtClean="0"/>
              <a:t>first and second parametric derivatives at their common boundary</a:t>
            </a:r>
            <a:r>
              <a:rPr lang="en-US" sz="1800" dirty="0" smtClean="0"/>
              <a:t>. </a:t>
            </a:r>
          </a:p>
          <a:p>
            <a:pPr>
              <a:spcAft>
                <a:spcPts val="800"/>
              </a:spcAft>
            </a:pPr>
            <a:r>
              <a:rPr lang="en-US" sz="2000" dirty="0" smtClean="0"/>
              <a:t>Thus, natural cubic Splines </a:t>
            </a:r>
            <a:r>
              <a:rPr lang="en-US" sz="2000" b="1" dirty="0" smtClean="0"/>
              <a:t>have C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continuity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Spline Interpolation Method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/>
          <a:lstStyle/>
          <a:p>
            <a:r>
              <a:rPr lang="en-US" sz="2000" smtClean="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382838"/>
            <a:ext cx="5375275" cy="1000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4325" y="3443288"/>
            <a:ext cx="7678738" cy="1157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1600" dirty="0">
                <a:latin typeface="+mn-lt"/>
                <a:cs typeface="+mn-cs"/>
              </a:rPr>
              <a:t>We do this  by the  values  of  the  four coefficients </a:t>
            </a:r>
            <a:r>
              <a:rPr lang="en-US" sz="1600" b="1" dirty="0">
                <a:latin typeface="+mn-lt"/>
                <a:cs typeface="+mn-cs"/>
              </a:rPr>
              <a:t>a,  b,  c,  </a:t>
            </a:r>
            <a:r>
              <a:rPr lang="en-US" sz="1600" dirty="0">
                <a:latin typeface="+mn-lt"/>
                <a:cs typeface="+mn-cs"/>
              </a:rPr>
              <a:t>and</a:t>
            </a:r>
            <a:r>
              <a:rPr lang="en-US" sz="1600" b="1" dirty="0">
                <a:latin typeface="+mn-lt"/>
                <a:cs typeface="+mn-cs"/>
              </a:rPr>
              <a:t>  d  </a:t>
            </a:r>
            <a:r>
              <a:rPr lang="en-US" sz="1600" dirty="0">
                <a:latin typeface="+mn-lt"/>
                <a:cs typeface="+mn-cs"/>
              </a:rPr>
              <a:t/>
            </a:r>
            <a:br>
              <a:rPr lang="en-US" sz="1600" dirty="0">
                <a:latin typeface="+mn-lt"/>
                <a:cs typeface="+mn-cs"/>
              </a:rPr>
            </a:br>
            <a:r>
              <a:rPr lang="en-US" sz="1600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sz="1600" dirty="0">
                <a:latin typeface="+mn-lt"/>
                <a:cs typeface="+mn-cs"/>
              </a:rPr>
            </a:br>
            <a:r>
              <a:rPr lang="en-US" sz="1600" dirty="0">
                <a:latin typeface="+mn-lt"/>
                <a:cs typeface="+mn-cs"/>
              </a:rPr>
              <a:t>the  n +  1  control points.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51250" y="4397375"/>
            <a:ext cx="4960938" cy="1308100"/>
            <a:chOff x="961741" y="3891817"/>
            <a:chExt cx="4961387" cy="2001137"/>
          </a:xfrm>
        </p:grpSpPr>
        <p:pic>
          <p:nvPicPr>
            <p:cNvPr id="153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1741" y="3891817"/>
              <a:ext cx="4961387" cy="200113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Left Brace 7"/>
            <p:cNvSpPr/>
            <p:nvPr/>
          </p:nvSpPr>
          <p:spPr>
            <a:xfrm rot="3696658">
              <a:off x="1417883" y="3612288"/>
              <a:ext cx="318141" cy="99862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5261358">
              <a:off x="4924176" y="4443924"/>
              <a:ext cx="524570" cy="901782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3550" y="4808538"/>
            <a:ext cx="2962275" cy="1168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We do this by setting enough </a:t>
            </a:r>
            <a:r>
              <a:rPr lang="en-US" sz="1400" b="1" i="1" dirty="0"/>
              <a:t>boundary conditions at the "joints" </a:t>
            </a:r>
            <a:r>
              <a:rPr lang="en-US" sz="1400" dirty="0"/>
              <a:t>between curve sections so that we can obtain numerical</a:t>
            </a:r>
          </a:p>
          <a:p>
            <a:pPr>
              <a:defRPr/>
            </a:pPr>
            <a:r>
              <a:rPr lang="en-US" sz="1400" dirty="0"/>
              <a:t>values for all the coefficients.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1110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Fan Heiti Std B</vt:lpstr>
      <vt:lpstr>Aparajita</vt:lpstr>
      <vt:lpstr>Arial</vt:lpstr>
      <vt:lpstr>Calibri</vt:lpstr>
      <vt:lpstr>Wingdings</vt:lpstr>
      <vt:lpstr>Wingdings 2</vt:lpstr>
      <vt:lpstr>Office Theme</vt:lpstr>
      <vt:lpstr>Simulation and Modeling</vt:lpstr>
      <vt:lpstr>Reference Book</vt:lpstr>
      <vt:lpstr>Spline Specifications</vt:lpstr>
      <vt:lpstr>Some Commonly Used Splines</vt:lpstr>
      <vt:lpstr>Cubic Spline Interpolation Method</vt:lpstr>
      <vt:lpstr>Cubic Spline Interpolation Method</vt:lpstr>
      <vt:lpstr>Cubic Spline Interpolation Method</vt:lpstr>
      <vt:lpstr>PowerPoint Presentation</vt:lpstr>
      <vt:lpstr>Cubic Spline Interpolation Method</vt:lpstr>
      <vt:lpstr>Natural Cubic  Splines </vt:lpstr>
      <vt:lpstr>Natural Cubic  Splines </vt:lpstr>
      <vt:lpstr>Natural Cubic  Splines </vt:lpstr>
      <vt:lpstr>Natural Cubic  Splines </vt:lpstr>
      <vt:lpstr>PowerPoint Presentation</vt:lpstr>
      <vt:lpstr>Hermite Interpolation</vt:lpstr>
      <vt:lpstr>Hermite Interpolation</vt:lpstr>
      <vt:lpstr>Hermite Interpolation</vt:lpstr>
      <vt:lpstr>Hermite Interpolation</vt:lpstr>
      <vt:lpstr>Hermite Interpolation</vt:lpstr>
      <vt:lpstr>Hermite Interpolation</vt:lpstr>
      <vt:lpstr>Hermite Interpolation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202</cp:revision>
  <dcterms:created xsi:type="dcterms:W3CDTF">2012-09-06T17:38:48Z</dcterms:created>
  <dcterms:modified xsi:type="dcterms:W3CDTF">2017-02-22T14:20:55Z</dcterms:modified>
</cp:coreProperties>
</file>