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9" r:id="rId3"/>
    <p:sldId id="265" r:id="rId4"/>
    <p:sldId id="266" r:id="rId5"/>
    <p:sldId id="267" r:id="rId6"/>
    <p:sldId id="268" r:id="rId7"/>
    <p:sldId id="301" r:id="rId8"/>
    <p:sldId id="302" r:id="rId9"/>
    <p:sldId id="303" r:id="rId10"/>
    <p:sldId id="304" r:id="rId11"/>
    <p:sldId id="305" r:id="rId12"/>
    <p:sldId id="306" r:id="rId13"/>
    <p:sldId id="307" r:id="rId14"/>
    <p:sldId id="308" r:id="rId15"/>
    <p:sldId id="309" r:id="rId16"/>
    <p:sldId id="310" r:id="rId17"/>
    <p:sldId id="311" r:id="rId18"/>
    <p:sldId id="285" r:id="rId19"/>
    <p:sldId id="276" r:id="rId20"/>
    <p:sldId id="277" r:id="rId21"/>
    <p:sldId id="286" r:id="rId22"/>
    <p:sldId id="287" r:id="rId23"/>
    <p:sldId id="288" r:id="rId24"/>
    <p:sldId id="278" r:id="rId25"/>
    <p:sldId id="320" r:id="rId26"/>
    <p:sldId id="279" r:id="rId27"/>
    <p:sldId id="280" r:id="rId28"/>
    <p:sldId id="281" r:id="rId29"/>
    <p:sldId id="300" r:id="rId30"/>
    <p:sldId id="289" r:id="rId31"/>
    <p:sldId id="290" r:id="rId32"/>
    <p:sldId id="313" r:id="rId33"/>
    <p:sldId id="314" r:id="rId34"/>
    <p:sldId id="315" r:id="rId35"/>
    <p:sldId id="317" r:id="rId36"/>
    <p:sldId id="316" r:id="rId37"/>
    <p:sldId id="318" r:id="rId38"/>
    <p:sldId id="319" r:id="rId39"/>
    <p:sldId id="31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718" autoAdjust="0"/>
  </p:normalViewPr>
  <p:slideViewPr>
    <p:cSldViewPr>
      <p:cViewPr varScale="1">
        <p:scale>
          <a:sx n="86" d="100"/>
          <a:sy n="86" d="100"/>
        </p:scale>
        <p:origin x="936" y="84"/>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49B571-0900-48A7-A33F-18D713E61D0E}"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A0281F35-E97B-4CA3-8546-FC7E9F50C3D1}">
      <dgm:prSet/>
      <dgm:spPr/>
      <dgm:t>
        <a:bodyPr/>
        <a:lstStyle/>
        <a:p>
          <a:pPr rtl="0"/>
          <a:r>
            <a:rPr lang="en-US" b="1" smtClean="0"/>
            <a:t>B- Spline Curves</a:t>
          </a:r>
          <a:endParaRPr lang="en-US"/>
        </a:p>
      </dgm:t>
    </dgm:pt>
    <dgm:pt modelId="{B5A0B692-9343-444F-9BF0-BF08A6776FD4}" type="parTrans" cxnId="{4D17B1B4-EEB6-47E4-99E7-0167875503AC}">
      <dgm:prSet/>
      <dgm:spPr/>
      <dgm:t>
        <a:bodyPr/>
        <a:lstStyle/>
        <a:p>
          <a:endParaRPr lang="en-US"/>
        </a:p>
      </dgm:t>
    </dgm:pt>
    <dgm:pt modelId="{86C56BC9-5992-49B2-B056-BB5C4C7B28D3}" type="sibTrans" cxnId="{4D17B1B4-EEB6-47E4-99E7-0167875503AC}">
      <dgm:prSet/>
      <dgm:spPr/>
      <dgm:t>
        <a:bodyPr/>
        <a:lstStyle/>
        <a:p>
          <a:endParaRPr lang="en-US"/>
        </a:p>
      </dgm:t>
    </dgm:pt>
    <dgm:pt modelId="{1FF4708D-1630-49C2-9DCA-D3FDDCD02577}" type="pres">
      <dgm:prSet presAssocID="{B249B571-0900-48A7-A33F-18D713E61D0E}" presName="Name0" presStyleCnt="0">
        <dgm:presLayoutVars>
          <dgm:chMax val="7"/>
          <dgm:dir/>
          <dgm:animLvl val="lvl"/>
          <dgm:resizeHandles val="exact"/>
        </dgm:presLayoutVars>
      </dgm:prSet>
      <dgm:spPr/>
      <dgm:t>
        <a:bodyPr/>
        <a:lstStyle/>
        <a:p>
          <a:endParaRPr lang="en-US"/>
        </a:p>
      </dgm:t>
    </dgm:pt>
    <dgm:pt modelId="{8AF41A54-C71F-48CA-B38E-CD61DB604143}" type="pres">
      <dgm:prSet presAssocID="{A0281F35-E97B-4CA3-8546-FC7E9F50C3D1}" presName="circle1" presStyleLbl="node1" presStyleIdx="0" presStyleCnt="1"/>
      <dgm:spPr/>
    </dgm:pt>
    <dgm:pt modelId="{B3D49FC8-6EC1-442F-90C4-AA6702E984F3}" type="pres">
      <dgm:prSet presAssocID="{A0281F35-E97B-4CA3-8546-FC7E9F50C3D1}" presName="space" presStyleCnt="0"/>
      <dgm:spPr/>
    </dgm:pt>
    <dgm:pt modelId="{3F7DE9C6-3120-4BE2-9816-6399DAB89319}" type="pres">
      <dgm:prSet presAssocID="{A0281F35-E97B-4CA3-8546-FC7E9F50C3D1}" presName="rect1" presStyleLbl="alignAcc1" presStyleIdx="0" presStyleCnt="1"/>
      <dgm:spPr/>
      <dgm:t>
        <a:bodyPr/>
        <a:lstStyle/>
        <a:p>
          <a:endParaRPr lang="en-US"/>
        </a:p>
      </dgm:t>
    </dgm:pt>
    <dgm:pt modelId="{9F9E42F7-DFBF-4068-A873-15146A18D969}" type="pres">
      <dgm:prSet presAssocID="{A0281F35-E97B-4CA3-8546-FC7E9F50C3D1}" presName="rect1ParTxNoCh" presStyleLbl="alignAcc1" presStyleIdx="0" presStyleCnt="1">
        <dgm:presLayoutVars>
          <dgm:chMax val="1"/>
          <dgm:bulletEnabled val="1"/>
        </dgm:presLayoutVars>
      </dgm:prSet>
      <dgm:spPr/>
      <dgm:t>
        <a:bodyPr/>
        <a:lstStyle/>
        <a:p>
          <a:endParaRPr lang="en-US"/>
        </a:p>
      </dgm:t>
    </dgm:pt>
  </dgm:ptLst>
  <dgm:cxnLst>
    <dgm:cxn modelId="{4D17B1B4-EEB6-47E4-99E7-0167875503AC}" srcId="{B249B571-0900-48A7-A33F-18D713E61D0E}" destId="{A0281F35-E97B-4CA3-8546-FC7E9F50C3D1}" srcOrd="0" destOrd="0" parTransId="{B5A0B692-9343-444F-9BF0-BF08A6776FD4}" sibTransId="{86C56BC9-5992-49B2-B056-BB5C4C7B28D3}"/>
    <dgm:cxn modelId="{82E95061-7003-4F4D-8722-B8DA3A2E57E6}" type="presOf" srcId="{A0281F35-E97B-4CA3-8546-FC7E9F50C3D1}" destId="{3F7DE9C6-3120-4BE2-9816-6399DAB89319}" srcOrd="0" destOrd="0" presId="urn:microsoft.com/office/officeart/2005/8/layout/target3"/>
    <dgm:cxn modelId="{EBCFCEB2-6EF6-4E5B-B10A-FBC6C4CFBEC0}" type="presOf" srcId="{A0281F35-E97B-4CA3-8546-FC7E9F50C3D1}" destId="{9F9E42F7-DFBF-4068-A873-15146A18D969}" srcOrd="1" destOrd="0" presId="urn:microsoft.com/office/officeart/2005/8/layout/target3"/>
    <dgm:cxn modelId="{A89FBD34-AE7A-46E3-8C83-E1A80143340D}" type="presOf" srcId="{B249B571-0900-48A7-A33F-18D713E61D0E}" destId="{1FF4708D-1630-49C2-9DCA-D3FDDCD02577}" srcOrd="0" destOrd="0" presId="urn:microsoft.com/office/officeart/2005/8/layout/target3"/>
    <dgm:cxn modelId="{F4058F86-0239-4AC5-90D8-8A51F2EB4370}" type="presParOf" srcId="{1FF4708D-1630-49C2-9DCA-D3FDDCD02577}" destId="{8AF41A54-C71F-48CA-B38E-CD61DB604143}" srcOrd="0" destOrd="0" presId="urn:microsoft.com/office/officeart/2005/8/layout/target3"/>
    <dgm:cxn modelId="{7F4B27DD-A3EA-4F54-BC7D-2EA7776D2DE8}" type="presParOf" srcId="{1FF4708D-1630-49C2-9DCA-D3FDDCD02577}" destId="{B3D49FC8-6EC1-442F-90C4-AA6702E984F3}" srcOrd="1" destOrd="0" presId="urn:microsoft.com/office/officeart/2005/8/layout/target3"/>
    <dgm:cxn modelId="{2CAEA5ED-88E7-47AA-BD61-58AC48531D04}" type="presParOf" srcId="{1FF4708D-1630-49C2-9DCA-D3FDDCD02577}" destId="{3F7DE9C6-3120-4BE2-9816-6399DAB89319}" srcOrd="2" destOrd="0" presId="urn:microsoft.com/office/officeart/2005/8/layout/target3"/>
    <dgm:cxn modelId="{570D78A7-4751-49D6-B471-8271DE099388}" type="presParOf" srcId="{1FF4708D-1630-49C2-9DCA-D3FDDCD02577}" destId="{9F9E42F7-DFBF-4068-A873-15146A18D96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78FC6C-E85B-4FE5-A690-E44D47F896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BA34B7-10E1-4FA4-BC98-0CC3612C74B3}">
      <dgm:prSet custT="1"/>
      <dgm:spPr/>
      <dgm:t>
        <a:bodyPr/>
        <a:lstStyle/>
        <a:p>
          <a:pPr rtl="0"/>
          <a:r>
            <a:rPr lang="en-US" sz="2800" b="1" dirty="0" smtClean="0"/>
            <a:t>Describe geometric construction of deterministic self similar fractals</a:t>
          </a:r>
          <a:r>
            <a:rPr lang="en-US" sz="2200" b="1" dirty="0" smtClean="0"/>
            <a:t>.</a:t>
          </a:r>
          <a:br>
            <a:rPr lang="en-US" sz="2200" b="1" dirty="0" smtClean="0"/>
          </a:br>
          <a:endParaRPr lang="en-US" sz="2200" dirty="0"/>
        </a:p>
      </dgm:t>
    </dgm:pt>
    <dgm:pt modelId="{48AE502B-099B-465E-9F0E-9E0054E54E22}" type="parTrans" cxnId="{1305083E-9E8D-46F5-9BBC-0D3730BA0990}">
      <dgm:prSet/>
      <dgm:spPr/>
      <dgm:t>
        <a:bodyPr/>
        <a:lstStyle/>
        <a:p>
          <a:endParaRPr lang="en-US"/>
        </a:p>
      </dgm:t>
    </dgm:pt>
    <dgm:pt modelId="{A0E207EA-EEAD-4A30-966B-55E97557036E}" type="sibTrans" cxnId="{1305083E-9E8D-46F5-9BBC-0D3730BA0990}">
      <dgm:prSet/>
      <dgm:spPr/>
      <dgm:t>
        <a:bodyPr/>
        <a:lstStyle/>
        <a:p>
          <a:endParaRPr lang="en-US"/>
        </a:p>
      </dgm:t>
    </dgm:pt>
    <dgm:pt modelId="{B209CE37-A298-4777-AD11-2AA42B4F2F1F}" type="pres">
      <dgm:prSet presAssocID="{C378FC6C-E85B-4FE5-A690-E44D47F8964F}" presName="linear" presStyleCnt="0">
        <dgm:presLayoutVars>
          <dgm:animLvl val="lvl"/>
          <dgm:resizeHandles val="exact"/>
        </dgm:presLayoutVars>
      </dgm:prSet>
      <dgm:spPr/>
      <dgm:t>
        <a:bodyPr/>
        <a:lstStyle/>
        <a:p>
          <a:endParaRPr lang="en-US"/>
        </a:p>
      </dgm:t>
    </dgm:pt>
    <dgm:pt modelId="{DB799377-2618-404A-A9BE-0B6C3399FC36}" type="pres">
      <dgm:prSet presAssocID="{A0BA34B7-10E1-4FA4-BC98-0CC3612C74B3}" presName="parentText" presStyleLbl="node1" presStyleIdx="0" presStyleCnt="1">
        <dgm:presLayoutVars>
          <dgm:chMax val="0"/>
          <dgm:bulletEnabled val="1"/>
        </dgm:presLayoutVars>
      </dgm:prSet>
      <dgm:spPr/>
      <dgm:t>
        <a:bodyPr/>
        <a:lstStyle/>
        <a:p>
          <a:endParaRPr lang="en-US"/>
        </a:p>
      </dgm:t>
    </dgm:pt>
  </dgm:ptLst>
  <dgm:cxnLst>
    <dgm:cxn modelId="{1305083E-9E8D-46F5-9BBC-0D3730BA0990}" srcId="{C378FC6C-E85B-4FE5-A690-E44D47F8964F}" destId="{A0BA34B7-10E1-4FA4-BC98-0CC3612C74B3}" srcOrd="0" destOrd="0" parTransId="{48AE502B-099B-465E-9F0E-9E0054E54E22}" sibTransId="{A0E207EA-EEAD-4A30-966B-55E97557036E}"/>
    <dgm:cxn modelId="{04A0E455-6B02-48D0-9083-B30842E4B70E}" type="presOf" srcId="{A0BA34B7-10E1-4FA4-BC98-0CC3612C74B3}" destId="{DB799377-2618-404A-A9BE-0B6C3399FC36}" srcOrd="0" destOrd="0" presId="urn:microsoft.com/office/officeart/2005/8/layout/vList2"/>
    <dgm:cxn modelId="{29CD4B90-6EF8-44D4-9A06-CD4B8E2E455F}" type="presOf" srcId="{C378FC6C-E85B-4FE5-A690-E44D47F8964F}" destId="{B209CE37-A298-4777-AD11-2AA42B4F2F1F}" srcOrd="0" destOrd="0" presId="urn:microsoft.com/office/officeart/2005/8/layout/vList2"/>
    <dgm:cxn modelId="{2EBA03DF-62C5-4AE6-B493-56C6B7D6FBE2}" type="presParOf" srcId="{B209CE37-A298-4777-AD11-2AA42B4F2F1F}" destId="{DB799377-2618-404A-A9BE-0B6C3399FC3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E1869C0-8D97-4431-8576-EF615E2E5FA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C816F7-1034-40E1-9065-98067986C21A}">
      <dgm:prSet/>
      <dgm:spPr/>
      <dgm:t>
        <a:bodyPr/>
        <a:lstStyle/>
        <a:p>
          <a:pPr rtl="0"/>
          <a:r>
            <a:rPr lang="en-US" b="0" smtClean="0"/>
            <a:t>Characteristics Of Fractals</a:t>
          </a:r>
          <a:endParaRPr lang="en-US"/>
        </a:p>
      </dgm:t>
    </dgm:pt>
    <dgm:pt modelId="{022B6B95-BF72-4808-9F0C-75BD08A06997}" type="parTrans" cxnId="{A795C1B3-045F-421B-BC08-58AE7C3A0B8F}">
      <dgm:prSet/>
      <dgm:spPr/>
      <dgm:t>
        <a:bodyPr/>
        <a:lstStyle/>
        <a:p>
          <a:endParaRPr lang="en-US"/>
        </a:p>
      </dgm:t>
    </dgm:pt>
    <dgm:pt modelId="{9190CD4D-2B8A-4682-97FD-794E2A330DF5}" type="sibTrans" cxnId="{A795C1B3-045F-421B-BC08-58AE7C3A0B8F}">
      <dgm:prSet/>
      <dgm:spPr/>
      <dgm:t>
        <a:bodyPr/>
        <a:lstStyle/>
        <a:p>
          <a:endParaRPr lang="en-US"/>
        </a:p>
      </dgm:t>
    </dgm:pt>
    <dgm:pt modelId="{232FD5E0-87C7-413D-8C3B-3FAD18A2CF24}" type="pres">
      <dgm:prSet presAssocID="{AE1869C0-8D97-4431-8576-EF615E2E5FAA}" presName="linear" presStyleCnt="0">
        <dgm:presLayoutVars>
          <dgm:animLvl val="lvl"/>
          <dgm:resizeHandles val="exact"/>
        </dgm:presLayoutVars>
      </dgm:prSet>
      <dgm:spPr/>
      <dgm:t>
        <a:bodyPr/>
        <a:lstStyle/>
        <a:p>
          <a:endParaRPr lang="en-US"/>
        </a:p>
      </dgm:t>
    </dgm:pt>
    <dgm:pt modelId="{34C2CA26-6C0B-4C5B-9281-91E1C07326EF}" type="pres">
      <dgm:prSet presAssocID="{17C816F7-1034-40E1-9065-98067986C21A}" presName="parentText" presStyleLbl="node1" presStyleIdx="0" presStyleCnt="1">
        <dgm:presLayoutVars>
          <dgm:chMax val="0"/>
          <dgm:bulletEnabled val="1"/>
        </dgm:presLayoutVars>
      </dgm:prSet>
      <dgm:spPr/>
      <dgm:t>
        <a:bodyPr/>
        <a:lstStyle/>
        <a:p>
          <a:endParaRPr lang="en-US"/>
        </a:p>
      </dgm:t>
    </dgm:pt>
  </dgm:ptLst>
  <dgm:cxnLst>
    <dgm:cxn modelId="{A795C1B3-045F-421B-BC08-58AE7C3A0B8F}" srcId="{AE1869C0-8D97-4431-8576-EF615E2E5FAA}" destId="{17C816F7-1034-40E1-9065-98067986C21A}" srcOrd="0" destOrd="0" parTransId="{022B6B95-BF72-4808-9F0C-75BD08A06997}" sibTransId="{9190CD4D-2B8A-4682-97FD-794E2A330DF5}"/>
    <dgm:cxn modelId="{2546E694-70B9-4202-96FE-8B26E1EE5310}" type="presOf" srcId="{17C816F7-1034-40E1-9065-98067986C21A}" destId="{34C2CA26-6C0B-4C5B-9281-91E1C07326EF}" srcOrd="0" destOrd="0" presId="urn:microsoft.com/office/officeart/2005/8/layout/vList2"/>
    <dgm:cxn modelId="{3F4C501F-34CB-4C71-B5CD-E7207ABFB36B}" type="presOf" srcId="{AE1869C0-8D97-4431-8576-EF615E2E5FAA}" destId="{232FD5E0-87C7-413D-8C3B-3FAD18A2CF24}" srcOrd="0" destOrd="0" presId="urn:microsoft.com/office/officeart/2005/8/layout/vList2"/>
    <dgm:cxn modelId="{50301900-7480-46CB-AA03-735CC7B0484B}" type="presParOf" srcId="{232FD5E0-87C7-413D-8C3B-3FAD18A2CF24}" destId="{34C2CA26-6C0B-4C5B-9281-91E1C07326E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48E03C1-51C7-4CD2-AEBD-4FF18C9A38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B5C35E-6A7C-46DE-93C3-CBD7AE42B92B}">
      <dgm:prSet/>
      <dgm:spPr/>
      <dgm:t>
        <a:bodyPr/>
        <a:lstStyle/>
        <a:p>
          <a:pPr rtl="0"/>
          <a:r>
            <a:rPr lang="en-US" b="1" dirty="0" smtClean="0"/>
            <a:t>Applications Of Fractals</a:t>
          </a:r>
          <a:endParaRPr lang="en-US" dirty="0"/>
        </a:p>
      </dgm:t>
    </dgm:pt>
    <dgm:pt modelId="{18F1FB95-A1AC-479C-99EE-BD44743A26E1}" type="parTrans" cxnId="{0E1542CA-1A77-40C4-AB60-B45E3C389DD3}">
      <dgm:prSet/>
      <dgm:spPr/>
      <dgm:t>
        <a:bodyPr/>
        <a:lstStyle/>
        <a:p>
          <a:endParaRPr lang="en-US"/>
        </a:p>
      </dgm:t>
    </dgm:pt>
    <dgm:pt modelId="{E8711E7E-E163-4A1B-A207-58F87E5FD268}" type="sibTrans" cxnId="{0E1542CA-1A77-40C4-AB60-B45E3C389DD3}">
      <dgm:prSet/>
      <dgm:spPr/>
      <dgm:t>
        <a:bodyPr/>
        <a:lstStyle/>
        <a:p>
          <a:endParaRPr lang="en-US"/>
        </a:p>
      </dgm:t>
    </dgm:pt>
    <dgm:pt modelId="{54FD5385-58F1-4E81-BCAB-8BA138270C47}" type="pres">
      <dgm:prSet presAssocID="{748E03C1-51C7-4CD2-AEBD-4FF18C9A3849}" presName="linear" presStyleCnt="0">
        <dgm:presLayoutVars>
          <dgm:animLvl val="lvl"/>
          <dgm:resizeHandles val="exact"/>
        </dgm:presLayoutVars>
      </dgm:prSet>
      <dgm:spPr/>
      <dgm:t>
        <a:bodyPr/>
        <a:lstStyle/>
        <a:p>
          <a:endParaRPr lang="en-US"/>
        </a:p>
      </dgm:t>
    </dgm:pt>
    <dgm:pt modelId="{365A883B-2AC2-458F-8280-4C191F7AFA63}" type="pres">
      <dgm:prSet presAssocID="{B0B5C35E-6A7C-46DE-93C3-CBD7AE42B92B}" presName="parentText" presStyleLbl="node1" presStyleIdx="0" presStyleCnt="1">
        <dgm:presLayoutVars>
          <dgm:chMax val="0"/>
          <dgm:bulletEnabled val="1"/>
        </dgm:presLayoutVars>
      </dgm:prSet>
      <dgm:spPr/>
      <dgm:t>
        <a:bodyPr/>
        <a:lstStyle/>
        <a:p>
          <a:endParaRPr lang="en-US"/>
        </a:p>
      </dgm:t>
    </dgm:pt>
  </dgm:ptLst>
  <dgm:cxnLst>
    <dgm:cxn modelId="{F15CCF9B-888C-4DB3-9938-73A08349DCF1}" type="presOf" srcId="{B0B5C35E-6A7C-46DE-93C3-CBD7AE42B92B}" destId="{365A883B-2AC2-458F-8280-4C191F7AFA63}" srcOrd="0" destOrd="0" presId="urn:microsoft.com/office/officeart/2005/8/layout/vList2"/>
    <dgm:cxn modelId="{0E1542CA-1A77-40C4-AB60-B45E3C389DD3}" srcId="{748E03C1-51C7-4CD2-AEBD-4FF18C9A3849}" destId="{B0B5C35E-6A7C-46DE-93C3-CBD7AE42B92B}" srcOrd="0" destOrd="0" parTransId="{18F1FB95-A1AC-479C-99EE-BD44743A26E1}" sibTransId="{E8711E7E-E163-4A1B-A207-58F87E5FD268}"/>
    <dgm:cxn modelId="{32829E3F-08F8-440E-855E-B161B0B45CFA}" type="presOf" srcId="{748E03C1-51C7-4CD2-AEBD-4FF18C9A3849}" destId="{54FD5385-58F1-4E81-BCAB-8BA138270C47}" srcOrd="0" destOrd="0" presId="urn:microsoft.com/office/officeart/2005/8/layout/vList2"/>
    <dgm:cxn modelId="{47FFEEB4-3AFC-4808-BAFD-2285F366934C}" type="presParOf" srcId="{54FD5385-58F1-4E81-BCAB-8BA138270C47}" destId="{365A883B-2AC2-458F-8280-4C191F7AFA6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1E4780-B355-4B7C-B90F-5B70ACFACE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5F798A8-E887-4D67-BE5A-F567C9746D65}">
      <dgm:prSet/>
      <dgm:spPr/>
      <dgm:t>
        <a:bodyPr/>
        <a:lstStyle/>
        <a:p>
          <a:pPr rtl="0"/>
          <a:r>
            <a:rPr lang="en-US" b="1" smtClean="0"/>
            <a:t>Explain the random midpoint displacement method for constructing fractals object</a:t>
          </a:r>
          <a:endParaRPr lang="en-US"/>
        </a:p>
      </dgm:t>
    </dgm:pt>
    <dgm:pt modelId="{90E8FD40-2337-4726-A516-7F068C0EB543}" type="parTrans" cxnId="{259F6A39-EB3D-45CA-BCE8-19A6BA9FE823}">
      <dgm:prSet/>
      <dgm:spPr/>
      <dgm:t>
        <a:bodyPr/>
        <a:lstStyle/>
        <a:p>
          <a:endParaRPr lang="en-US"/>
        </a:p>
      </dgm:t>
    </dgm:pt>
    <dgm:pt modelId="{3E227010-1F5E-48B1-8CBB-5408EC34E52F}" type="sibTrans" cxnId="{259F6A39-EB3D-45CA-BCE8-19A6BA9FE823}">
      <dgm:prSet/>
      <dgm:spPr/>
      <dgm:t>
        <a:bodyPr/>
        <a:lstStyle/>
        <a:p>
          <a:endParaRPr lang="en-US"/>
        </a:p>
      </dgm:t>
    </dgm:pt>
    <dgm:pt modelId="{4C031593-B4BE-4542-A2CC-A739C1A65180}" type="pres">
      <dgm:prSet presAssocID="{081E4780-B355-4B7C-B90F-5B70ACFACE87}" presName="linear" presStyleCnt="0">
        <dgm:presLayoutVars>
          <dgm:animLvl val="lvl"/>
          <dgm:resizeHandles val="exact"/>
        </dgm:presLayoutVars>
      </dgm:prSet>
      <dgm:spPr/>
      <dgm:t>
        <a:bodyPr/>
        <a:lstStyle/>
        <a:p>
          <a:endParaRPr lang="en-US"/>
        </a:p>
      </dgm:t>
    </dgm:pt>
    <dgm:pt modelId="{92DFFE57-E27C-4F74-9C50-B7564BB622F6}" type="pres">
      <dgm:prSet presAssocID="{85F798A8-E887-4D67-BE5A-F567C9746D65}" presName="parentText" presStyleLbl="node1" presStyleIdx="0" presStyleCnt="1">
        <dgm:presLayoutVars>
          <dgm:chMax val="0"/>
          <dgm:bulletEnabled val="1"/>
        </dgm:presLayoutVars>
      </dgm:prSet>
      <dgm:spPr/>
      <dgm:t>
        <a:bodyPr/>
        <a:lstStyle/>
        <a:p>
          <a:endParaRPr lang="en-US"/>
        </a:p>
      </dgm:t>
    </dgm:pt>
  </dgm:ptLst>
  <dgm:cxnLst>
    <dgm:cxn modelId="{259F6A39-EB3D-45CA-BCE8-19A6BA9FE823}" srcId="{081E4780-B355-4B7C-B90F-5B70ACFACE87}" destId="{85F798A8-E887-4D67-BE5A-F567C9746D65}" srcOrd="0" destOrd="0" parTransId="{90E8FD40-2337-4726-A516-7F068C0EB543}" sibTransId="{3E227010-1F5E-48B1-8CBB-5408EC34E52F}"/>
    <dgm:cxn modelId="{64F0D227-D303-45CC-9645-88595024B27C}" type="presOf" srcId="{85F798A8-E887-4D67-BE5A-F567C9746D65}" destId="{92DFFE57-E27C-4F74-9C50-B7564BB622F6}" srcOrd="0" destOrd="0" presId="urn:microsoft.com/office/officeart/2005/8/layout/vList2"/>
    <dgm:cxn modelId="{96D3520E-BF9C-4176-BDFC-2391BA4EFCD4}" type="presOf" srcId="{081E4780-B355-4B7C-B90F-5B70ACFACE87}" destId="{4C031593-B4BE-4542-A2CC-A739C1A65180}" srcOrd="0" destOrd="0" presId="urn:microsoft.com/office/officeart/2005/8/layout/vList2"/>
    <dgm:cxn modelId="{923BFA17-56B4-4057-98A7-EC3C27147B2E}" type="presParOf" srcId="{4C031593-B4BE-4542-A2CC-A739C1A65180}" destId="{92DFFE57-E27C-4F74-9C50-B7564BB622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5E4EB5-B18A-4B28-A18F-62D5005BA9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31C2735-11C3-4E5F-BE5C-C1AF53716B8F}">
      <dgm:prSet/>
      <dgm:spPr/>
      <dgm:t>
        <a:bodyPr/>
        <a:lstStyle/>
        <a:p>
          <a:pPr rtl="0"/>
          <a:r>
            <a:rPr lang="en-US" b="1" smtClean="0"/>
            <a:t>Linear Uniform B-spline Curves</a:t>
          </a:r>
          <a:endParaRPr lang="en-US"/>
        </a:p>
      </dgm:t>
    </dgm:pt>
    <dgm:pt modelId="{F8D7580F-1328-4647-AEE4-FA55E67901B7}" type="parTrans" cxnId="{1B47F892-EAFE-4F12-AB3E-9A32D6C95352}">
      <dgm:prSet/>
      <dgm:spPr/>
      <dgm:t>
        <a:bodyPr/>
        <a:lstStyle/>
        <a:p>
          <a:endParaRPr lang="en-US"/>
        </a:p>
      </dgm:t>
    </dgm:pt>
    <dgm:pt modelId="{4589BC4C-036E-446A-915B-65C8B06169DD}" type="sibTrans" cxnId="{1B47F892-EAFE-4F12-AB3E-9A32D6C95352}">
      <dgm:prSet/>
      <dgm:spPr/>
      <dgm:t>
        <a:bodyPr/>
        <a:lstStyle/>
        <a:p>
          <a:endParaRPr lang="en-US"/>
        </a:p>
      </dgm:t>
    </dgm:pt>
    <dgm:pt modelId="{F98B9166-07F4-4870-AE56-FB07C8E7D0DD}" type="pres">
      <dgm:prSet presAssocID="{A35E4EB5-B18A-4B28-A18F-62D5005BA92D}" presName="linear" presStyleCnt="0">
        <dgm:presLayoutVars>
          <dgm:animLvl val="lvl"/>
          <dgm:resizeHandles val="exact"/>
        </dgm:presLayoutVars>
      </dgm:prSet>
      <dgm:spPr/>
      <dgm:t>
        <a:bodyPr/>
        <a:lstStyle/>
        <a:p>
          <a:endParaRPr lang="en-US"/>
        </a:p>
      </dgm:t>
    </dgm:pt>
    <dgm:pt modelId="{418FC2C1-CC23-446F-A1CE-B35D1E6FC6B9}" type="pres">
      <dgm:prSet presAssocID="{131C2735-11C3-4E5F-BE5C-C1AF53716B8F}" presName="parentText" presStyleLbl="node1" presStyleIdx="0" presStyleCnt="1">
        <dgm:presLayoutVars>
          <dgm:chMax val="0"/>
          <dgm:bulletEnabled val="1"/>
        </dgm:presLayoutVars>
      </dgm:prSet>
      <dgm:spPr/>
      <dgm:t>
        <a:bodyPr/>
        <a:lstStyle/>
        <a:p>
          <a:endParaRPr lang="en-US"/>
        </a:p>
      </dgm:t>
    </dgm:pt>
  </dgm:ptLst>
  <dgm:cxnLst>
    <dgm:cxn modelId="{3315AB1E-8DED-44AA-8F34-19E8BBA1852E}" type="presOf" srcId="{A35E4EB5-B18A-4B28-A18F-62D5005BA92D}" destId="{F98B9166-07F4-4870-AE56-FB07C8E7D0DD}" srcOrd="0" destOrd="0" presId="urn:microsoft.com/office/officeart/2005/8/layout/vList2"/>
    <dgm:cxn modelId="{1B47F892-EAFE-4F12-AB3E-9A32D6C95352}" srcId="{A35E4EB5-B18A-4B28-A18F-62D5005BA92D}" destId="{131C2735-11C3-4E5F-BE5C-C1AF53716B8F}" srcOrd="0" destOrd="0" parTransId="{F8D7580F-1328-4647-AEE4-FA55E67901B7}" sibTransId="{4589BC4C-036E-446A-915B-65C8B06169DD}"/>
    <dgm:cxn modelId="{63888E67-CA62-4B8A-9E8E-7176D255AE5A}" type="presOf" srcId="{131C2735-11C3-4E5F-BE5C-C1AF53716B8F}" destId="{418FC2C1-CC23-446F-A1CE-B35D1E6FC6B9}" srcOrd="0" destOrd="0" presId="urn:microsoft.com/office/officeart/2005/8/layout/vList2"/>
    <dgm:cxn modelId="{EDF49B51-EC12-451A-A703-83B35D9AA4D9}" type="presParOf" srcId="{F98B9166-07F4-4870-AE56-FB07C8E7D0DD}" destId="{418FC2C1-CC23-446F-A1CE-B35D1E6FC6B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F12526-7C6F-4F56-91D3-3E63173CD1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95D5DA9-375D-40DE-8015-D3F39717DEF6}">
      <dgm:prSet/>
      <dgm:spPr/>
      <dgm:t>
        <a:bodyPr/>
        <a:lstStyle/>
        <a:p>
          <a:pPr rtl="0"/>
          <a:r>
            <a:rPr lang="en-US" b="1" smtClean="0"/>
            <a:t>CONVERSION BETWEEN SPLINE REPRESENTATIONS</a:t>
          </a:r>
          <a:endParaRPr lang="en-US"/>
        </a:p>
      </dgm:t>
    </dgm:pt>
    <dgm:pt modelId="{DD24D2AC-10D0-40B8-8C54-4FEF6D97A5A7}" type="parTrans" cxnId="{D919157A-E6FD-45A9-A53D-42A4F9A3D22C}">
      <dgm:prSet/>
      <dgm:spPr/>
      <dgm:t>
        <a:bodyPr/>
        <a:lstStyle/>
        <a:p>
          <a:endParaRPr lang="en-US"/>
        </a:p>
      </dgm:t>
    </dgm:pt>
    <dgm:pt modelId="{B32540A7-4FD2-47A2-8B39-758909B218EF}" type="sibTrans" cxnId="{D919157A-E6FD-45A9-A53D-42A4F9A3D22C}">
      <dgm:prSet/>
      <dgm:spPr/>
      <dgm:t>
        <a:bodyPr/>
        <a:lstStyle/>
        <a:p>
          <a:endParaRPr lang="en-US"/>
        </a:p>
      </dgm:t>
    </dgm:pt>
    <dgm:pt modelId="{759721BD-D0BD-4B26-9D6A-AB6D14072062}" type="pres">
      <dgm:prSet presAssocID="{56F12526-7C6F-4F56-91D3-3E63173CD1DD}" presName="linear" presStyleCnt="0">
        <dgm:presLayoutVars>
          <dgm:animLvl val="lvl"/>
          <dgm:resizeHandles val="exact"/>
        </dgm:presLayoutVars>
      </dgm:prSet>
      <dgm:spPr/>
      <dgm:t>
        <a:bodyPr/>
        <a:lstStyle/>
        <a:p>
          <a:endParaRPr lang="en-US"/>
        </a:p>
      </dgm:t>
    </dgm:pt>
    <dgm:pt modelId="{5DAB0CFC-662B-45FB-B22C-DCB85BDB9C77}" type="pres">
      <dgm:prSet presAssocID="{695D5DA9-375D-40DE-8015-D3F39717DEF6}" presName="parentText" presStyleLbl="node1" presStyleIdx="0" presStyleCnt="1">
        <dgm:presLayoutVars>
          <dgm:chMax val="0"/>
          <dgm:bulletEnabled val="1"/>
        </dgm:presLayoutVars>
      </dgm:prSet>
      <dgm:spPr/>
      <dgm:t>
        <a:bodyPr/>
        <a:lstStyle/>
        <a:p>
          <a:endParaRPr lang="en-US"/>
        </a:p>
      </dgm:t>
    </dgm:pt>
  </dgm:ptLst>
  <dgm:cxnLst>
    <dgm:cxn modelId="{29588053-4EAD-4221-A387-38785CB7C0BA}" type="presOf" srcId="{56F12526-7C6F-4F56-91D3-3E63173CD1DD}" destId="{759721BD-D0BD-4B26-9D6A-AB6D14072062}" srcOrd="0" destOrd="0" presId="urn:microsoft.com/office/officeart/2005/8/layout/vList2"/>
    <dgm:cxn modelId="{D919157A-E6FD-45A9-A53D-42A4F9A3D22C}" srcId="{56F12526-7C6F-4F56-91D3-3E63173CD1DD}" destId="{695D5DA9-375D-40DE-8015-D3F39717DEF6}" srcOrd="0" destOrd="0" parTransId="{DD24D2AC-10D0-40B8-8C54-4FEF6D97A5A7}" sibTransId="{B32540A7-4FD2-47A2-8B39-758909B218EF}"/>
    <dgm:cxn modelId="{A49E8413-9CDE-42EB-B2BA-C609BEB280C2}" type="presOf" srcId="{695D5DA9-375D-40DE-8015-D3F39717DEF6}" destId="{5DAB0CFC-662B-45FB-B22C-DCB85BDB9C77}" srcOrd="0" destOrd="0" presId="urn:microsoft.com/office/officeart/2005/8/layout/vList2"/>
    <dgm:cxn modelId="{368AE83C-4D4C-4C0F-960A-03ACDB1CAA7A}" type="presParOf" srcId="{759721BD-D0BD-4B26-9D6A-AB6D14072062}" destId="{5DAB0CFC-662B-45FB-B22C-DCB85BDB9C7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524B13-BFBE-4330-B190-ECF26462B09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A27B38-3513-42DC-9943-4923D3959319}">
      <dgm:prSet/>
      <dgm:spPr/>
      <dgm:t>
        <a:bodyPr/>
        <a:lstStyle/>
        <a:p>
          <a:pPr rtl="0"/>
          <a:r>
            <a:rPr lang="en-US" b="1" smtClean="0"/>
            <a:t>CONVERSION BETWEEN SPLINE REPRESENTATIONS</a:t>
          </a:r>
          <a:endParaRPr lang="en-US"/>
        </a:p>
      </dgm:t>
    </dgm:pt>
    <dgm:pt modelId="{543749A8-7383-477D-924A-BEB7F7148677}" type="parTrans" cxnId="{9958EA2C-0864-4E37-951E-733D2E60BCEB}">
      <dgm:prSet/>
      <dgm:spPr/>
      <dgm:t>
        <a:bodyPr/>
        <a:lstStyle/>
        <a:p>
          <a:endParaRPr lang="en-US"/>
        </a:p>
      </dgm:t>
    </dgm:pt>
    <dgm:pt modelId="{37EE1606-4022-4CC2-BA10-B15AAD15D75E}" type="sibTrans" cxnId="{9958EA2C-0864-4E37-951E-733D2E60BCEB}">
      <dgm:prSet/>
      <dgm:spPr/>
      <dgm:t>
        <a:bodyPr/>
        <a:lstStyle/>
        <a:p>
          <a:endParaRPr lang="en-US"/>
        </a:p>
      </dgm:t>
    </dgm:pt>
    <dgm:pt modelId="{644434E7-DDE1-450A-957B-34BCA70BCB1B}" type="pres">
      <dgm:prSet presAssocID="{54524B13-BFBE-4330-B190-ECF26462B09B}" presName="linear" presStyleCnt="0">
        <dgm:presLayoutVars>
          <dgm:animLvl val="lvl"/>
          <dgm:resizeHandles val="exact"/>
        </dgm:presLayoutVars>
      </dgm:prSet>
      <dgm:spPr/>
      <dgm:t>
        <a:bodyPr/>
        <a:lstStyle/>
        <a:p>
          <a:endParaRPr lang="en-US"/>
        </a:p>
      </dgm:t>
    </dgm:pt>
    <dgm:pt modelId="{87D44A0E-0DA4-45ED-8DAC-D72EAA82DE4F}" type="pres">
      <dgm:prSet presAssocID="{E9A27B38-3513-42DC-9943-4923D3959319}" presName="parentText" presStyleLbl="node1" presStyleIdx="0" presStyleCnt="1">
        <dgm:presLayoutVars>
          <dgm:chMax val="0"/>
          <dgm:bulletEnabled val="1"/>
        </dgm:presLayoutVars>
      </dgm:prSet>
      <dgm:spPr/>
      <dgm:t>
        <a:bodyPr/>
        <a:lstStyle/>
        <a:p>
          <a:endParaRPr lang="en-US"/>
        </a:p>
      </dgm:t>
    </dgm:pt>
  </dgm:ptLst>
  <dgm:cxnLst>
    <dgm:cxn modelId="{9958EA2C-0864-4E37-951E-733D2E60BCEB}" srcId="{54524B13-BFBE-4330-B190-ECF26462B09B}" destId="{E9A27B38-3513-42DC-9943-4923D3959319}" srcOrd="0" destOrd="0" parTransId="{543749A8-7383-477D-924A-BEB7F7148677}" sibTransId="{37EE1606-4022-4CC2-BA10-B15AAD15D75E}"/>
    <dgm:cxn modelId="{ED31CABB-C05D-4054-AD1C-8E90248B23CC}" type="presOf" srcId="{E9A27B38-3513-42DC-9943-4923D3959319}" destId="{87D44A0E-0DA4-45ED-8DAC-D72EAA82DE4F}" srcOrd="0" destOrd="0" presId="urn:microsoft.com/office/officeart/2005/8/layout/vList2"/>
    <dgm:cxn modelId="{786DFE2E-E8AE-451D-AD92-81DBE6D984B6}" type="presOf" srcId="{54524B13-BFBE-4330-B190-ECF26462B09B}" destId="{644434E7-DDE1-450A-957B-34BCA70BCB1B}" srcOrd="0" destOrd="0" presId="urn:microsoft.com/office/officeart/2005/8/layout/vList2"/>
    <dgm:cxn modelId="{282937A5-A862-4EA1-B967-64377F493253}" type="presParOf" srcId="{644434E7-DDE1-450A-957B-34BCA70BCB1B}" destId="{87D44A0E-0DA4-45ED-8DAC-D72EAA82DE4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F6723A-88EF-4B13-AF7A-052C562383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4691C95-E78C-42D8-9047-C1F1136DFDB5}">
      <dgm:prSet/>
      <dgm:spPr/>
      <dgm:t>
        <a:bodyPr/>
        <a:lstStyle/>
        <a:p>
          <a:pPr rtl="0"/>
          <a:r>
            <a:rPr lang="en-US" b="1" smtClean="0"/>
            <a:t>CONSTRUCTIVE SOLID-GEOMETRY  METHOD</a:t>
          </a:r>
          <a:endParaRPr lang="en-US"/>
        </a:p>
      </dgm:t>
    </dgm:pt>
    <dgm:pt modelId="{115D88B5-A37E-43CC-A19E-6DA458DD0D3E}" type="parTrans" cxnId="{8056581E-B2C1-4CA3-82B7-B8B9180A4395}">
      <dgm:prSet/>
      <dgm:spPr/>
      <dgm:t>
        <a:bodyPr/>
        <a:lstStyle/>
        <a:p>
          <a:endParaRPr lang="en-US"/>
        </a:p>
      </dgm:t>
    </dgm:pt>
    <dgm:pt modelId="{FE40CD48-AE85-48EA-A0EF-32E056227E43}" type="sibTrans" cxnId="{8056581E-B2C1-4CA3-82B7-B8B9180A4395}">
      <dgm:prSet/>
      <dgm:spPr/>
      <dgm:t>
        <a:bodyPr/>
        <a:lstStyle/>
        <a:p>
          <a:endParaRPr lang="en-US"/>
        </a:p>
      </dgm:t>
    </dgm:pt>
    <dgm:pt modelId="{4C895424-E176-4AAF-A270-549D3E05E151}" type="pres">
      <dgm:prSet presAssocID="{DEF6723A-88EF-4B13-AF7A-052C56238383}" presName="linear" presStyleCnt="0">
        <dgm:presLayoutVars>
          <dgm:animLvl val="lvl"/>
          <dgm:resizeHandles val="exact"/>
        </dgm:presLayoutVars>
      </dgm:prSet>
      <dgm:spPr/>
      <dgm:t>
        <a:bodyPr/>
        <a:lstStyle/>
        <a:p>
          <a:endParaRPr lang="en-US"/>
        </a:p>
      </dgm:t>
    </dgm:pt>
    <dgm:pt modelId="{F12C0AA6-BA48-457A-A025-FA827DC69FEF}" type="pres">
      <dgm:prSet presAssocID="{54691C95-E78C-42D8-9047-C1F1136DFDB5}" presName="parentText" presStyleLbl="node1" presStyleIdx="0" presStyleCnt="1">
        <dgm:presLayoutVars>
          <dgm:chMax val="0"/>
          <dgm:bulletEnabled val="1"/>
        </dgm:presLayoutVars>
      </dgm:prSet>
      <dgm:spPr/>
      <dgm:t>
        <a:bodyPr/>
        <a:lstStyle/>
        <a:p>
          <a:endParaRPr lang="en-US"/>
        </a:p>
      </dgm:t>
    </dgm:pt>
  </dgm:ptLst>
  <dgm:cxnLst>
    <dgm:cxn modelId="{E5429CF2-3B3F-460E-97DF-BF20F6BEFA54}" type="presOf" srcId="{DEF6723A-88EF-4B13-AF7A-052C56238383}" destId="{4C895424-E176-4AAF-A270-549D3E05E151}" srcOrd="0" destOrd="0" presId="urn:microsoft.com/office/officeart/2005/8/layout/vList2"/>
    <dgm:cxn modelId="{8056581E-B2C1-4CA3-82B7-B8B9180A4395}" srcId="{DEF6723A-88EF-4B13-AF7A-052C56238383}" destId="{54691C95-E78C-42D8-9047-C1F1136DFDB5}" srcOrd="0" destOrd="0" parTransId="{115D88B5-A37E-43CC-A19E-6DA458DD0D3E}" sibTransId="{FE40CD48-AE85-48EA-A0EF-32E056227E43}"/>
    <dgm:cxn modelId="{85814915-C095-41A8-AE36-0B9B2134000D}" type="presOf" srcId="{54691C95-E78C-42D8-9047-C1F1136DFDB5}" destId="{F12C0AA6-BA48-457A-A025-FA827DC69FEF}" srcOrd="0" destOrd="0" presId="urn:microsoft.com/office/officeart/2005/8/layout/vList2"/>
    <dgm:cxn modelId="{9BF0D434-7138-4E8C-8379-621F75F98444}" type="presParOf" srcId="{4C895424-E176-4AAF-A270-549D3E05E151}" destId="{F12C0AA6-BA48-457A-A025-FA827DC69FE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00887C-9D70-4D3F-AA2D-399A18E7D7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B7EEDC8-F7FB-4154-9FCD-8D2E0B3B71F6}">
      <dgm:prSet/>
      <dgm:spPr/>
      <dgm:t>
        <a:bodyPr/>
        <a:lstStyle/>
        <a:p>
          <a:pPr rtl="0"/>
          <a:r>
            <a:rPr lang="en-US" b="1" smtClean="0"/>
            <a:t>FRACTAL</a:t>
          </a:r>
          <a:endParaRPr lang="en-US"/>
        </a:p>
      </dgm:t>
    </dgm:pt>
    <dgm:pt modelId="{4B519848-3B7B-4793-BCB3-816A6674D2F1}" type="parTrans" cxnId="{029EE3F9-C499-49FA-8168-2C21AE32E95E}">
      <dgm:prSet/>
      <dgm:spPr/>
      <dgm:t>
        <a:bodyPr/>
        <a:lstStyle/>
        <a:p>
          <a:endParaRPr lang="en-US"/>
        </a:p>
      </dgm:t>
    </dgm:pt>
    <dgm:pt modelId="{8CE0842C-7EB4-4107-A4E4-4BB7DE161405}" type="sibTrans" cxnId="{029EE3F9-C499-49FA-8168-2C21AE32E95E}">
      <dgm:prSet/>
      <dgm:spPr/>
      <dgm:t>
        <a:bodyPr/>
        <a:lstStyle/>
        <a:p>
          <a:endParaRPr lang="en-US"/>
        </a:p>
      </dgm:t>
    </dgm:pt>
    <dgm:pt modelId="{4E2E6560-ECDB-4317-89E6-67415CA3E751}" type="pres">
      <dgm:prSet presAssocID="{2200887C-9D70-4D3F-AA2D-399A18E7D737}" presName="linear" presStyleCnt="0">
        <dgm:presLayoutVars>
          <dgm:animLvl val="lvl"/>
          <dgm:resizeHandles val="exact"/>
        </dgm:presLayoutVars>
      </dgm:prSet>
      <dgm:spPr/>
      <dgm:t>
        <a:bodyPr/>
        <a:lstStyle/>
        <a:p>
          <a:endParaRPr lang="en-US"/>
        </a:p>
      </dgm:t>
    </dgm:pt>
    <dgm:pt modelId="{21FAB321-95F9-4770-8952-F0F2A82DA8A3}" type="pres">
      <dgm:prSet presAssocID="{CB7EEDC8-F7FB-4154-9FCD-8D2E0B3B71F6}" presName="parentText" presStyleLbl="node1" presStyleIdx="0" presStyleCnt="1">
        <dgm:presLayoutVars>
          <dgm:chMax val="0"/>
          <dgm:bulletEnabled val="1"/>
        </dgm:presLayoutVars>
      </dgm:prSet>
      <dgm:spPr/>
      <dgm:t>
        <a:bodyPr/>
        <a:lstStyle/>
        <a:p>
          <a:endParaRPr lang="en-US"/>
        </a:p>
      </dgm:t>
    </dgm:pt>
  </dgm:ptLst>
  <dgm:cxnLst>
    <dgm:cxn modelId="{BBE9D895-5016-42E3-9D46-80DC95299784}" type="presOf" srcId="{CB7EEDC8-F7FB-4154-9FCD-8D2E0B3B71F6}" destId="{21FAB321-95F9-4770-8952-F0F2A82DA8A3}" srcOrd="0" destOrd="0" presId="urn:microsoft.com/office/officeart/2005/8/layout/vList2"/>
    <dgm:cxn modelId="{1207F04C-809C-4ACA-B171-9EC1B5BFB19E}" type="presOf" srcId="{2200887C-9D70-4D3F-AA2D-399A18E7D737}" destId="{4E2E6560-ECDB-4317-89E6-67415CA3E751}" srcOrd="0" destOrd="0" presId="urn:microsoft.com/office/officeart/2005/8/layout/vList2"/>
    <dgm:cxn modelId="{029EE3F9-C499-49FA-8168-2C21AE32E95E}" srcId="{2200887C-9D70-4D3F-AA2D-399A18E7D737}" destId="{CB7EEDC8-F7FB-4154-9FCD-8D2E0B3B71F6}" srcOrd="0" destOrd="0" parTransId="{4B519848-3B7B-4793-BCB3-816A6674D2F1}" sibTransId="{8CE0842C-7EB4-4107-A4E4-4BB7DE161405}"/>
    <dgm:cxn modelId="{E981FB1C-F632-4761-AE50-66FFF5F6FBDE}" type="presParOf" srcId="{4E2E6560-ECDB-4317-89E6-67415CA3E751}" destId="{21FAB321-95F9-4770-8952-F0F2A82DA8A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D4ACAE-2FEA-4A0F-B00C-CBC051B31B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2A6371-C749-4141-BDC5-E180A1B28C47}">
      <dgm:prSet/>
      <dgm:spPr/>
      <dgm:t>
        <a:bodyPr/>
        <a:lstStyle/>
        <a:p>
          <a:pPr rtl="0"/>
          <a:r>
            <a:rPr lang="en-US" b="1" smtClean="0"/>
            <a:t>Fractal-Generation Procedures</a:t>
          </a:r>
          <a:endParaRPr lang="en-US"/>
        </a:p>
      </dgm:t>
    </dgm:pt>
    <dgm:pt modelId="{6C33FA88-74CB-4883-B5C0-27EA4C4ABC65}" type="parTrans" cxnId="{022468AC-BAAD-4FA0-A1FF-19B973020664}">
      <dgm:prSet/>
      <dgm:spPr/>
      <dgm:t>
        <a:bodyPr/>
        <a:lstStyle/>
        <a:p>
          <a:endParaRPr lang="en-US"/>
        </a:p>
      </dgm:t>
    </dgm:pt>
    <dgm:pt modelId="{5FE8DC52-3DB4-4C98-AAC8-CE914D29D9DA}" type="sibTrans" cxnId="{022468AC-BAAD-4FA0-A1FF-19B973020664}">
      <dgm:prSet/>
      <dgm:spPr/>
      <dgm:t>
        <a:bodyPr/>
        <a:lstStyle/>
        <a:p>
          <a:endParaRPr lang="en-US"/>
        </a:p>
      </dgm:t>
    </dgm:pt>
    <dgm:pt modelId="{C49670F0-7147-4439-9A6C-760755BC5619}" type="pres">
      <dgm:prSet presAssocID="{29D4ACAE-2FEA-4A0F-B00C-CBC051B31BD7}" presName="linear" presStyleCnt="0">
        <dgm:presLayoutVars>
          <dgm:animLvl val="lvl"/>
          <dgm:resizeHandles val="exact"/>
        </dgm:presLayoutVars>
      </dgm:prSet>
      <dgm:spPr/>
      <dgm:t>
        <a:bodyPr/>
        <a:lstStyle/>
        <a:p>
          <a:endParaRPr lang="en-US"/>
        </a:p>
      </dgm:t>
    </dgm:pt>
    <dgm:pt modelId="{0CB51FD9-8799-4954-A9A7-BDADE1ADADA8}" type="pres">
      <dgm:prSet presAssocID="{252A6371-C749-4141-BDC5-E180A1B28C47}" presName="parentText" presStyleLbl="node1" presStyleIdx="0" presStyleCnt="1">
        <dgm:presLayoutVars>
          <dgm:chMax val="0"/>
          <dgm:bulletEnabled val="1"/>
        </dgm:presLayoutVars>
      </dgm:prSet>
      <dgm:spPr/>
      <dgm:t>
        <a:bodyPr/>
        <a:lstStyle/>
        <a:p>
          <a:endParaRPr lang="en-US"/>
        </a:p>
      </dgm:t>
    </dgm:pt>
  </dgm:ptLst>
  <dgm:cxnLst>
    <dgm:cxn modelId="{84035DBE-C4DB-49FD-8245-67866EAD4818}" type="presOf" srcId="{252A6371-C749-4141-BDC5-E180A1B28C47}" destId="{0CB51FD9-8799-4954-A9A7-BDADE1ADADA8}" srcOrd="0" destOrd="0" presId="urn:microsoft.com/office/officeart/2005/8/layout/vList2"/>
    <dgm:cxn modelId="{022468AC-BAAD-4FA0-A1FF-19B973020664}" srcId="{29D4ACAE-2FEA-4A0F-B00C-CBC051B31BD7}" destId="{252A6371-C749-4141-BDC5-E180A1B28C47}" srcOrd="0" destOrd="0" parTransId="{6C33FA88-74CB-4883-B5C0-27EA4C4ABC65}" sibTransId="{5FE8DC52-3DB4-4C98-AAC8-CE914D29D9DA}"/>
    <dgm:cxn modelId="{796FFBF6-BBE2-4A41-B0F3-8511DC71298E}" type="presOf" srcId="{29D4ACAE-2FEA-4A0F-B00C-CBC051B31BD7}" destId="{C49670F0-7147-4439-9A6C-760755BC5619}" srcOrd="0" destOrd="0" presId="urn:microsoft.com/office/officeart/2005/8/layout/vList2"/>
    <dgm:cxn modelId="{CBAF36E3-0759-4E92-90AF-91D641117321}" type="presParOf" srcId="{C49670F0-7147-4439-9A6C-760755BC5619}" destId="{0CB51FD9-8799-4954-A9A7-BDADE1ADADA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0CCF0D-BA05-4D3B-802B-6D6B3371BAA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F9815B5-187C-40E5-9ADE-5FD48FE4919B}">
      <dgm:prSet/>
      <dgm:spPr/>
      <dgm:t>
        <a:bodyPr/>
        <a:lstStyle/>
        <a:p>
          <a:pPr rtl="0"/>
          <a:r>
            <a:rPr lang="en-US" b="1" smtClean="0"/>
            <a:t>Classification of Fractals</a:t>
          </a:r>
          <a:endParaRPr lang="en-US"/>
        </a:p>
      </dgm:t>
    </dgm:pt>
    <dgm:pt modelId="{C2235298-69C3-41D4-8BF1-1CF0EA2468AD}" type="parTrans" cxnId="{28D688FF-DFB9-4108-807B-64FFC56D6E2A}">
      <dgm:prSet/>
      <dgm:spPr/>
      <dgm:t>
        <a:bodyPr/>
        <a:lstStyle/>
        <a:p>
          <a:endParaRPr lang="en-US"/>
        </a:p>
      </dgm:t>
    </dgm:pt>
    <dgm:pt modelId="{6E88628B-0291-4276-85B6-DF49F6C17282}" type="sibTrans" cxnId="{28D688FF-DFB9-4108-807B-64FFC56D6E2A}">
      <dgm:prSet/>
      <dgm:spPr/>
      <dgm:t>
        <a:bodyPr/>
        <a:lstStyle/>
        <a:p>
          <a:endParaRPr lang="en-US"/>
        </a:p>
      </dgm:t>
    </dgm:pt>
    <dgm:pt modelId="{68179C06-79A0-43D8-85A0-68B4B607DEB9}" type="pres">
      <dgm:prSet presAssocID="{A50CCF0D-BA05-4D3B-802B-6D6B3371BAA7}" presName="linear" presStyleCnt="0">
        <dgm:presLayoutVars>
          <dgm:animLvl val="lvl"/>
          <dgm:resizeHandles val="exact"/>
        </dgm:presLayoutVars>
      </dgm:prSet>
      <dgm:spPr/>
      <dgm:t>
        <a:bodyPr/>
        <a:lstStyle/>
        <a:p>
          <a:endParaRPr lang="en-US"/>
        </a:p>
      </dgm:t>
    </dgm:pt>
    <dgm:pt modelId="{66199371-9242-426E-81CA-8A0BDAA6B2BB}" type="pres">
      <dgm:prSet presAssocID="{FF9815B5-187C-40E5-9ADE-5FD48FE4919B}" presName="parentText" presStyleLbl="node1" presStyleIdx="0" presStyleCnt="1">
        <dgm:presLayoutVars>
          <dgm:chMax val="0"/>
          <dgm:bulletEnabled val="1"/>
        </dgm:presLayoutVars>
      </dgm:prSet>
      <dgm:spPr/>
      <dgm:t>
        <a:bodyPr/>
        <a:lstStyle/>
        <a:p>
          <a:endParaRPr lang="en-US"/>
        </a:p>
      </dgm:t>
    </dgm:pt>
  </dgm:ptLst>
  <dgm:cxnLst>
    <dgm:cxn modelId="{28D688FF-DFB9-4108-807B-64FFC56D6E2A}" srcId="{A50CCF0D-BA05-4D3B-802B-6D6B3371BAA7}" destId="{FF9815B5-187C-40E5-9ADE-5FD48FE4919B}" srcOrd="0" destOrd="0" parTransId="{C2235298-69C3-41D4-8BF1-1CF0EA2468AD}" sibTransId="{6E88628B-0291-4276-85B6-DF49F6C17282}"/>
    <dgm:cxn modelId="{4FBB8F5A-C487-4085-9567-410124B28388}" type="presOf" srcId="{A50CCF0D-BA05-4D3B-802B-6D6B3371BAA7}" destId="{68179C06-79A0-43D8-85A0-68B4B607DEB9}" srcOrd="0" destOrd="0" presId="urn:microsoft.com/office/officeart/2005/8/layout/vList2"/>
    <dgm:cxn modelId="{349B3343-4C4D-4B6C-BAA1-8B2B4F398C92}" type="presOf" srcId="{FF9815B5-187C-40E5-9ADE-5FD48FE4919B}" destId="{66199371-9242-426E-81CA-8A0BDAA6B2BB}" srcOrd="0" destOrd="0" presId="urn:microsoft.com/office/officeart/2005/8/layout/vList2"/>
    <dgm:cxn modelId="{DB6E032C-57BC-4180-8D50-FBDB7A5CC5A6}" type="presParOf" srcId="{68179C06-79A0-43D8-85A0-68B4B607DEB9}" destId="{66199371-9242-426E-81CA-8A0BDAA6B2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2B3C771-5573-4ECB-A5C3-8C3D14402B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329C9DB-E1BA-41B5-8A8C-B0ECEA9EFE89}">
      <dgm:prSet/>
      <dgm:spPr/>
      <dgm:t>
        <a:bodyPr/>
        <a:lstStyle/>
        <a:p>
          <a:pPr rtl="0"/>
          <a:r>
            <a:rPr lang="en-US" b="1" smtClean="0"/>
            <a:t>Sweep Representation</a:t>
          </a:r>
          <a:endParaRPr lang="en-US"/>
        </a:p>
      </dgm:t>
    </dgm:pt>
    <dgm:pt modelId="{01C774E1-7BEE-4E78-BB9C-223F60C03AFF}" type="parTrans" cxnId="{E348D494-1BB0-4607-87BD-7A63AF43CB08}">
      <dgm:prSet/>
      <dgm:spPr/>
      <dgm:t>
        <a:bodyPr/>
        <a:lstStyle/>
        <a:p>
          <a:endParaRPr lang="en-US"/>
        </a:p>
      </dgm:t>
    </dgm:pt>
    <dgm:pt modelId="{B9D4A067-C5E8-4DB2-B449-065FAED99B5E}" type="sibTrans" cxnId="{E348D494-1BB0-4607-87BD-7A63AF43CB08}">
      <dgm:prSet/>
      <dgm:spPr/>
      <dgm:t>
        <a:bodyPr/>
        <a:lstStyle/>
        <a:p>
          <a:endParaRPr lang="en-US"/>
        </a:p>
      </dgm:t>
    </dgm:pt>
    <dgm:pt modelId="{1760CCC7-453D-42B2-9ADE-8172A8A74D58}" type="pres">
      <dgm:prSet presAssocID="{22B3C771-5573-4ECB-A5C3-8C3D14402BCD}" presName="linear" presStyleCnt="0">
        <dgm:presLayoutVars>
          <dgm:animLvl val="lvl"/>
          <dgm:resizeHandles val="exact"/>
        </dgm:presLayoutVars>
      </dgm:prSet>
      <dgm:spPr/>
      <dgm:t>
        <a:bodyPr/>
        <a:lstStyle/>
        <a:p>
          <a:endParaRPr lang="en-US"/>
        </a:p>
      </dgm:t>
    </dgm:pt>
    <dgm:pt modelId="{F461B41C-C917-42F1-AE0D-394356E6868B}" type="pres">
      <dgm:prSet presAssocID="{4329C9DB-E1BA-41B5-8A8C-B0ECEA9EFE89}" presName="parentText" presStyleLbl="node1" presStyleIdx="0" presStyleCnt="1">
        <dgm:presLayoutVars>
          <dgm:chMax val="0"/>
          <dgm:bulletEnabled val="1"/>
        </dgm:presLayoutVars>
      </dgm:prSet>
      <dgm:spPr/>
      <dgm:t>
        <a:bodyPr/>
        <a:lstStyle/>
        <a:p>
          <a:endParaRPr lang="en-US"/>
        </a:p>
      </dgm:t>
    </dgm:pt>
  </dgm:ptLst>
  <dgm:cxnLst>
    <dgm:cxn modelId="{E348D494-1BB0-4607-87BD-7A63AF43CB08}" srcId="{22B3C771-5573-4ECB-A5C3-8C3D14402BCD}" destId="{4329C9DB-E1BA-41B5-8A8C-B0ECEA9EFE89}" srcOrd="0" destOrd="0" parTransId="{01C774E1-7BEE-4E78-BB9C-223F60C03AFF}" sibTransId="{B9D4A067-C5E8-4DB2-B449-065FAED99B5E}"/>
    <dgm:cxn modelId="{66199F22-7407-4FCB-939E-E8727B35342E}" type="presOf" srcId="{22B3C771-5573-4ECB-A5C3-8C3D14402BCD}" destId="{1760CCC7-453D-42B2-9ADE-8172A8A74D58}" srcOrd="0" destOrd="0" presId="urn:microsoft.com/office/officeart/2005/8/layout/vList2"/>
    <dgm:cxn modelId="{754AAD2B-0ABE-4B9C-B80D-956DB80446B4}" type="presOf" srcId="{4329C9DB-E1BA-41B5-8A8C-B0ECEA9EFE89}" destId="{F461B41C-C917-42F1-AE0D-394356E6868B}" srcOrd="0" destOrd="0" presId="urn:microsoft.com/office/officeart/2005/8/layout/vList2"/>
    <dgm:cxn modelId="{BD387F7D-5418-41B2-A3F0-332AD47853E7}" type="presParOf" srcId="{1760CCC7-453D-42B2-9ADE-8172A8A74D58}" destId="{F461B41C-C917-42F1-AE0D-394356E686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41A54-C71F-48CA-B38E-CD61DB604143}">
      <dsp:nvSpPr>
        <dsp:cNvPr id="0" name=""/>
        <dsp:cNvSpPr/>
      </dsp:nvSpPr>
      <dsp:spPr>
        <a:xfrm>
          <a:off x="0" y="0"/>
          <a:ext cx="1143000" cy="11430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7DE9C6-3120-4BE2-9816-6399DAB89319}">
      <dsp:nvSpPr>
        <dsp:cNvPr id="0" name=""/>
        <dsp:cNvSpPr/>
      </dsp:nvSpPr>
      <dsp:spPr>
        <a:xfrm>
          <a:off x="571500" y="0"/>
          <a:ext cx="7658100" cy="114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rtl="0">
            <a:lnSpc>
              <a:spcPct val="90000"/>
            </a:lnSpc>
            <a:spcBef>
              <a:spcPct val="0"/>
            </a:spcBef>
            <a:spcAft>
              <a:spcPct val="35000"/>
            </a:spcAft>
          </a:pPr>
          <a:r>
            <a:rPr lang="en-US" sz="5200" b="1" kern="1200" smtClean="0"/>
            <a:t>B- Spline Curves</a:t>
          </a:r>
          <a:endParaRPr lang="en-US" sz="5200" kern="1200"/>
        </a:p>
      </dsp:txBody>
      <dsp:txXfrm>
        <a:off x="571500" y="0"/>
        <a:ext cx="7658100"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FC2C1-CC23-446F-A1CE-B35D1E6FC6B9}">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Linear Uniform B-spline Curves</a:t>
          </a:r>
          <a:endParaRPr lang="en-US" sz="4700" kern="1200"/>
        </a:p>
      </dsp:txBody>
      <dsp:txXfrm>
        <a:off x="55030" y="62882"/>
        <a:ext cx="8119540" cy="1017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B0CFC-662B-45FB-B22C-DCB85BDB9C77}">
      <dsp:nvSpPr>
        <dsp:cNvPr id="0" name=""/>
        <dsp:cNvSpPr/>
      </dsp:nvSpPr>
      <dsp:spPr>
        <a:xfrm>
          <a:off x="0" y="223717"/>
          <a:ext cx="82296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kern="1200" smtClean="0"/>
            <a:t>CONVERSION BETWEEN SPLINE REPRESENTATIONS</a:t>
          </a:r>
          <a:endParaRPr lang="en-US" sz="2900" kern="1200"/>
        </a:p>
      </dsp:txBody>
      <dsp:txXfrm>
        <a:off x="33955" y="257672"/>
        <a:ext cx="8161690" cy="627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44A0E-0DA4-45ED-8DAC-D72EAA82DE4F}">
      <dsp:nvSpPr>
        <dsp:cNvPr id="0" name=""/>
        <dsp:cNvSpPr/>
      </dsp:nvSpPr>
      <dsp:spPr>
        <a:xfrm>
          <a:off x="0" y="223717"/>
          <a:ext cx="82296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kern="1200" smtClean="0"/>
            <a:t>CONVERSION BETWEEN SPLINE REPRESENTATIONS</a:t>
          </a:r>
          <a:endParaRPr lang="en-US" sz="2900" kern="1200"/>
        </a:p>
      </dsp:txBody>
      <dsp:txXfrm>
        <a:off x="33955" y="257672"/>
        <a:ext cx="8161690" cy="627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C0AA6-BA48-457A-A025-FA827DC69FEF}">
      <dsp:nvSpPr>
        <dsp:cNvPr id="0" name=""/>
        <dsp:cNvSpPr/>
      </dsp:nvSpPr>
      <dsp:spPr>
        <a:xfrm>
          <a:off x="0" y="175747"/>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b="1" kern="1200" smtClean="0"/>
            <a:t>CONSTRUCTIVE SOLID-GEOMETRY  METHOD</a:t>
          </a:r>
          <a:endParaRPr lang="en-US" sz="3300" kern="1200"/>
        </a:p>
      </dsp:txBody>
      <dsp:txXfrm>
        <a:off x="38638" y="214385"/>
        <a:ext cx="8152324" cy="714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AB321-95F9-4770-8952-F0F2A82DA8A3}">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FRACTAL</a:t>
          </a:r>
          <a:endParaRPr lang="en-US" sz="4700" kern="1200"/>
        </a:p>
      </dsp:txBody>
      <dsp:txXfrm>
        <a:off x="55030" y="62882"/>
        <a:ext cx="8119540" cy="1017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51FD9-8799-4954-A9A7-BDADE1ADADA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Fractal-Generation Procedures</a:t>
          </a:r>
          <a:endParaRPr lang="en-US" sz="4700" kern="1200"/>
        </a:p>
      </dsp:txBody>
      <dsp:txXfrm>
        <a:off x="55030" y="62882"/>
        <a:ext cx="8119540" cy="10172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654532-2E23-4498-B123-35F735744D07}" type="datetimeFigureOut">
              <a:rPr lang="en-US" smtClean="0"/>
              <a:pPr/>
              <a:t>2/23/2017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23B4C-6769-4F51-9878-092C1414FE10}" type="slidenum">
              <a:rPr lang="en-US" smtClean="0"/>
              <a:pPr/>
              <a:t>‹#›</a:t>
            </a:fld>
            <a:endParaRPr lang="en-US"/>
          </a:p>
        </p:txBody>
      </p:sp>
    </p:spTree>
    <p:extLst>
      <p:ext uri="{BB962C8B-B14F-4D97-AF65-F5344CB8AC3E}">
        <p14:creationId xmlns:p14="http://schemas.microsoft.com/office/powerpoint/2010/main" val="105902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56BA0E-6EB7-4AA5-AD4F-3BE048DF0A1A}"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EA4CBE-20C4-495F-8F35-2F2FE0FC5BCD}"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1A3C7-0A24-4EB7-9812-8C4356DCD679}"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40" descr="rulogo"/>
          <p:cNvPicPr>
            <a:picLocks noChangeAspect="1" noChangeArrowheads="1"/>
          </p:cNvPicPr>
          <p:nvPr userDrawn="1"/>
        </p:nvPicPr>
        <p:blipFill>
          <a:blip r:embed="rId2">
            <a:lum bright="70000" contrast="-70000"/>
          </a:blip>
          <a:srcRect/>
          <a:stretch>
            <a:fillRect/>
          </a:stretch>
        </p:blipFill>
        <p:spPr bwMode="auto">
          <a:xfrm>
            <a:off x="3200400" y="2514600"/>
            <a:ext cx="2286000" cy="22860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defRPr sz="40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6C06A-DBB5-49F9-98B5-D6C7F76ED9A2}"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F2B9D-99D9-4063-81D6-1EC46523E660}"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DE4DF-FBBA-4E60-948B-8C073DBB4908}" type="datetime1">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4D660E-3B36-46DF-A9BC-00ED47F7F2CC}" type="datetime1">
              <a:rPr lang="en-US" smtClean="0"/>
              <a:pPr/>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5A62C-8129-4AAA-A9C8-4784E49CA36E}" type="datetime1">
              <a:rPr lang="en-US" smtClean="0"/>
              <a:pPr/>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1FDAF-2802-4346-BB8C-B46A7E0AF570}" type="datetime1">
              <a:rPr lang="en-US" smtClean="0"/>
              <a:pPr/>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B084F-2B4A-470F-8334-BA43FB09DE91}" type="datetime1">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D6C09-0028-4AFD-B624-A5B6B408086E}" type="datetime1">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3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6A68F-854B-4A96-A18E-22A9C8D37901}" type="datetime1">
              <a:rPr lang="en-US" smtClean="0"/>
              <a:pPr/>
              <a:t>2/23/2017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4B740-A5BF-4C4D-A77B-4F9523A0D067}" type="slidenum">
              <a:rPr lang="en-US" smtClean="0"/>
              <a:pPr/>
              <a:t>‹#›</a:t>
            </a:fld>
            <a:endParaRPr lang="en-US"/>
          </a:p>
        </p:txBody>
      </p:sp>
      <p:sp>
        <p:nvSpPr>
          <p:cNvPr id="3" name="Text Placeholder 2"/>
          <p:cNvSpPr>
            <a:spLocks noGrp="1"/>
          </p:cNvSpPr>
          <p:nvPr>
            <p:ph type="body" idx="1"/>
          </p:nvPr>
        </p:nvSpPr>
        <p:spPr>
          <a:xfrm>
            <a:off x="457200" y="1752601"/>
            <a:ext cx="82296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3.xml"/><Relationship Id="rId7" Type="http://schemas.openxmlformats.org/officeDocument/2006/relationships/image" Target="../media/image2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9.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Layout" Target="../diagrams/layout9.xml"/><Relationship Id="rId7" Type="http://schemas.openxmlformats.org/officeDocument/2006/relationships/image" Target="../media/image40.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44.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46.gif"/><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bg2">
                <a:lumMod val="50000"/>
              </a:schemeClr>
            </a:solidFill>
          </a:ln>
        </p:spPr>
        <p:txBody>
          <a:bodyPr/>
          <a:lstStyle/>
          <a:p>
            <a:r>
              <a:rPr lang="en-US" dirty="0" smtClean="0"/>
              <a:t>Simulation and Modeling</a:t>
            </a:r>
            <a:endParaRPr lang="en-US" dirty="0"/>
          </a:p>
        </p:txBody>
      </p:sp>
      <p:sp>
        <p:nvSpPr>
          <p:cNvPr id="3" name="Subtitle 2"/>
          <p:cNvSpPr>
            <a:spLocks noGrp="1"/>
          </p:cNvSpPr>
          <p:nvPr>
            <p:ph type="subTitle" idx="1"/>
          </p:nvPr>
        </p:nvSpPr>
        <p:spPr/>
        <p:txBody>
          <a:bodyPr>
            <a:normAutofit/>
          </a:bodyPr>
          <a:lstStyle/>
          <a:p>
            <a:r>
              <a:rPr lang="en-US" sz="2800"/>
              <a:t>CSE4131_CSE4132</a:t>
            </a:r>
            <a:endParaRPr lang="en-US" sz="2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Knot Vector</a:t>
            </a:r>
            <a:endParaRPr lang="en-US" dirty="0"/>
          </a:p>
        </p:txBody>
      </p:sp>
      <p:sp>
        <p:nvSpPr>
          <p:cNvPr id="3" name="Content Placeholder 2"/>
          <p:cNvSpPr>
            <a:spLocks noGrp="1"/>
          </p:cNvSpPr>
          <p:nvPr>
            <p:ph idx="1"/>
          </p:nvPr>
        </p:nvSpPr>
        <p:spPr>
          <a:xfrm>
            <a:off x="457200" y="1371600"/>
            <a:ext cx="8229600" cy="838199"/>
          </a:xfrm>
        </p:spPr>
        <p:txBody>
          <a:bodyPr>
            <a:normAutofit/>
          </a:bodyPr>
          <a:lstStyle/>
          <a:p>
            <a:r>
              <a:rPr lang="en-US" sz="2000" dirty="0" smtClean="0"/>
              <a:t>The number of the knot values (or the size of the knot vector) is determine by:</a:t>
            </a:r>
            <a:endParaRPr lang="en-US" sz="20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10</a:t>
            </a:fld>
            <a:endParaRPr lang="en-US"/>
          </a:p>
        </p:txBody>
      </p:sp>
      <p:pic>
        <p:nvPicPr>
          <p:cNvPr id="4098" name="Picture 2"/>
          <p:cNvPicPr>
            <a:picLocks noChangeAspect="1" noChangeArrowheads="1"/>
          </p:cNvPicPr>
          <p:nvPr/>
        </p:nvPicPr>
        <p:blipFill>
          <a:blip r:embed="rId2"/>
          <a:srcRect/>
          <a:stretch>
            <a:fillRect/>
          </a:stretch>
        </p:blipFill>
        <p:spPr bwMode="auto">
          <a:xfrm>
            <a:off x="3124200" y="2057400"/>
            <a:ext cx="2667000" cy="762000"/>
          </a:xfrm>
          <a:prstGeom prst="rect">
            <a:avLst/>
          </a:prstGeom>
          <a:noFill/>
          <a:ln w="9525">
            <a:solidFill>
              <a:schemeClr val="accent1"/>
            </a:solid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990600" y="3048000"/>
            <a:ext cx="7495054" cy="466725"/>
          </a:xfrm>
          <a:prstGeom prst="rect">
            <a:avLst/>
          </a:prstGeom>
          <a:noFill/>
          <a:ln w="9525">
            <a:solidFill>
              <a:schemeClr val="tx1">
                <a:lumMod val="75000"/>
                <a:lumOff val="25000"/>
              </a:schemeClr>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04800" y="4267200"/>
            <a:ext cx="8503598" cy="990600"/>
          </a:xfrm>
          <a:prstGeom prst="rect">
            <a:avLst/>
          </a:prstGeom>
          <a:noFill/>
          <a:ln w="9525">
            <a:solidFill>
              <a:schemeClr val="tx1">
                <a:lumMod val="75000"/>
                <a:lumOff val="25000"/>
              </a:schemeClr>
            </a:solid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1143000" y="5486400"/>
            <a:ext cx="7090719" cy="838200"/>
          </a:xfrm>
          <a:prstGeom prst="rect">
            <a:avLst/>
          </a:prstGeom>
          <a:noFill/>
          <a:ln w="9525">
            <a:solidFill>
              <a:schemeClr val="tx1">
                <a:lumMod val="75000"/>
                <a:lumOff val="25000"/>
              </a:schemeClr>
            </a:solid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752601"/>
            <a:ext cx="8229600" cy="1600199"/>
          </a:xfrm>
        </p:spPr>
        <p:txBody>
          <a:bodyPr>
            <a:normAutofit/>
          </a:bodyPr>
          <a:lstStyle/>
          <a:p>
            <a:r>
              <a:rPr lang="en-US" sz="2000" dirty="0" smtClean="0"/>
              <a:t>In b-spline, linear means that</a:t>
            </a:r>
            <a:r>
              <a:rPr lang="en-US" sz="2000" b="1" dirty="0" smtClean="0"/>
              <a:t> d= 2</a:t>
            </a:r>
            <a:r>
              <a:rPr lang="en-US" sz="2000" dirty="0" smtClean="0"/>
              <a:t>. Suppose we have 3 control points, implying </a:t>
            </a:r>
            <a:r>
              <a:rPr lang="en-US" sz="2000" b="1" dirty="0" smtClean="0"/>
              <a:t>n= 2</a:t>
            </a:r>
            <a:r>
              <a:rPr lang="en-US" sz="2000" dirty="0" smtClean="0"/>
              <a:t>. </a:t>
            </a:r>
          </a:p>
          <a:p>
            <a:r>
              <a:rPr lang="en-US" sz="2000" dirty="0" smtClean="0"/>
              <a:t>Hence, we can write the linear uniform b-spline curves as:</a:t>
            </a:r>
            <a:endParaRPr lang="en-US" sz="20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11</a:t>
            </a:fld>
            <a:endParaRPr lang="en-US"/>
          </a:p>
        </p:txBody>
      </p:sp>
      <p:pic>
        <p:nvPicPr>
          <p:cNvPr id="4098" name="Picture 2"/>
          <p:cNvPicPr>
            <a:picLocks noChangeAspect="1" noChangeArrowheads="1"/>
          </p:cNvPicPr>
          <p:nvPr/>
        </p:nvPicPr>
        <p:blipFill>
          <a:blip r:embed="rId7"/>
          <a:srcRect/>
          <a:stretch>
            <a:fillRect/>
          </a:stretch>
        </p:blipFill>
        <p:spPr bwMode="auto">
          <a:xfrm>
            <a:off x="1371600" y="2971800"/>
            <a:ext cx="6321198" cy="1447800"/>
          </a:xfrm>
          <a:prstGeom prst="rect">
            <a:avLst/>
          </a:prstGeom>
          <a:noFill/>
          <a:ln w="9525">
            <a:solidFill>
              <a:schemeClr val="tx1">
                <a:lumMod val="75000"/>
                <a:lumOff val="25000"/>
              </a:schemeClr>
            </a:solidFill>
            <a:miter lim="800000"/>
            <a:headEnd/>
            <a:tailEnd/>
          </a:ln>
          <a:effectLst/>
        </p:spPr>
      </p:pic>
      <p:pic>
        <p:nvPicPr>
          <p:cNvPr id="4099" name="Picture 3"/>
          <p:cNvPicPr>
            <a:picLocks noChangeAspect="1" noChangeArrowheads="1"/>
          </p:cNvPicPr>
          <p:nvPr/>
        </p:nvPicPr>
        <p:blipFill>
          <a:blip r:embed="rId8"/>
          <a:srcRect/>
          <a:stretch>
            <a:fillRect/>
          </a:stretch>
        </p:blipFill>
        <p:spPr bwMode="auto">
          <a:xfrm>
            <a:off x="1371600" y="4724400"/>
            <a:ext cx="6799263" cy="1676400"/>
          </a:xfrm>
          <a:prstGeom prst="rect">
            <a:avLst/>
          </a:prstGeom>
          <a:noFill/>
          <a:ln w="9525">
            <a:solidFill>
              <a:schemeClr val="tx1">
                <a:lumMod val="75000"/>
                <a:lumOff val="25000"/>
              </a:schemeClr>
            </a:solid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knot vector</a:t>
            </a:r>
            <a:endParaRPr lang="en-US" dirty="0"/>
          </a:p>
        </p:txBody>
      </p:sp>
      <p:sp>
        <p:nvSpPr>
          <p:cNvPr id="3" name="Content Placeholder 2"/>
          <p:cNvSpPr>
            <a:spLocks noGrp="1"/>
          </p:cNvSpPr>
          <p:nvPr>
            <p:ph idx="1"/>
          </p:nvPr>
        </p:nvSpPr>
        <p:spPr>
          <a:xfrm>
            <a:off x="457200" y="1752601"/>
            <a:ext cx="8229600" cy="1676399"/>
          </a:xfrm>
        </p:spPr>
        <p:txBody>
          <a:bodyPr>
            <a:normAutofit/>
          </a:bodyPr>
          <a:lstStyle/>
          <a:p>
            <a:r>
              <a:rPr lang="en-US" sz="2800" dirty="0" smtClean="0"/>
              <a:t>By considering </a:t>
            </a:r>
          </a:p>
          <a:p>
            <a:pPr lvl="1"/>
            <a:r>
              <a:rPr lang="en-US" sz="2000" dirty="0" smtClean="0"/>
              <a:t>n= 2 and d= 2, we can have m= n + d + 1 = 5</a:t>
            </a:r>
            <a:endParaRPr lang="en-US" sz="20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12</a:t>
            </a:fld>
            <a:endParaRPr lang="en-US"/>
          </a:p>
        </p:txBody>
      </p:sp>
      <p:pic>
        <p:nvPicPr>
          <p:cNvPr id="5122" name="Picture 2"/>
          <p:cNvPicPr>
            <a:picLocks noChangeAspect="1" noChangeArrowheads="1"/>
          </p:cNvPicPr>
          <p:nvPr/>
        </p:nvPicPr>
        <p:blipFill>
          <a:blip r:embed="rId2"/>
          <a:srcRect/>
          <a:stretch>
            <a:fillRect/>
          </a:stretch>
        </p:blipFill>
        <p:spPr bwMode="auto">
          <a:xfrm>
            <a:off x="2514600" y="2819400"/>
            <a:ext cx="2626856" cy="471487"/>
          </a:xfrm>
          <a:prstGeom prst="rect">
            <a:avLst/>
          </a:prstGeom>
          <a:noFill/>
          <a:ln w="9525">
            <a:solidFill>
              <a:schemeClr val="tx1">
                <a:lumMod val="75000"/>
                <a:lumOff val="25000"/>
              </a:schemeClr>
            </a:solidFill>
            <a:miter lim="800000"/>
            <a:headEnd/>
            <a:tailEnd/>
          </a:ln>
          <a:effectLst/>
        </p:spPr>
      </p:pic>
      <p:sp>
        <p:nvSpPr>
          <p:cNvPr id="6" name="Rectangle 5"/>
          <p:cNvSpPr/>
          <p:nvPr/>
        </p:nvSpPr>
        <p:spPr>
          <a:xfrm>
            <a:off x="762000" y="4267200"/>
            <a:ext cx="7086600" cy="400110"/>
          </a:xfrm>
          <a:prstGeom prst="rect">
            <a:avLst/>
          </a:prstGeom>
        </p:spPr>
        <p:txBody>
          <a:bodyPr wrap="square">
            <a:spAutoFit/>
          </a:bodyPr>
          <a:lstStyle/>
          <a:p>
            <a:r>
              <a:rPr lang="en-US" sz="2000" dirty="0" smtClean="0"/>
              <a:t>Since it is a uniform b-spline curve and we can assume k= 1, then:</a:t>
            </a:r>
            <a:endParaRPr lang="en-US" sz="2000" dirty="0"/>
          </a:p>
        </p:txBody>
      </p:sp>
      <p:pic>
        <p:nvPicPr>
          <p:cNvPr id="5123" name="Picture 3"/>
          <p:cNvPicPr>
            <a:picLocks noChangeAspect="1" noChangeArrowheads="1"/>
          </p:cNvPicPr>
          <p:nvPr/>
        </p:nvPicPr>
        <p:blipFill>
          <a:blip r:embed="rId3"/>
          <a:srcRect/>
          <a:stretch>
            <a:fillRect/>
          </a:stretch>
        </p:blipFill>
        <p:spPr bwMode="auto">
          <a:xfrm>
            <a:off x="2286000" y="4876800"/>
            <a:ext cx="4506686" cy="685800"/>
          </a:xfrm>
          <a:prstGeom prst="rect">
            <a:avLst/>
          </a:prstGeom>
          <a:noFill/>
          <a:ln w="9525">
            <a:solidFill>
              <a:schemeClr val="tx1">
                <a:lumMod val="75000"/>
                <a:lumOff val="25000"/>
              </a:schemeClr>
            </a:solid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Computing B</a:t>
            </a:r>
            <a:r>
              <a:rPr lang="en-US" baseline="-25000" dirty="0" smtClean="0"/>
              <a:t>j,d</a:t>
            </a:r>
            <a:r>
              <a:rPr lang="en-US" dirty="0" smtClean="0"/>
              <a:t>(u)</a:t>
            </a:r>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13</a:t>
            </a:fld>
            <a:endParaRPr lang="en-US"/>
          </a:p>
        </p:txBody>
      </p:sp>
      <p:pic>
        <p:nvPicPr>
          <p:cNvPr id="5" name="Picture 2"/>
          <p:cNvPicPr>
            <a:picLocks noGrp="1" noChangeAspect="1" noChangeArrowheads="1"/>
          </p:cNvPicPr>
          <p:nvPr>
            <p:ph idx="1"/>
          </p:nvPr>
        </p:nvPicPr>
        <p:blipFill>
          <a:blip r:embed="rId2"/>
          <a:srcRect/>
          <a:stretch>
            <a:fillRect/>
          </a:stretch>
        </p:blipFill>
        <p:spPr bwMode="auto">
          <a:xfrm>
            <a:off x="609600" y="1371600"/>
            <a:ext cx="4325026" cy="990600"/>
          </a:xfrm>
          <a:prstGeom prst="rect">
            <a:avLst/>
          </a:prstGeom>
          <a:noFill/>
          <a:ln w="9525">
            <a:solidFill>
              <a:schemeClr val="tx1">
                <a:lumMod val="75000"/>
                <a:lumOff val="25000"/>
              </a:schemeClr>
            </a:solid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609600" y="4191000"/>
            <a:ext cx="6138698" cy="1600200"/>
          </a:xfrm>
          <a:prstGeom prst="rect">
            <a:avLst/>
          </a:prstGeom>
          <a:noFill/>
          <a:ln w="9525">
            <a:solidFill>
              <a:schemeClr val="tx1">
                <a:lumMod val="75000"/>
                <a:lumOff val="25000"/>
              </a:schemeClr>
            </a:solid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609600" y="3276600"/>
            <a:ext cx="3657600" cy="556591"/>
          </a:xfrm>
          <a:prstGeom prst="rect">
            <a:avLst/>
          </a:prstGeom>
          <a:noFill/>
          <a:ln w="9525">
            <a:solidFill>
              <a:schemeClr val="tx1">
                <a:lumMod val="75000"/>
                <a:lumOff val="25000"/>
              </a:schemeClr>
            </a:solidFill>
            <a:miter lim="800000"/>
            <a:headEnd/>
            <a:tailEnd/>
          </a:ln>
          <a:effectLst/>
        </p:spPr>
      </p:pic>
      <p:sp>
        <p:nvSpPr>
          <p:cNvPr id="9" name="Rectangle 8"/>
          <p:cNvSpPr/>
          <p:nvPr/>
        </p:nvSpPr>
        <p:spPr>
          <a:xfrm>
            <a:off x="1600200" y="2057400"/>
            <a:ext cx="914400" cy="3048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p:cNvPicPr>
            <a:picLocks noChangeAspect="1" noChangeArrowheads="1"/>
          </p:cNvPicPr>
          <p:nvPr/>
        </p:nvPicPr>
        <p:blipFill>
          <a:blip r:embed="rId5"/>
          <a:srcRect/>
          <a:stretch>
            <a:fillRect/>
          </a:stretch>
        </p:blipFill>
        <p:spPr bwMode="auto">
          <a:xfrm>
            <a:off x="609600" y="2438400"/>
            <a:ext cx="5934075" cy="752475"/>
          </a:xfrm>
          <a:prstGeom prst="rect">
            <a:avLst/>
          </a:prstGeom>
          <a:noFill/>
          <a:ln w="9525">
            <a:solidFill>
              <a:schemeClr val="tx1">
                <a:lumMod val="75000"/>
                <a:lumOff val="25000"/>
              </a:schemeClr>
            </a:solidFill>
            <a:miter lim="800000"/>
            <a:headEnd/>
            <a:tailEnd/>
          </a:ln>
          <a:effectLst/>
        </p:spPr>
      </p:pic>
      <p:sp>
        <p:nvSpPr>
          <p:cNvPr id="11" name="TextBox 10"/>
          <p:cNvSpPr txBox="1"/>
          <p:nvPr/>
        </p:nvSpPr>
        <p:spPr>
          <a:xfrm>
            <a:off x="6934200" y="4495800"/>
            <a:ext cx="1848776" cy="369332"/>
          </a:xfrm>
          <a:prstGeom prst="rect">
            <a:avLst/>
          </a:prstGeom>
          <a:noFill/>
        </p:spPr>
        <p:txBody>
          <a:bodyPr wrap="none" rtlCol="0">
            <a:spAutoFit/>
          </a:bodyPr>
          <a:lstStyle/>
          <a:p>
            <a:r>
              <a:rPr lang="en-US" dirty="0" smtClean="0"/>
              <a:t>Here, j=0 and d=2</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B</a:t>
            </a:r>
            <a:r>
              <a:rPr lang="en-US" baseline="-25000" dirty="0" smtClean="0"/>
              <a:t>j,d</a:t>
            </a:r>
            <a:r>
              <a:rPr lang="en-US" dirty="0" smtClean="0"/>
              <a:t>(u)</a:t>
            </a:r>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14</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914400" y="2514600"/>
            <a:ext cx="5334000" cy="3275904"/>
          </a:xfrm>
          <a:prstGeom prst="rect">
            <a:avLst/>
          </a:prstGeom>
          <a:noFill/>
          <a:ln w="9525">
            <a:solidFill>
              <a:schemeClr val="tx1">
                <a:lumMod val="75000"/>
                <a:lumOff val="25000"/>
              </a:schemeClr>
            </a:solidFill>
            <a:miter lim="800000"/>
            <a:headEnd/>
            <a:tailEnd/>
          </a:ln>
          <a:effectLst/>
        </p:spPr>
      </p:pic>
      <p:sp>
        <p:nvSpPr>
          <p:cNvPr id="6" name="Rectangle 5"/>
          <p:cNvSpPr/>
          <p:nvPr/>
        </p:nvSpPr>
        <p:spPr>
          <a:xfrm>
            <a:off x="1066800" y="5867400"/>
            <a:ext cx="7696200" cy="369332"/>
          </a:xfrm>
          <a:prstGeom prst="rect">
            <a:avLst/>
          </a:prstGeom>
        </p:spPr>
        <p:txBody>
          <a:bodyPr wrap="square">
            <a:spAutoFit/>
          </a:bodyPr>
          <a:lstStyle/>
          <a:p>
            <a:r>
              <a:rPr lang="en-US" dirty="0" smtClean="0"/>
              <a:t>we need the definition of </a:t>
            </a:r>
            <a:r>
              <a:rPr lang="en-US" b="1" dirty="0" smtClean="0"/>
              <a:t>B</a:t>
            </a:r>
            <a:r>
              <a:rPr lang="en-US" b="1" baseline="-25000" dirty="0" smtClean="0"/>
              <a:t>0,1</a:t>
            </a:r>
            <a:r>
              <a:rPr lang="en-US" b="1" dirty="0" smtClean="0"/>
              <a:t>(u); B</a:t>
            </a:r>
            <a:r>
              <a:rPr lang="en-US" b="1" baseline="-25000" dirty="0" smtClean="0"/>
              <a:t>1,1</a:t>
            </a:r>
            <a:r>
              <a:rPr lang="en-US" b="1" dirty="0" smtClean="0"/>
              <a:t>(u); B</a:t>
            </a:r>
            <a:r>
              <a:rPr lang="en-US" b="1" baseline="-25000" dirty="0" smtClean="0"/>
              <a:t>2,1</a:t>
            </a:r>
            <a:r>
              <a:rPr lang="en-US" b="1" dirty="0" smtClean="0"/>
              <a:t>(u), and B</a:t>
            </a:r>
            <a:r>
              <a:rPr lang="en-US" b="1" baseline="-25000" dirty="0" smtClean="0"/>
              <a:t>3,1</a:t>
            </a:r>
            <a:r>
              <a:rPr lang="en-US" b="1" dirty="0" smtClean="0"/>
              <a:t>(u)</a:t>
            </a:r>
            <a:endParaRPr lang="en-US" b="1" dirty="0"/>
          </a:p>
        </p:txBody>
      </p:sp>
      <p:pic>
        <p:nvPicPr>
          <p:cNvPr id="7" name="Picture 2"/>
          <p:cNvPicPr>
            <a:picLocks noChangeAspect="1" noChangeArrowheads="1"/>
          </p:cNvPicPr>
          <p:nvPr/>
        </p:nvPicPr>
        <p:blipFill>
          <a:blip r:embed="rId3"/>
          <a:srcRect/>
          <a:stretch>
            <a:fillRect/>
          </a:stretch>
        </p:blipFill>
        <p:spPr bwMode="auto">
          <a:xfrm>
            <a:off x="914400" y="1295400"/>
            <a:ext cx="5334000" cy="1171939"/>
          </a:xfrm>
          <a:prstGeom prst="rect">
            <a:avLst/>
          </a:prstGeom>
          <a:noFill/>
          <a:ln w="9525">
            <a:solidFill>
              <a:schemeClr val="tx1">
                <a:lumMod val="75000"/>
                <a:lumOff val="25000"/>
              </a:schemeClr>
            </a:solidFill>
            <a:miter lim="800000"/>
            <a:headEnd/>
            <a:tailEnd/>
          </a:ln>
          <a:effectLst/>
        </p:spPr>
      </p:pic>
      <p:sp>
        <p:nvSpPr>
          <p:cNvPr id="8" name="Rectangle 7"/>
          <p:cNvSpPr/>
          <p:nvPr/>
        </p:nvSpPr>
        <p:spPr>
          <a:xfrm>
            <a:off x="2667000" y="20574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19812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52800" y="32766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32766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52800" y="53340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34000" y="53340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15</a:t>
            </a:fld>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381000" y="1066800"/>
            <a:ext cx="3180953" cy="885714"/>
          </a:xfrm>
          <a:prstGeom prst="rect">
            <a:avLst/>
          </a:prstGeom>
          <a:noFill/>
          <a:ln w="9525">
            <a:solidFill>
              <a:schemeClr val="tx1">
                <a:lumMod val="75000"/>
                <a:lumOff val="25000"/>
              </a:schemeClr>
            </a:solid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286000" y="2057400"/>
            <a:ext cx="5739342" cy="838200"/>
          </a:xfrm>
          <a:prstGeom prst="rect">
            <a:avLst/>
          </a:prstGeom>
          <a:noFill/>
          <a:ln w="9525">
            <a:solidFill>
              <a:schemeClr val="tx1">
                <a:lumMod val="75000"/>
                <a:lumOff val="25000"/>
              </a:schemeClr>
            </a:solidFill>
            <a:miter lim="800000"/>
            <a:headEnd/>
            <a:tailEnd/>
          </a:ln>
          <a:effectLst/>
        </p:spPr>
      </p:pic>
      <p:sp>
        <p:nvSpPr>
          <p:cNvPr id="7" name="TextBox 6"/>
          <p:cNvSpPr txBox="1"/>
          <p:nvPr/>
        </p:nvSpPr>
        <p:spPr>
          <a:xfrm>
            <a:off x="1219200" y="2057400"/>
            <a:ext cx="96372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case j=0</a:t>
            </a:r>
            <a:endParaRPr lang="en-US" dirty="0"/>
          </a:p>
        </p:txBody>
      </p:sp>
      <p:pic>
        <p:nvPicPr>
          <p:cNvPr id="8196" name="Picture 4"/>
          <p:cNvPicPr>
            <a:picLocks noChangeAspect="1" noChangeArrowheads="1"/>
          </p:cNvPicPr>
          <p:nvPr/>
        </p:nvPicPr>
        <p:blipFill>
          <a:blip r:embed="rId4"/>
          <a:srcRect/>
          <a:stretch>
            <a:fillRect/>
          </a:stretch>
        </p:blipFill>
        <p:spPr bwMode="auto">
          <a:xfrm>
            <a:off x="2209800" y="3124200"/>
            <a:ext cx="5743121" cy="990600"/>
          </a:xfrm>
          <a:prstGeom prst="rect">
            <a:avLst/>
          </a:prstGeom>
          <a:noFill/>
          <a:ln w="9525">
            <a:solidFill>
              <a:schemeClr val="tx1">
                <a:lumMod val="75000"/>
                <a:lumOff val="25000"/>
              </a:schemeClr>
            </a:solidFill>
            <a:miter lim="800000"/>
            <a:headEnd/>
            <a:tailEnd/>
          </a:ln>
          <a:effectLst/>
        </p:spPr>
      </p:pic>
      <p:sp>
        <p:nvSpPr>
          <p:cNvPr id="9" name="TextBox 8"/>
          <p:cNvSpPr txBox="1"/>
          <p:nvPr/>
        </p:nvSpPr>
        <p:spPr>
          <a:xfrm>
            <a:off x="1295400" y="3124200"/>
            <a:ext cx="93615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case j=1</a:t>
            </a:r>
            <a:endParaRPr lang="en-US" dirty="0"/>
          </a:p>
        </p:txBody>
      </p:sp>
      <p:pic>
        <p:nvPicPr>
          <p:cNvPr id="8197" name="Picture 5"/>
          <p:cNvPicPr>
            <a:picLocks noChangeAspect="1" noChangeArrowheads="1"/>
          </p:cNvPicPr>
          <p:nvPr/>
        </p:nvPicPr>
        <p:blipFill>
          <a:blip r:embed="rId5"/>
          <a:srcRect/>
          <a:stretch>
            <a:fillRect/>
          </a:stretch>
        </p:blipFill>
        <p:spPr bwMode="auto">
          <a:xfrm>
            <a:off x="2209800" y="4343400"/>
            <a:ext cx="5782295" cy="716713"/>
          </a:xfrm>
          <a:prstGeom prst="rect">
            <a:avLst/>
          </a:prstGeom>
          <a:noFill/>
          <a:ln w="9525">
            <a:solidFill>
              <a:schemeClr val="tx1">
                <a:lumMod val="75000"/>
                <a:lumOff val="25000"/>
              </a:schemeClr>
            </a:solidFill>
            <a:miter lim="800000"/>
            <a:headEnd/>
            <a:tailEnd/>
          </a:ln>
          <a:effectLst/>
        </p:spPr>
      </p:pic>
      <p:sp>
        <p:nvSpPr>
          <p:cNvPr id="11" name="TextBox 10"/>
          <p:cNvSpPr txBox="1"/>
          <p:nvPr/>
        </p:nvSpPr>
        <p:spPr>
          <a:xfrm>
            <a:off x="1219201" y="4343401"/>
            <a:ext cx="93615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case j=2</a:t>
            </a:r>
            <a:endParaRPr lang="en-US" dirty="0"/>
          </a:p>
        </p:txBody>
      </p:sp>
      <p:pic>
        <p:nvPicPr>
          <p:cNvPr id="8198" name="Picture 6"/>
          <p:cNvPicPr>
            <a:picLocks noChangeAspect="1" noChangeArrowheads="1"/>
          </p:cNvPicPr>
          <p:nvPr/>
        </p:nvPicPr>
        <p:blipFill>
          <a:blip r:embed="rId6"/>
          <a:srcRect/>
          <a:stretch>
            <a:fillRect/>
          </a:stretch>
        </p:blipFill>
        <p:spPr bwMode="auto">
          <a:xfrm>
            <a:off x="2209800" y="5181600"/>
            <a:ext cx="5867400" cy="729085"/>
          </a:xfrm>
          <a:prstGeom prst="rect">
            <a:avLst/>
          </a:prstGeom>
          <a:noFill/>
          <a:ln w="9525">
            <a:solidFill>
              <a:schemeClr val="tx1">
                <a:lumMod val="75000"/>
                <a:lumOff val="25000"/>
              </a:schemeClr>
            </a:solidFill>
            <a:miter lim="800000"/>
            <a:headEnd/>
            <a:tailEnd/>
          </a:ln>
          <a:effectLst/>
        </p:spPr>
      </p:pic>
      <p:sp>
        <p:nvSpPr>
          <p:cNvPr id="15" name="TextBox 14"/>
          <p:cNvSpPr txBox="1"/>
          <p:nvPr/>
        </p:nvSpPr>
        <p:spPr>
          <a:xfrm>
            <a:off x="1295400" y="5181600"/>
            <a:ext cx="93615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case j=3</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284B740-A5BF-4C4D-A77B-4F9523A0D067}" type="slidenum">
              <a:rPr lang="en-US" smtClean="0"/>
              <a:pPr/>
              <a:t>16</a:t>
            </a:fld>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381000" y="2057400"/>
            <a:ext cx="5891138" cy="914400"/>
          </a:xfrm>
          <a:prstGeom prst="rect">
            <a:avLst/>
          </a:prstGeom>
          <a:noFill/>
          <a:ln w="9525">
            <a:solidFill>
              <a:schemeClr val="tx1">
                <a:lumMod val="75000"/>
                <a:lumOff val="25000"/>
              </a:schemeClr>
            </a:solid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81000" y="609600"/>
            <a:ext cx="4953000" cy="1291119"/>
          </a:xfrm>
          <a:prstGeom prst="rect">
            <a:avLst/>
          </a:prstGeom>
          <a:noFill/>
          <a:ln w="9525">
            <a:solidFill>
              <a:schemeClr val="tx1">
                <a:lumMod val="75000"/>
                <a:lumOff val="25000"/>
              </a:schemeClr>
            </a:solid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1905000" y="3810000"/>
            <a:ext cx="5782531" cy="2209800"/>
          </a:xfrm>
          <a:prstGeom prst="rect">
            <a:avLst/>
          </a:prstGeom>
          <a:noFill/>
          <a:ln w="9525">
            <a:solidFill>
              <a:schemeClr val="tx1">
                <a:lumMod val="75000"/>
                <a:lumOff val="25000"/>
              </a:schemeClr>
            </a:solidFill>
            <a:miter lim="800000"/>
            <a:headEnd/>
            <a:tailEnd/>
          </a:ln>
          <a:effectLst/>
        </p:spPr>
      </p:pic>
      <p:sp>
        <p:nvSpPr>
          <p:cNvPr id="8" name="TextBox 7"/>
          <p:cNvSpPr txBox="1"/>
          <p:nvPr/>
        </p:nvSpPr>
        <p:spPr>
          <a:xfrm>
            <a:off x="533400" y="3581400"/>
            <a:ext cx="1043876" cy="369332"/>
          </a:xfrm>
          <a:prstGeom prst="rect">
            <a:avLst/>
          </a:prstGeom>
          <a:noFill/>
        </p:spPr>
        <p:txBody>
          <a:bodyPr wrap="none" rtlCol="0">
            <a:spAutoFit/>
          </a:bodyPr>
          <a:lstStyle/>
          <a:p>
            <a:r>
              <a:rPr lang="en-US" dirty="0" smtClean="0"/>
              <a:t>Similarly:</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Spline</a:t>
            </a:r>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17</a:t>
            </a:fld>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381000" y="2590800"/>
            <a:ext cx="7961905" cy="1695238"/>
          </a:xfrm>
          <a:prstGeom prst="rect">
            <a:avLst/>
          </a:prstGeom>
          <a:solidFill>
            <a:schemeClr val="accent2"/>
          </a:solidFill>
          <a:ln w="9525">
            <a:solidFill>
              <a:schemeClr val="tx1">
                <a:lumMod val="75000"/>
                <a:lumOff val="25000"/>
              </a:schemeClr>
            </a:solidFill>
            <a:miter lim="800000"/>
            <a:headEnd/>
            <a:tailEnd/>
          </a:ln>
          <a:effectLst/>
        </p:spPr>
      </p:pic>
      <p:sp>
        <p:nvSpPr>
          <p:cNvPr id="6" name="TextBox 5"/>
          <p:cNvSpPr txBox="1"/>
          <p:nvPr/>
        </p:nvSpPr>
        <p:spPr>
          <a:xfrm>
            <a:off x="457200" y="1752600"/>
            <a:ext cx="785793" cy="369332"/>
          </a:xfrm>
          <a:prstGeom prst="rect">
            <a:avLst/>
          </a:prstGeom>
          <a:noFill/>
        </p:spPr>
        <p:txBody>
          <a:bodyPr wrap="none" rtlCol="0">
            <a:spAutoFit/>
          </a:bodyPr>
          <a:lstStyle/>
          <a:p>
            <a:r>
              <a:rPr lang="en-US" dirty="0" smtClean="0"/>
              <a:t>Finally</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284B740-A5BF-4C4D-A77B-4F9523A0D067}" type="slidenum">
              <a:rPr lang="en-US" smtClean="0"/>
              <a:pPr/>
              <a:t>18</a:t>
            </a:fld>
            <a:endParaRPr lang="en-US"/>
          </a:p>
        </p:txBody>
      </p:sp>
      <p:pic>
        <p:nvPicPr>
          <p:cNvPr id="5" name="Picture 6"/>
          <p:cNvPicPr>
            <a:picLocks noGrp="1" noChangeAspect="1" noChangeArrowheads="1"/>
          </p:cNvPicPr>
          <p:nvPr>
            <p:ph idx="1"/>
          </p:nvPr>
        </p:nvPicPr>
        <p:blipFill>
          <a:blip r:embed="rId7"/>
          <a:srcRect/>
          <a:stretch>
            <a:fillRect/>
          </a:stretch>
        </p:blipFill>
        <p:spPr bwMode="auto">
          <a:xfrm>
            <a:off x="2667000" y="2895600"/>
            <a:ext cx="5123810" cy="2295238"/>
          </a:xfrm>
          <a:prstGeom prst="rect">
            <a:avLst/>
          </a:prstGeom>
          <a:noFill/>
          <a:ln w="9525">
            <a:solidFill>
              <a:schemeClr val="tx1"/>
            </a:solidFill>
            <a:miter lim="800000"/>
            <a:headEnd/>
            <a:tailEnd/>
          </a:ln>
        </p:spPr>
      </p:pic>
      <p:sp>
        <p:nvSpPr>
          <p:cNvPr id="6" name="Rectangle 5"/>
          <p:cNvSpPr/>
          <p:nvPr/>
        </p:nvSpPr>
        <p:spPr>
          <a:xfrm>
            <a:off x="685800" y="3048000"/>
            <a:ext cx="1764009" cy="369332"/>
          </a:xfrm>
          <a:prstGeom prst="rect">
            <a:avLst/>
          </a:prstGeom>
        </p:spPr>
        <p:txBody>
          <a:bodyPr wrap="none">
            <a:spAutoFit/>
          </a:bodyPr>
          <a:lstStyle/>
          <a:p>
            <a:r>
              <a:rPr lang="en-US" b="1" dirty="0" smtClean="0"/>
              <a:t>Cardinal Splines:</a:t>
            </a:r>
            <a:endParaRPr lang="en-US" b="1" dirty="0"/>
          </a:p>
        </p:txBody>
      </p:sp>
      <p:sp>
        <p:nvSpPr>
          <p:cNvPr id="7" name="TextBox 6"/>
          <p:cNvSpPr txBox="1"/>
          <p:nvPr/>
        </p:nvSpPr>
        <p:spPr>
          <a:xfrm>
            <a:off x="609600" y="1676400"/>
            <a:ext cx="1501437" cy="338554"/>
          </a:xfrm>
          <a:prstGeom prst="rect">
            <a:avLst/>
          </a:prstGeom>
          <a:noFill/>
        </p:spPr>
        <p:txBody>
          <a:bodyPr wrap="none" rtlCol="0">
            <a:spAutoFit/>
          </a:bodyPr>
          <a:lstStyle/>
          <a:p>
            <a:r>
              <a:rPr lang="en-US" sz="1600" b="1" dirty="0" smtClean="0"/>
              <a:t>Hermite Spline:</a:t>
            </a:r>
            <a:endParaRPr lang="en-US" sz="1600" b="1" dirty="0"/>
          </a:p>
        </p:txBody>
      </p:sp>
      <p:pic>
        <p:nvPicPr>
          <p:cNvPr id="8" name="Picture 2"/>
          <p:cNvPicPr>
            <a:picLocks noChangeAspect="1" noChangeArrowheads="1"/>
          </p:cNvPicPr>
          <p:nvPr/>
        </p:nvPicPr>
        <p:blipFill>
          <a:blip r:embed="rId8"/>
          <a:srcRect/>
          <a:stretch>
            <a:fillRect/>
          </a:stretch>
        </p:blipFill>
        <p:spPr bwMode="auto">
          <a:xfrm>
            <a:off x="2667000" y="1676400"/>
            <a:ext cx="2743200" cy="923925"/>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79" name="Content Placeholder 2"/>
          <p:cNvSpPr>
            <a:spLocks noGrp="1"/>
          </p:cNvSpPr>
          <p:nvPr>
            <p:ph idx="1"/>
          </p:nvPr>
        </p:nvSpPr>
        <p:spPr>
          <a:xfrm>
            <a:off x="457200" y="1719263"/>
            <a:ext cx="8229600" cy="1501775"/>
          </a:xfrm>
        </p:spPr>
        <p:txBody>
          <a:bodyPr>
            <a:noAutofit/>
          </a:bodyPr>
          <a:lstStyle/>
          <a:p>
            <a:r>
              <a:rPr lang="en-US" sz="2000" dirty="0" smtClean="0"/>
              <a:t>Sometimes it is desirable to be able to switch from one spline representation to another.</a:t>
            </a:r>
          </a:p>
          <a:p>
            <a:r>
              <a:rPr lang="en-US" sz="2000" dirty="0" smtClean="0">
                <a:solidFill>
                  <a:srgbClr val="008000"/>
                </a:solidFill>
              </a:rPr>
              <a:t>Suppose we have a spline description of an object that can be expressed with the following matrix product:</a:t>
            </a:r>
          </a:p>
        </p:txBody>
      </p:sp>
      <p:pic>
        <p:nvPicPr>
          <p:cNvPr id="24580" name="Picture 2"/>
          <p:cNvPicPr>
            <a:picLocks noChangeAspect="1" noChangeArrowheads="1"/>
          </p:cNvPicPr>
          <p:nvPr/>
        </p:nvPicPr>
        <p:blipFill>
          <a:blip r:embed="rId7"/>
          <a:srcRect/>
          <a:stretch>
            <a:fillRect/>
          </a:stretch>
        </p:blipFill>
        <p:spPr bwMode="auto">
          <a:xfrm>
            <a:off x="2819400" y="3276600"/>
            <a:ext cx="3187700" cy="642937"/>
          </a:xfrm>
          <a:prstGeom prst="rect">
            <a:avLst/>
          </a:prstGeom>
          <a:noFill/>
          <a:ln w="9525">
            <a:solidFill>
              <a:schemeClr val="tx1"/>
            </a:solidFill>
            <a:miter lim="800000"/>
            <a:headEnd/>
            <a:tailEnd/>
          </a:ln>
        </p:spPr>
      </p:pic>
      <p:sp>
        <p:nvSpPr>
          <p:cNvPr id="5" name="Rectangle 4"/>
          <p:cNvSpPr/>
          <p:nvPr/>
        </p:nvSpPr>
        <p:spPr>
          <a:xfrm>
            <a:off x="457200" y="4267200"/>
            <a:ext cx="8836025" cy="1569660"/>
          </a:xfrm>
          <a:prstGeom prst="rect">
            <a:avLst/>
          </a:prstGeom>
        </p:spPr>
        <p:txBody>
          <a:bodyPr wrap="square">
            <a:spAutoFit/>
          </a:bodyPr>
          <a:lstStyle/>
          <a:p>
            <a:pPr>
              <a:defRPr/>
            </a:pPr>
            <a:r>
              <a:rPr lang="en-US" sz="2400" dirty="0">
                <a:solidFill>
                  <a:srgbClr val="008000"/>
                </a:solidFill>
                <a:latin typeface="+mj-lt"/>
              </a:rPr>
              <a:t>where </a:t>
            </a:r>
          </a:p>
          <a:p>
            <a:pPr>
              <a:defRPr/>
            </a:pPr>
            <a:r>
              <a:rPr lang="en-US" sz="2400" b="1" dirty="0">
                <a:solidFill>
                  <a:srgbClr val="008000"/>
                </a:solidFill>
                <a:latin typeface="+mj-lt"/>
              </a:rPr>
              <a:t>M</a:t>
            </a:r>
            <a:r>
              <a:rPr lang="en-US" sz="2400" b="1" baseline="-25000" dirty="0">
                <a:solidFill>
                  <a:srgbClr val="008000"/>
                </a:solidFill>
                <a:latin typeface="+mj-lt"/>
              </a:rPr>
              <a:t>spline1</a:t>
            </a:r>
            <a:r>
              <a:rPr lang="en-US" sz="2400" b="1" dirty="0">
                <a:solidFill>
                  <a:srgbClr val="008000"/>
                </a:solidFill>
                <a:latin typeface="+mj-lt"/>
              </a:rPr>
              <a:t> </a:t>
            </a:r>
            <a:r>
              <a:rPr lang="en-US" sz="2400" dirty="0">
                <a:solidFill>
                  <a:srgbClr val="008000"/>
                </a:solidFill>
                <a:latin typeface="+mj-lt"/>
              </a:rPr>
              <a:t>is the matrix characterizing the spline representation, and </a:t>
            </a:r>
          </a:p>
          <a:p>
            <a:pPr>
              <a:defRPr/>
            </a:pPr>
            <a:r>
              <a:rPr lang="en-US" sz="2400" b="1" dirty="0">
                <a:solidFill>
                  <a:srgbClr val="008000"/>
                </a:solidFill>
                <a:latin typeface="+mj-lt"/>
              </a:rPr>
              <a:t>M</a:t>
            </a:r>
            <a:r>
              <a:rPr lang="en-US" sz="2400" b="1" baseline="-25000" dirty="0">
                <a:solidFill>
                  <a:srgbClr val="008000"/>
                </a:solidFill>
                <a:latin typeface="+mj-lt"/>
              </a:rPr>
              <a:t>geom1</a:t>
            </a:r>
            <a:r>
              <a:rPr lang="en-US" sz="2400" b="1" dirty="0">
                <a:solidFill>
                  <a:srgbClr val="008000"/>
                </a:solidFill>
                <a:latin typeface="+mj-lt"/>
              </a:rPr>
              <a:t> </a:t>
            </a:r>
            <a:r>
              <a:rPr lang="en-US" sz="2400" dirty="0">
                <a:solidFill>
                  <a:srgbClr val="008000"/>
                </a:solidFill>
                <a:latin typeface="+mj-lt"/>
              </a:rPr>
              <a:t>the column matrix of geometric constraints (for example, control-point coordinates).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Reference Book</a:t>
            </a:r>
          </a:p>
        </p:txBody>
      </p:sp>
      <p:sp>
        <p:nvSpPr>
          <p:cNvPr id="13315" name="Content Placeholder 2"/>
          <p:cNvSpPr>
            <a:spLocks noGrp="1"/>
          </p:cNvSpPr>
          <p:nvPr>
            <p:ph idx="1"/>
          </p:nvPr>
        </p:nvSpPr>
        <p:spPr>
          <a:xfrm>
            <a:off x="457200" y="2133600"/>
            <a:ext cx="6324600" cy="1981200"/>
          </a:xfrm>
        </p:spPr>
        <p:txBody>
          <a:bodyPr/>
          <a:lstStyle/>
          <a:p>
            <a:r>
              <a:rPr lang="en-US" dirty="0" smtClean="0"/>
              <a:t>Computer Graphics	 (2</a:t>
            </a:r>
            <a:r>
              <a:rPr lang="en-US" baseline="30000" dirty="0" smtClean="0"/>
              <a:t>nd</a:t>
            </a:r>
            <a:r>
              <a:rPr lang="en-US" dirty="0" smtClean="0"/>
              <a:t> Edition)</a:t>
            </a:r>
          </a:p>
          <a:p>
            <a:pPr lvl="1"/>
            <a:r>
              <a:rPr lang="en-US" dirty="0" smtClean="0"/>
              <a:t>D. HEARN</a:t>
            </a:r>
          </a:p>
          <a:p>
            <a:pPr lvl="1"/>
            <a:r>
              <a:rPr lang="en-US" dirty="0" smtClean="0"/>
              <a:t>M. P. BAKER</a:t>
            </a:r>
          </a:p>
        </p:txBody>
      </p:sp>
      <p:sp>
        <p:nvSpPr>
          <p:cNvPr id="4" name="Slide Number Placeholder 3"/>
          <p:cNvSpPr>
            <a:spLocks noGrp="1"/>
          </p:cNvSpPr>
          <p:nvPr>
            <p:ph type="sldNum" sz="quarter" idx="12"/>
          </p:nvPr>
        </p:nvSpPr>
        <p:spPr/>
        <p:txBody>
          <a:bodyPr/>
          <a:lstStyle/>
          <a:p>
            <a:fld id="{B284B740-A5BF-4C4D-A77B-4F9523A0D067}" type="slidenum">
              <a:rPr lang="en-US" smtClean="0"/>
              <a:pPr/>
              <a:t>2</a:t>
            </a:fld>
            <a:endParaRPr lang="en-US"/>
          </a:p>
        </p:txBody>
      </p:sp>
      <p:pic>
        <p:nvPicPr>
          <p:cNvPr id="5" name="Picture 5"/>
          <p:cNvPicPr>
            <a:picLocks noChangeAspect="1" noChangeArrowheads="1"/>
          </p:cNvPicPr>
          <p:nvPr/>
        </p:nvPicPr>
        <p:blipFill>
          <a:blip r:embed="rId2" cstate="screen"/>
          <a:srcRect/>
          <a:stretch>
            <a:fillRect/>
          </a:stretch>
        </p:blipFill>
        <p:spPr bwMode="auto">
          <a:xfrm>
            <a:off x="6858000" y="2133600"/>
            <a:ext cx="1954213" cy="2514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smtClean="0"/>
              <a:t>CONVERSION BETWEEN SPLINE REPRESENTATIONS</a:t>
            </a:r>
          </a:p>
        </p:txBody>
      </p:sp>
      <p:sp>
        <p:nvSpPr>
          <p:cNvPr id="25603" name="Content Placeholder 2"/>
          <p:cNvSpPr>
            <a:spLocks noGrp="1"/>
          </p:cNvSpPr>
          <p:nvPr>
            <p:ph idx="1"/>
          </p:nvPr>
        </p:nvSpPr>
        <p:spPr>
          <a:xfrm>
            <a:off x="457200" y="1719263"/>
            <a:ext cx="8229600" cy="577850"/>
          </a:xfrm>
        </p:spPr>
        <p:txBody>
          <a:bodyPr/>
          <a:lstStyle/>
          <a:p>
            <a:r>
              <a:rPr lang="en-US" sz="2000" smtClean="0"/>
              <a:t>We are willing  to transfer in another form</a:t>
            </a:r>
          </a:p>
        </p:txBody>
      </p:sp>
      <p:pic>
        <p:nvPicPr>
          <p:cNvPr id="25604" name="Picture 2"/>
          <p:cNvPicPr>
            <a:picLocks noChangeAspect="1" noChangeArrowheads="1"/>
          </p:cNvPicPr>
          <p:nvPr/>
        </p:nvPicPr>
        <p:blipFill>
          <a:blip r:embed="rId2"/>
          <a:srcRect/>
          <a:stretch>
            <a:fillRect/>
          </a:stretch>
        </p:blipFill>
        <p:spPr bwMode="auto">
          <a:xfrm>
            <a:off x="1782763" y="2101850"/>
            <a:ext cx="3324225" cy="762000"/>
          </a:xfrm>
          <a:prstGeom prst="rect">
            <a:avLst/>
          </a:prstGeom>
          <a:noFill/>
          <a:ln w="9525">
            <a:solidFill>
              <a:schemeClr val="tx1"/>
            </a:solidFill>
            <a:miter lim="800000"/>
            <a:headEnd/>
            <a:tailEnd/>
          </a:ln>
        </p:spPr>
      </p:pic>
      <p:pic>
        <p:nvPicPr>
          <p:cNvPr id="25605" name="Picture 3"/>
          <p:cNvPicPr>
            <a:picLocks noChangeAspect="1" noChangeArrowheads="1"/>
          </p:cNvPicPr>
          <p:nvPr/>
        </p:nvPicPr>
        <p:blipFill>
          <a:blip r:embed="rId3"/>
          <a:srcRect/>
          <a:stretch>
            <a:fillRect/>
          </a:stretch>
        </p:blipFill>
        <p:spPr bwMode="auto">
          <a:xfrm>
            <a:off x="1719263" y="3416300"/>
            <a:ext cx="4791075" cy="704850"/>
          </a:xfrm>
          <a:prstGeom prst="rect">
            <a:avLst/>
          </a:prstGeom>
          <a:noFill/>
          <a:ln w="9525">
            <a:solidFill>
              <a:schemeClr val="tx1"/>
            </a:solidFill>
            <a:miter lim="800000"/>
            <a:headEnd/>
            <a:tailEnd/>
          </a:ln>
        </p:spPr>
      </p:pic>
      <p:sp>
        <p:nvSpPr>
          <p:cNvPr id="6" name="Right Arrow 5"/>
          <p:cNvSpPr/>
          <p:nvPr/>
        </p:nvSpPr>
        <p:spPr>
          <a:xfrm>
            <a:off x="1052513" y="3636963"/>
            <a:ext cx="404812" cy="307975"/>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 name="Right Arrow 6"/>
          <p:cNvSpPr/>
          <p:nvPr/>
        </p:nvSpPr>
        <p:spPr>
          <a:xfrm>
            <a:off x="1119188" y="4298950"/>
            <a:ext cx="404812" cy="307975"/>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25608" name="Picture 4"/>
          <p:cNvPicPr>
            <a:picLocks noChangeAspect="1" noChangeArrowheads="1"/>
          </p:cNvPicPr>
          <p:nvPr/>
        </p:nvPicPr>
        <p:blipFill>
          <a:blip r:embed="rId4"/>
          <a:srcRect/>
          <a:stretch>
            <a:fillRect/>
          </a:stretch>
        </p:blipFill>
        <p:spPr bwMode="auto">
          <a:xfrm>
            <a:off x="1731963" y="4251325"/>
            <a:ext cx="4191000" cy="971550"/>
          </a:xfrm>
          <a:prstGeom prst="rect">
            <a:avLst/>
          </a:prstGeom>
          <a:noFill/>
          <a:ln w="9525">
            <a:solidFill>
              <a:schemeClr val="tx1"/>
            </a:solidFill>
            <a:miter lim="800000"/>
            <a:headEnd/>
            <a:tailEnd/>
          </a:ln>
        </p:spPr>
      </p:pic>
      <p:pic>
        <p:nvPicPr>
          <p:cNvPr id="25609" name="Picture 5"/>
          <p:cNvPicPr>
            <a:picLocks noChangeAspect="1" noChangeArrowheads="1"/>
          </p:cNvPicPr>
          <p:nvPr/>
        </p:nvPicPr>
        <p:blipFill>
          <a:blip r:embed="rId5"/>
          <a:srcRect/>
          <a:stretch>
            <a:fillRect/>
          </a:stretch>
        </p:blipFill>
        <p:spPr bwMode="auto">
          <a:xfrm>
            <a:off x="1758950" y="5354638"/>
            <a:ext cx="3371850" cy="762000"/>
          </a:xfrm>
          <a:prstGeom prst="rect">
            <a:avLst/>
          </a:prstGeom>
          <a:noFill/>
          <a:ln w="9525">
            <a:solidFill>
              <a:schemeClr val="tx1"/>
            </a:solidFill>
            <a:miter lim="800000"/>
            <a:headEnd/>
            <a:tailEnd/>
          </a:ln>
        </p:spPr>
      </p:pic>
      <p:sp>
        <p:nvSpPr>
          <p:cNvPr id="10" name="Right Arrow 9"/>
          <p:cNvSpPr/>
          <p:nvPr/>
        </p:nvSpPr>
        <p:spPr>
          <a:xfrm>
            <a:off x="1166813" y="5567363"/>
            <a:ext cx="403225" cy="309562"/>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Object Representation</a:t>
            </a:r>
            <a:endParaRPr lang="en-US" dirty="0"/>
          </a:p>
        </p:txBody>
      </p:sp>
      <p:sp>
        <p:nvSpPr>
          <p:cNvPr id="3" name="Content Placeholder 2"/>
          <p:cNvSpPr>
            <a:spLocks noGrp="1"/>
          </p:cNvSpPr>
          <p:nvPr>
            <p:ph idx="1"/>
          </p:nvPr>
        </p:nvSpPr>
        <p:spPr/>
        <p:txBody>
          <a:bodyPr/>
          <a:lstStyle/>
          <a:p>
            <a:r>
              <a:rPr lang="en-US" sz="2400" b="1" dirty="0" smtClean="0"/>
              <a:t>Two broad categories:</a:t>
            </a:r>
          </a:p>
          <a:p>
            <a:pPr lvl="1"/>
            <a:r>
              <a:rPr lang="en-US" sz="2400" dirty="0" smtClean="0"/>
              <a:t>Boundary representations (B-reps) </a:t>
            </a:r>
          </a:p>
          <a:p>
            <a:pPr lvl="1"/>
            <a:r>
              <a:rPr lang="en-US" sz="2400" dirty="0" smtClean="0"/>
              <a:t>Space-partitioning  </a:t>
            </a:r>
          </a:p>
          <a:p>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sz="2400" b="1" u="sng" dirty="0" smtClean="0">
                <a:solidFill>
                  <a:srgbClr val="008000"/>
                </a:solidFill>
              </a:rPr>
              <a:t>Constructive Solid Geometry  methods -  CSG method</a:t>
            </a:r>
          </a:p>
          <a:p>
            <a:r>
              <a:rPr lang="en-US" sz="2400" dirty="0" smtClean="0"/>
              <a:t>Technique for  solid  modeling  is  to combine  the  volumes  occupied  by  overlapping  three-dimensional  objects  using  set  operations. This modeling method called CSG method,</a:t>
            </a:r>
          </a:p>
          <a:p>
            <a:pPr marL="0" indent="0">
              <a:buNone/>
            </a:pPr>
            <a:r>
              <a:rPr lang="en-US" sz="2400" dirty="0" smtClean="0"/>
              <a:t>  creates a  new  volume by applying  the  union, intersection,  or       difference operation to two  specified  volumes.</a:t>
            </a:r>
            <a:endParaRPr lang="en-US" sz="24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CONSTRUCTIVE SOLID-GEOMETRY  METHODS</a:t>
            </a:r>
            <a:endParaRPr lang="en-US" sz="32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23</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04800" y="1089169"/>
            <a:ext cx="3682540" cy="4373563"/>
          </a:xfrm>
          <a:prstGeom prst="rect">
            <a:avLst/>
          </a:prstGeom>
          <a:noFill/>
          <a:ln w="9525">
            <a:solidFill>
              <a:schemeClr val="accent1"/>
            </a:solidFill>
            <a:miter lim="800000"/>
            <a:headEnd/>
            <a:tailEnd/>
          </a:ln>
          <a:effectLst/>
        </p:spPr>
      </p:pic>
      <p:sp>
        <p:nvSpPr>
          <p:cNvPr id="6" name="Rectangle 5"/>
          <p:cNvSpPr/>
          <p:nvPr/>
        </p:nvSpPr>
        <p:spPr>
          <a:xfrm>
            <a:off x="4724400" y="1676400"/>
            <a:ext cx="4191000" cy="1631216"/>
          </a:xfrm>
          <a:prstGeom prst="rect">
            <a:avLst/>
          </a:prstGeom>
        </p:spPr>
        <p:txBody>
          <a:bodyPr wrap="square">
            <a:spAutoFit/>
          </a:bodyPr>
          <a:lstStyle/>
          <a:p>
            <a:r>
              <a:rPr lang="en-US" sz="2000" dirty="0" smtClean="0">
                <a:solidFill>
                  <a:srgbClr val="008000"/>
                </a:solidFill>
              </a:rPr>
              <a:t>A </a:t>
            </a:r>
            <a:r>
              <a:rPr lang="en-US" sz="2000" b="1" dirty="0" smtClean="0">
                <a:solidFill>
                  <a:srgbClr val="008000"/>
                </a:solidFill>
              </a:rPr>
              <a:t>CSG</a:t>
            </a:r>
            <a:r>
              <a:rPr lang="en-US" sz="2000" dirty="0" smtClean="0">
                <a:solidFill>
                  <a:srgbClr val="008000"/>
                </a:solidFill>
              </a:rPr>
              <a:t> application starts  with an initial  set  of three dimensional  objects (primitives),  such as blocks, pyramids,  cylinders,  cones,  spheres,  and  closed spline  surfaces</a:t>
            </a:r>
            <a:endParaRPr lang="en-US" sz="2000" dirty="0">
              <a:solidFill>
                <a:srgbClr val="008000"/>
              </a:solidFill>
            </a:endParaRPr>
          </a:p>
        </p:txBody>
      </p:sp>
      <p:pic>
        <p:nvPicPr>
          <p:cNvPr id="3075" name="Picture 3"/>
          <p:cNvPicPr>
            <a:picLocks noChangeAspect="1" noChangeArrowheads="1"/>
          </p:cNvPicPr>
          <p:nvPr/>
        </p:nvPicPr>
        <p:blipFill>
          <a:blip r:embed="rId3"/>
          <a:srcRect/>
          <a:stretch>
            <a:fillRect/>
          </a:stretch>
        </p:blipFill>
        <p:spPr bwMode="auto">
          <a:xfrm>
            <a:off x="4944373" y="3275951"/>
            <a:ext cx="3740568" cy="1905000"/>
          </a:xfrm>
          <a:prstGeom prst="rect">
            <a:avLst/>
          </a:prstGeom>
          <a:noFill/>
          <a:ln w="9525">
            <a:solidFill>
              <a:schemeClr val="accent1"/>
            </a:solidFill>
            <a:miter lim="800000"/>
            <a:headEnd/>
            <a:tailEnd/>
          </a:ln>
          <a:effectLst/>
        </p:spPr>
      </p:pic>
      <p:sp>
        <p:nvSpPr>
          <p:cNvPr id="3" name="Rectangle 2"/>
          <p:cNvSpPr/>
          <p:nvPr/>
        </p:nvSpPr>
        <p:spPr>
          <a:xfrm>
            <a:off x="76200" y="5588767"/>
            <a:ext cx="8991600" cy="1015663"/>
          </a:xfrm>
          <a:prstGeom prst="rect">
            <a:avLst/>
          </a:prstGeom>
        </p:spPr>
        <p:txBody>
          <a:bodyPr wrap="square">
            <a:spAutoFit/>
          </a:bodyPr>
          <a:lstStyle/>
          <a:p>
            <a:r>
              <a:rPr lang="en-US" sz="2000" dirty="0" smtClean="0">
                <a:solidFill>
                  <a:srgbClr val="008000"/>
                </a:solidFill>
              </a:rPr>
              <a:t>Figure a (</a:t>
            </a:r>
            <a:r>
              <a:rPr lang="en-US" sz="2000" dirty="0" smtClean="0">
                <a:solidFill>
                  <a:srgbClr val="0070C0"/>
                </a:solidFill>
              </a:rPr>
              <a:t>photo 1</a:t>
            </a:r>
            <a:r>
              <a:rPr lang="en-US" sz="2000" dirty="0" smtClean="0">
                <a:solidFill>
                  <a:srgbClr val="008000"/>
                </a:solidFill>
              </a:rPr>
              <a:t>) </a:t>
            </a:r>
            <a:r>
              <a:rPr lang="en-US" sz="2000" dirty="0">
                <a:solidFill>
                  <a:srgbClr val="008000"/>
                </a:solidFill>
              </a:rPr>
              <a:t>shows the block of pyramid are placed adjacent to each other..</a:t>
            </a:r>
            <a:r>
              <a:rPr lang="en-US" sz="2000" dirty="0" smtClean="0">
                <a:solidFill>
                  <a:srgbClr val="008000"/>
                </a:solidFill>
              </a:rPr>
              <a:t>.Fig </a:t>
            </a:r>
            <a:r>
              <a:rPr lang="en-US" sz="2000" dirty="0">
                <a:solidFill>
                  <a:srgbClr val="008000"/>
                </a:solidFill>
              </a:rPr>
              <a:t>b shows specifying the union operation, we obtain the combined object pyramid. Fig </a:t>
            </a:r>
            <a:r>
              <a:rPr lang="en-US" sz="2000" dirty="0" smtClean="0">
                <a:solidFill>
                  <a:srgbClr val="008000"/>
                </a:solidFill>
              </a:rPr>
              <a:t>a </a:t>
            </a:r>
            <a:r>
              <a:rPr lang="en-US" sz="2000" dirty="0">
                <a:solidFill>
                  <a:srgbClr val="008000"/>
                </a:solidFill>
              </a:rPr>
              <a:t>(</a:t>
            </a:r>
            <a:r>
              <a:rPr lang="en-US" sz="2000" dirty="0">
                <a:solidFill>
                  <a:srgbClr val="0070C0"/>
                </a:solidFill>
              </a:rPr>
              <a:t>photo </a:t>
            </a:r>
            <a:r>
              <a:rPr lang="en-US" sz="2000" dirty="0" smtClean="0">
                <a:solidFill>
                  <a:srgbClr val="0070C0"/>
                </a:solidFill>
              </a:rPr>
              <a:t>2</a:t>
            </a:r>
            <a:r>
              <a:rPr lang="en-US" sz="2000" dirty="0" smtClean="0">
                <a:solidFill>
                  <a:srgbClr val="008000"/>
                </a:solidFill>
              </a:rPr>
              <a:t>) </a:t>
            </a:r>
            <a:r>
              <a:rPr lang="en-US" sz="2000" dirty="0">
                <a:solidFill>
                  <a:srgbClr val="008000"/>
                </a:solidFill>
              </a:rPr>
              <a:t>shows a block and a cylinder with overlapping volumes.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752601"/>
            <a:ext cx="8229600" cy="4876799"/>
          </a:xfrm>
        </p:spPr>
        <p:txBody>
          <a:bodyPr>
            <a:normAutofit/>
          </a:bodyPr>
          <a:lstStyle/>
          <a:p>
            <a:pPr>
              <a:defRPr/>
            </a:pPr>
            <a:r>
              <a:rPr lang="en-US" sz="2000" dirty="0" smtClean="0"/>
              <a:t>All the object representations …</a:t>
            </a:r>
            <a:r>
              <a:rPr lang="en-US" sz="2000" b="1" dirty="0" smtClean="0"/>
              <a:t>Euclidean-geometry</a:t>
            </a:r>
            <a:r>
              <a:rPr lang="en-US" sz="2000" dirty="0" smtClean="0"/>
              <a:t> methods;</a:t>
            </a:r>
          </a:p>
          <a:p>
            <a:pPr lvl="1">
              <a:defRPr/>
            </a:pPr>
            <a:r>
              <a:rPr lang="en-US" sz="1600" dirty="0" smtClean="0">
                <a:ea typeface="+mn-ea"/>
              </a:rPr>
              <a:t> that is, object shapes were described with equations.</a:t>
            </a:r>
          </a:p>
          <a:p>
            <a:pPr>
              <a:defRPr/>
            </a:pPr>
            <a:r>
              <a:rPr lang="en-US" sz="2000" dirty="0" smtClean="0"/>
              <a:t>These methods are adequate for describing manufactured objects: </a:t>
            </a:r>
          </a:p>
          <a:p>
            <a:pPr lvl="1">
              <a:defRPr/>
            </a:pPr>
            <a:r>
              <a:rPr lang="en-US" sz="1600" dirty="0" smtClean="0">
                <a:ea typeface="+mn-ea"/>
              </a:rPr>
              <a:t>Those that have smooth surfaces and regular shapes.</a:t>
            </a:r>
            <a:endParaRPr lang="en-US" sz="2000" dirty="0" smtClean="0"/>
          </a:p>
          <a:p>
            <a:pPr>
              <a:defRPr/>
            </a:pPr>
            <a:r>
              <a:rPr lang="en-US" sz="2000" dirty="0" smtClean="0"/>
              <a:t>But natural objects, such as mountains and clouds, have irregular or fragmented features, and Euclidean methods do not realistically model these objects.</a:t>
            </a:r>
          </a:p>
          <a:p>
            <a:pPr>
              <a:defRPr/>
            </a:pPr>
            <a:r>
              <a:rPr lang="en-US" sz="2000" dirty="0" smtClean="0"/>
              <a:t>Natural objects can be realistically described with </a:t>
            </a:r>
            <a:r>
              <a:rPr lang="en-US" sz="2000" b="1" dirty="0" smtClean="0"/>
              <a:t>fractal-geometry methods</a:t>
            </a:r>
            <a:r>
              <a:rPr lang="en-US" sz="2000" dirty="0" smtClean="0"/>
              <a:t>, where procedures rather than equations are used to model objects.</a:t>
            </a:r>
          </a:p>
          <a:p>
            <a:pPr>
              <a:defRPr/>
            </a:pPr>
            <a:r>
              <a:rPr lang="en-US" sz="2000" dirty="0" smtClean="0">
                <a:solidFill>
                  <a:srgbClr val="008000"/>
                </a:solidFill>
              </a:rPr>
              <a:t>A fractal is a never ending pattern. They are created by repeating a simple process over and over in an ongoing feedback loop. In graphics applications fractal representations are used to model terrain,clouds,water,trees and other plants.</a:t>
            </a:r>
            <a:endParaRPr lang="en-US" sz="2000" dirty="0">
              <a:solidFill>
                <a:srgbClr val="00800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2288992" y="3048000"/>
            <a:ext cx="4566016" cy="3130365"/>
          </a:xfrm>
          <a:prstGeom prst="rect">
            <a:avLst/>
          </a:prstGeom>
        </p:spPr>
      </p:pic>
      <p:sp>
        <p:nvSpPr>
          <p:cNvPr id="4" name="Slide Number Placeholder 3"/>
          <p:cNvSpPr>
            <a:spLocks noGrp="1"/>
          </p:cNvSpPr>
          <p:nvPr>
            <p:ph type="sldNum" sz="quarter" idx="12"/>
          </p:nvPr>
        </p:nvSpPr>
        <p:spPr/>
        <p:txBody>
          <a:bodyPr/>
          <a:lstStyle/>
          <a:p>
            <a:fld id="{B284B740-A5BF-4C4D-A77B-4F9523A0D067}" type="slidenum">
              <a:rPr lang="en-US" smtClean="0"/>
              <a:pPr/>
              <a:t>25</a:t>
            </a:fld>
            <a:endParaRPr lang="en-US"/>
          </a:p>
        </p:txBody>
      </p:sp>
      <p:sp>
        <p:nvSpPr>
          <p:cNvPr id="7" name="Rectangle 6"/>
          <p:cNvSpPr/>
          <p:nvPr/>
        </p:nvSpPr>
        <p:spPr>
          <a:xfrm>
            <a:off x="617067" y="1863487"/>
            <a:ext cx="2145652" cy="461665"/>
          </a:xfrm>
          <a:prstGeom prst="rect">
            <a:avLst/>
          </a:prstGeom>
        </p:spPr>
        <p:txBody>
          <a:bodyPr wrap="none">
            <a:spAutoFit/>
          </a:bodyPr>
          <a:lstStyle/>
          <a:p>
            <a:r>
              <a:rPr lang="en-US" sz="2400" dirty="0">
                <a:solidFill>
                  <a:srgbClr val="008000"/>
                </a:solidFill>
              </a:rPr>
              <a:t>Fractal example</a:t>
            </a:r>
          </a:p>
        </p:txBody>
      </p:sp>
    </p:spTree>
    <p:extLst>
      <p:ext uri="{BB962C8B-B14F-4D97-AF65-F5344CB8AC3E}">
        <p14:creationId xmlns:p14="http://schemas.microsoft.com/office/powerpoint/2010/main" val="37501720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FRACTAL</a:t>
            </a:r>
          </a:p>
        </p:txBody>
      </p:sp>
      <p:sp>
        <p:nvSpPr>
          <p:cNvPr id="3" name="Content Placeholder 2"/>
          <p:cNvSpPr>
            <a:spLocks noGrp="1"/>
          </p:cNvSpPr>
          <p:nvPr>
            <p:ph idx="1"/>
          </p:nvPr>
        </p:nvSpPr>
        <p:spPr/>
        <p:txBody>
          <a:bodyPr/>
          <a:lstStyle/>
          <a:p>
            <a:pPr>
              <a:defRPr/>
            </a:pPr>
            <a:r>
              <a:rPr lang="en-US" sz="2400" b="1" u="sng" dirty="0" smtClean="0">
                <a:solidFill>
                  <a:srgbClr val="008000"/>
                </a:solidFill>
              </a:rPr>
              <a:t>A fractal object has two basic characteristics</a:t>
            </a:r>
            <a:r>
              <a:rPr lang="en-US" sz="2000" u="sng" dirty="0" smtClean="0">
                <a:solidFill>
                  <a:srgbClr val="008000"/>
                </a:solidFill>
              </a:rPr>
              <a:t>: </a:t>
            </a:r>
          </a:p>
          <a:p>
            <a:pPr lvl="1">
              <a:defRPr/>
            </a:pPr>
            <a:r>
              <a:rPr lang="en-US" sz="2000" dirty="0" smtClean="0">
                <a:ea typeface="+mn-ea"/>
              </a:rPr>
              <a:t>infinite detail at every point and</a:t>
            </a:r>
          </a:p>
          <a:p>
            <a:pPr lvl="1">
              <a:defRPr/>
            </a:pPr>
            <a:r>
              <a:rPr lang="en-US" sz="2000" dirty="0" smtClean="0">
                <a:ea typeface="+mn-ea"/>
              </a:rPr>
              <a:t>a certain self similarity between the object parts and  the overall features of the object</a:t>
            </a:r>
            <a:r>
              <a:rPr lang="en-US" sz="1800" dirty="0" smtClean="0">
                <a:ea typeface="+mn-ea"/>
              </a:rPr>
              <a:t>.</a:t>
            </a:r>
          </a:p>
          <a:p>
            <a:pPr lvl="1">
              <a:defRPr/>
            </a:pPr>
            <a:endParaRPr lang="en-US" sz="1600" dirty="0" smtClean="0">
              <a:ea typeface="+mn-ea"/>
            </a:endParaRPr>
          </a:p>
          <a:p>
            <a:pPr>
              <a:defRPr/>
            </a:pPr>
            <a:r>
              <a:rPr lang="en-US" sz="2000" dirty="0" smtClean="0"/>
              <a:t>We can describe the amount of variation in the object detail with a number called the </a:t>
            </a:r>
            <a:r>
              <a:rPr lang="en-US" sz="2000" b="1" i="1" dirty="0" smtClean="0"/>
              <a:t>fractal dimension. </a:t>
            </a:r>
          </a:p>
          <a:p>
            <a:pPr lvl="1">
              <a:defRPr/>
            </a:pPr>
            <a:r>
              <a:rPr lang="en-US" sz="1800" dirty="0" smtClean="0">
                <a:ea typeface="+mn-ea"/>
              </a:rPr>
              <a:t>Unlike the Euclidean dimension, this number is not necessarily an integer. The fractal dimension of an object is sometimes referred to as the fractional dimension, which is the basis for the name "fractal“</a:t>
            </a:r>
            <a:r>
              <a:rPr lang="en-US" sz="2000" i="1" dirty="0" smtClean="0">
                <a:ea typeface="+mn-ea"/>
              </a:rPr>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675" name="Content Placeholder 2"/>
          <p:cNvSpPr>
            <a:spLocks noGrp="1"/>
          </p:cNvSpPr>
          <p:nvPr>
            <p:ph idx="1"/>
          </p:nvPr>
        </p:nvSpPr>
        <p:spPr>
          <a:xfrm>
            <a:off x="457200" y="1719263"/>
            <a:ext cx="8229600" cy="1566862"/>
          </a:xfrm>
        </p:spPr>
        <p:txBody>
          <a:bodyPr>
            <a:normAutofit lnSpcReduction="10000"/>
          </a:bodyPr>
          <a:lstStyle/>
          <a:p>
            <a:r>
              <a:rPr lang="en-US" sz="2000" dirty="0" smtClean="0"/>
              <a:t>A fractal object is generated by repeatedly applying a specified transformation function to points within a region of space. </a:t>
            </a:r>
          </a:p>
          <a:p>
            <a:r>
              <a:rPr lang="en-US" sz="2000" dirty="0" smtClean="0"/>
              <a:t>If P</a:t>
            </a:r>
            <a:r>
              <a:rPr lang="en-US" sz="2000" baseline="-25000" dirty="0" smtClean="0"/>
              <a:t>0</a:t>
            </a:r>
            <a:r>
              <a:rPr lang="en-US" sz="2000" dirty="0" smtClean="0"/>
              <a:t> = (x</a:t>
            </a:r>
            <a:r>
              <a:rPr lang="en-US" sz="2000" baseline="-25000" dirty="0" smtClean="0"/>
              <a:t>0</a:t>
            </a:r>
            <a:r>
              <a:rPr lang="en-US" sz="2000" dirty="0" smtClean="0"/>
              <a:t>, y</a:t>
            </a:r>
            <a:r>
              <a:rPr lang="en-US" sz="2000" baseline="-25000" dirty="0" smtClean="0"/>
              <a:t>0</a:t>
            </a:r>
            <a:r>
              <a:rPr lang="en-US" sz="2000" dirty="0" smtClean="0"/>
              <a:t>,z</a:t>
            </a:r>
            <a:r>
              <a:rPr lang="en-US" sz="2000" baseline="-25000" dirty="0" smtClean="0"/>
              <a:t>0</a:t>
            </a:r>
            <a:r>
              <a:rPr lang="en-US" sz="2000" dirty="0" smtClean="0"/>
              <a:t>) is a selected initial point, each iteration of a transformation function </a:t>
            </a:r>
            <a:r>
              <a:rPr lang="en-US" sz="2000" b="1" dirty="0" smtClean="0"/>
              <a:t>F </a:t>
            </a:r>
            <a:r>
              <a:rPr lang="en-US" sz="2000" dirty="0" smtClean="0"/>
              <a:t>generates successive levels of detail with the calculations</a:t>
            </a:r>
          </a:p>
        </p:txBody>
      </p:sp>
      <p:pic>
        <p:nvPicPr>
          <p:cNvPr id="28676" name="Picture 2"/>
          <p:cNvPicPr>
            <a:picLocks noChangeAspect="1" noChangeArrowheads="1"/>
          </p:cNvPicPr>
          <p:nvPr/>
        </p:nvPicPr>
        <p:blipFill>
          <a:blip r:embed="rId7"/>
          <a:srcRect/>
          <a:stretch>
            <a:fillRect/>
          </a:stretch>
        </p:blipFill>
        <p:spPr bwMode="auto">
          <a:xfrm>
            <a:off x="1797050" y="3409950"/>
            <a:ext cx="5400675" cy="676275"/>
          </a:xfrm>
          <a:prstGeom prst="rect">
            <a:avLst/>
          </a:prstGeom>
          <a:noFill/>
          <a:ln w="9525">
            <a:solidFill>
              <a:schemeClr val="tx1"/>
            </a:solidFill>
            <a:miter lim="800000"/>
            <a:headEnd/>
            <a:tailEnd/>
          </a:ln>
        </p:spPr>
      </p:pic>
      <p:sp>
        <p:nvSpPr>
          <p:cNvPr id="5" name="Rectangle 4"/>
          <p:cNvSpPr/>
          <p:nvPr/>
        </p:nvSpPr>
        <p:spPr>
          <a:xfrm>
            <a:off x="305574" y="4495800"/>
            <a:ext cx="8375650" cy="1015663"/>
          </a:xfrm>
          <a:prstGeom prst="rect">
            <a:avLst/>
          </a:prstGeom>
        </p:spPr>
        <p:txBody>
          <a:bodyPr wrap="square">
            <a:spAutoFit/>
          </a:bodyPr>
          <a:lstStyle/>
          <a:p>
            <a:pPr>
              <a:defRPr/>
            </a:pPr>
            <a:r>
              <a:rPr lang="en-US" sz="2000" dirty="0">
                <a:latin typeface="+mn-lt"/>
              </a:rPr>
              <a:t>In general, the transformation function can be applied to a specified point set, or we could apply the transformation function to an initial set </a:t>
            </a:r>
            <a:r>
              <a:rPr lang="en-US" sz="2000" dirty="0" smtClean="0">
                <a:latin typeface="+mn-lt"/>
              </a:rPr>
              <a:t>of primitives</a:t>
            </a:r>
            <a:r>
              <a:rPr lang="en-US" sz="2000" dirty="0">
                <a:latin typeface="+mn-lt"/>
              </a:rPr>
              <a:t>, </a:t>
            </a:r>
          </a:p>
          <a:p>
            <a:pPr>
              <a:defRPr/>
            </a:pPr>
            <a:r>
              <a:rPr lang="en-US" sz="2000" dirty="0">
                <a:latin typeface="+mn-lt"/>
              </a:rPr>
              <a:t>such as straight lines, curves, color areas, surfaces, and solid objects.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marL="1101725" lvl="2" indent="-457200">
              <a:buClrTx/>
              <a:buSzPct val="100000"/>
              <a:buFont typeface="+mj-lt"/>
              <a:buAutoNum type="arabicPeriod"/>
              <a:defRPr/>
            </a:pPr>
            <a:r>
              <a:rPr lang="en-US" sz="2000" dirty="0" smtClean="0"/>
              <a:t>Self similar</a:t>
            </a:r>
          </a:p>
          <a:p>
            <a:pPr marL="1101725" lvl="2" indent="-457200">
              <a:buClrTx/>
              <a:buSzPct val="100000"/>
              <a:buFont typeface="+mj-lt"/>
              <a:buAutoNum type="arabicPeriod"/>
              <a:defRPr/>
            </a:pPr>
            <a:r>
              <a:rPr lang="en-US" sz="2000" dirty="0" smtClean="0">
                <a:ea typeface="+mn-ea"/>
              </a:rPr>
              <a:t>Self-affine</a:t>
            </a:r>
          </a:p>
          <a:p>
            <a:pPr marL="1101725" lvl="2" indent="-457200">
              <a:buClrTx/>
              <a:buSzPct val="100000"/>
              <a:buFont typeface="+mj-lt"/>
              <a:buAutoNum type="arabicPeriod"/>
              <a:defRPr/>
            </a:pPr>
            <a:r>
              <a:rPr lang="en-US" sz="2000" dirty="0" smtClean="0">
                <a:ea typeface="+mn-ea"/>
              </a:rPr>
              <a:t>Invariant fractal sets</a:t>
            </a:r>
          </a:p>
          <a:p>
            <a:pPr>
              <a:defRPr/>
            </a:pPr>
            <a:endParaRPr lang="en-US" sz="2000" dirty="0" smtClean="0"/>
          </a:p>
          <a:p>
            <a:pPr>
              <a:defRPr/>
            </a:pPr>
            <a:r>
              <a:rPr lang="en-US" sz="2400" u="sng" dirty="0" smtClean="0">
                <a:solidFill>
                  <a:srgbClr val="008000"/>
                </a:solidFill>
              </a:rPr>
              <a:t>Self similar</a:t>
            </a:r>
          </a:p>
          <a:p>
            <a:pPr lvl="1">
              <a:defRPr/>
            </a:pPr>
            <a:r>
              <a:rPr lang="en-US" sz="2000" dirty="0" smtClean="0"/>
              <a:t>Self similar fractals have parts that are scaled-down versions of the entire object.</a:t>
            </a:r>
          </a:p>
          <a:p>
            <a:pPr lvl="1">
              <a:defRPr/>
            </a:pPr>
            <a:r>
              <a:rPr lang="en-US" sz="2000" dirty="0" smtClean="0"/>
              <a:t>Starting with an initial shape, we construct the object subparts by apply a scaling parameter to the overall shape.</a:t>
            </a:r>
          </a:p>
          <a:p>
            <a:pPr lvl="1">
              <a:defRPr/>
            </a:pPr>
            <a:r>
              <a:rPr lang="en-US" sz="2000" dirty="0" smtClean="0"/>
              <a:t>If we apply random variations to the scaled-down subparts, the fractal is said to be statistically self similar.  </a:t>
            </a:r>
            <a:r>
              <a:rPr lang="en-US" sz="2000" dirty="0" smtClean="0">
                <a:solidFill>
                  <a:srgbClr val="008000"/>
                </a:solidFill>
              </a:rPr>
              <a:t>E.g commonly used to model trees, bushes, and other plants</a:t>
            </a:r>
            <a:r>
              <a:rPr lang="en-US" sz="1800" dirty="0" smtClean="0">
                <a:solidFill>
                  <a:srgbClr val="008000"/>
                </a:solidFill>
              </a:rPr>
              <a:t>.</a:t>
            </a:r>
            <a:endParaRPr lang="en-US" sz="1800" dirty="0">
              <a:solidFill>
                <a:srgbClr val="008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Classification of Fractals</a:t>
            </a:r>
          </a:p>
        </p:txBody>
      </p:sp>
      <p:sp>
        <p:nvSpPr>
          <p:cNvPr id="3" name="Content Placeholder 2"/>
          <p:cNvSpPr>
            <a:spLocks noGrp="1"/>
          </p:cNvSpPr>
          <p:nvPr>
            <p:ph idx="1"/>
          </p:nvPr>
        </p:nvSpPr>
        <p:spPr/>
        <p:txBody>
          <a:bodyPr>
            <a:normAutofit lnSpcReduction="10000"/>
          </a:bodyPr>
          <a:lstStyle/>
          <a:p>
            <a:pPr marL="342900" lvl="2" indent="-342900">
              <a:buClr>
                <a:schemeClr val="tx2"/>
              </a:buClr>
              <a:defRPr/>
            </a:pPr>
            <a:r>
              <a:rPr lang="en-US" sz="2000" b="1" u="sng" dirty="0" smtClean="0">
                <a:solidFill>
                  <a:srgbClr val="008000"/>
                </a:solidFill>
              </a:rPr>
              <a:t>Self-affine</a:t>
            </a:r>
            <a:endParaRPr lang="en-US" sz="1800" b="1" u="sng" dirty="0" smtClean="0">
              <a:solidFill>
                <a:srgbClr val="008000"/>
              </a:solidFill>
            </a:endParaRPr>
          </a:p>
          <a:p>
            <a:pPr lvl="1">
              <a:defRPr/>
            </a:pPr>
            <a:r>
              <a:rPr lang="en-US" sz="2000" dirty="0" smtClean="0">
                <a:ea typeface="+mn-ea"/>
              </a:rPr>
              <a:t>Self-affine fractals have parts that are formed with different scaling parameters, s</a:t>
            </a:r>
            <a:r>
              <a:rPr lang="en-US" sz="2000" baseline="-25000" dirty="0" smtClean="0">
                <a:ea typeface="+mn-ea"/>
              </a:rPr>
              <a:t>x</a:t>
            </a:r>
            <a:r>
              <a:rPr lang="en-US" sz="2000" dirty="0" smtClean="0">
                <a:ea typeface="+mn-ea"/>
              </a:rPr>
              <a:t> s</a:t>
            </a:r>
            <a:r>
              <a:rPr lang="en-US" sz="2000" baseline="-25000" dirty="0" smtClean="0">
                <a:ea typeface="+mn-ea"/>
              </a:rPr>
              <a:t>y</a:t>
            </a:r>
            <a:r>
              <a:rPr lang="en-US" sz="2000" dirty="0" smtClean="0">
                <a:ea typeface="+mn-ea"/>
              </a:rPr>
              <a:t>, s</a:t>
            </a:r>
            <a:r>
              <a:rPr lang="en-US" sz="2000" baseline="-25000" dirty="0" smtClean="0">
                <a:ea typeface="+mn-ea"/>
              </a:rPr>
              <a:t>z</a:t>
            </a:r>
            <a:r>
              <a:rPr lang="en-US" sz="2000" dirty="0" smtClean="0">
                <a:ea typeface="+mn-ea"/>
              </a:rPr>
              <a:t>, in different coordinate directions. </a:t>
            </a:r>
          </a:p>
          <a:p>
            <a:pPr lvl="1">
              <a:defRPr/>
            </a:pPr>
            <a:r>
              <a:rPr lang="en-US" sz="2000" dirty="0" smtClean="0">
                <a:ea typeface="+mn-ea"/>
              </a:rPr>
              <a:t>And we can also include random variations to obtain statistically self-affine fractals.</a:t>
            </a:r>
          </a:p>
          <a:p>
            <a:pPr lvl="1">
              <a:defRPr/>
            </a:pPr>
            <a:r>
              <a:rPr lang="en-US" sz="2000" dirty="0" smtClean="0">
                <a:solidFill>
                  <a:srgbClr val="008000"/>
                </a:solidFill>
                <a:ea typeface="+mn-ea"/>
              </a:rPr>
              <a:t>Terrain (land), water, and clouds </a:t>
            </a:r>
            <a:r>
              <a:rPr lang="en-US" sz="2000" dirty="0" smtClean="0">
                <a:ea typeface="+mn-ea"/>
              </a:rPr>
              <a:t>are typically modeled with statistically self-affine fractal construction methods</a:t>
            </a:r>
          </a:p>
          <a:p>
            <a:pPr lvl="1">
              <a:defRPr/>
            </a:pPr>
            <a:endParaRPr lang="en-US" sz="1600" dirty="0" smtClean="0">
              <a:ea typeface="+mn-ea"/>
            </a:endParaRPr>
          </a:p>
          <a:p>
            <a:pPr>
              <a:defRPr/>
            </a:pPr>
            <a:r>
              <a:rPr lang="en-US" sz="2000" b="1" u="sng" dirty="0" smtClean="0">
                <a:solidFill>
                  <a:srgbClr val="008000"/>
                </a:solidFill>
              </a:rPr>
              <a:t>Invariant fractal sets</a:t>
            </a:r>
          </a:p>
          <a:p>
            <a:pPr lvl="1">
              <a:defRPr/>
            </a:pPr>
            <a:r>
              <a:rPr lang="en-US" sz="2000" dirty="0" smtClean="0"/>
              <a:t>Invariant fractal sets are formed with nonlinear transformations. </a:t>
            </a:r>
          </a:p>
          <a:p>
            <a:pPr lvl="1">
              <a:defRPr/>
            </a:pPr>
            <a:r>
              <a:rPr lang="en-US" sz="2000" dirty="0" smtClean="0"/>
              <a:t>This class of fractals includes self-squaring fractals, such as the Mandelbrot set, which are formed with squaring functions in complex space; and self inverse fractals, formed with inversion procedures.</a:t>
            </a:r>
            <a:endParaRPr lang="en-US" sz="2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SPLINE</a:t>
            </a:r>
          </a:p>
        </p:txBody>
      </p:sp>
      <p:sp>
        <p:nvSpPr>
          <p:cNvPr id="26627" name="Content Placeholder 2"/>
          <p:cNvSpPr>
            <a:spLocks noGrp="1"/>
          </p:cNvSpPr>
          <p:nvPr>
            <p:ph idx="1"/>
          </p:nvPr>
        </p:nvSpPr>
        <p:spPr>
          <a:xfrm>
            <a:off x="228600" y="1524000"/>
            <a:ext cx="8458200" cy="4373563"/>
          </a:xfrm>
        </p:spPr>
        <p:txBody>
          <a:bodyPr numCol="2">
            <a:normAutofit/>
          </a:bodyPr>
          <a:lstStyle/>
          <a:p>
            <a:r>
              <a:rPr lang="en-US" sz="2800" dirty="0" smtClean="0"/>
              <a:t>Spline </a:t>
            </a:r>
          </a:p>
          <a:p>
            <a:pPr lvl="1"/>
            <a:r>
              <a:rPr lang="en-US" sz="2400" b="1" dirty="0" smtClean="0"/>
              <a:t>Interpolation</a:t>
            </a:r>
            <a:endParaRPr lang="en-US" sz="2000" b="1" dirty="0" smtClean="0"/>
          </a:p>
          <a:p>
            <a:pPr lvl="2"/>
            <a:r>
              <a:rPr lang="en-US" sz="2000" dirty="0" smtClean="0"/>
              <a:t>Cubic Spline Interpolation Method</a:t>
            </a:r>
          </a:p>
          <a:p>
            <a:pPr lvl="3"/>
            <a:r>
              <a:rPr lang="en-US" dirty="0" smtClean="0"/>
              <a:t>Natural Cubic  Splines </a:t>
            </a:r>
          </a:p>
          <a:p>
            <a:pPr lvl="3"/>
            <a:r>
              <a:rPr lang="en-US" dirty="0" smtClean="0"/>
              <a:t>Hermit Spline</a:t>
            </a:r>
          </a:p>
          <a:p>
            <a:pPr lvl="3"/>
            <a:r>
              <a:rPr lang="en-US" dirty="0" smtClean="0"/>
              <a:t>Cardinal Splines</a:t>
            </a:r>
          </a:p>
          <a:p>
            <a:pPr lvl="3"/>
            <a:r>
              <a:rPr lang="en-US" dirty="0" smtClean="0"/>
              <a:t>Kochanek-Bartels  Splines </a:t>
            </a:r>
            <a:endParaRPr lang="en-US" sz="2800" dirty="0" smtClean="0"/>
          </a:p>
          <a:p>
            <a:pPr lvl="1"/>
            <a:endParaRPr lang="en-US" sz="2000" dirty="0" smtClean="0"/>
          </a:p>
          <a:p>
            <a:pPr lvl="1"/>
            <a:endParaRPr lang="en-US" sz="2000" dirty="0" smtClean="0"/>
          </a:p>
          <a:p>
            <a:pPr lvl="1"/>
            <a:endParaRPr lang="en-US" sz="2000" dirty="0" smtClean="0"/>
          </a:p>
          <a:p>
            <a:pPr lvl="1"/>
            <a:r>
              <a:rPr lang="en-US" sz="2400" b="1" dirty="0" smtClean="0"/>
              <a:t>Approximation</a:t>
            </a:r>
          </a:p>
          <a:p>
            <a:pPr lvl="2"/>
            <a:r>
              <a:rPr lang="en-US" sz="2000" dirty="0" smtClean="0"/>
              <a:t>Bezier curves and surfaces</a:t>
            </a:r>
          </a:p>
          <a:p>
            <a:pPr lvl="2"/>
            <a:r>
              <a:rPr lang="en-US" sz="2000" dirty="0" smtClean="0"/>
              <a:t>B-spline curves and surfaces</a:t>
            </a:r>
          </a:p>
          <a:p>
            <a:pPr lvl="2"/>
            <a:r>
              <a:rPr lang="en-US" sz="2000" dirty="0" smtClean="0"/>
              <a:t>Beta-Splines</a:t>
            </a:r>
          </a:p>
          <a:p>
            <a:pPr lvl="2"/>
            <a:r>
              <a:rPr lang="en-US" sz="2000" dirty="0" smtClean="0"/>
              <a:t>Rational Splines</a:t>
            </a:r>
            <a:endParaRPr lang="en-US" sz="18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315" name="Content Placeholder 2"/>
          <p:cNvSpPr>
            <a:spLocks noGrp="1"/>
          </p:cNvSpPr>
          <p:nvPr>
            <p:ph idx="1"/>
          </p:nvPr>
        </p:nvSpPr>
        <p:spPr>
          <a:xfrm>
            <a:off x="152400" y="1600200"/>
            <a:ext cx="5156200" cy="4986338"/>
          </a:xfrm>
        </p:spPr>
        <p:txBody>
          <a:bodyPr>
            <a:normAutofit fontScale="92500" lnSpcReduction="10000"/>
          </a:bodyPr>
          <a:lstStyle/>
          <a:p>
            <a:r>
              <a:rPr lang="en-US" sz="2000" b="1" dirty="0" smtClean="0">
                <a:solidFill>
                  <a:srgbClr val="008000"/>
                </a:solidFill>
              </a:rPr>
              <a:t>Sweeping an object along a trajectory through space defines a new object, called a sweep.</a:t>
            </a:r>
          </a:p>
          <a:p>
            <a:r>
              <a:rPr lang="en-US" sz="2000" b="1" dirty="0" smtClean="0"/>
              <a:t>Sweep representations</a:t>
            </a:r>
            <a:r>
              <a:rPr lang="en-US" sz="2000" dirty="0" smtClean="0"/>
              <a:t> are useful for constructing three-dimensional objects that maintain translational, rotational, or other symmetries. </a:t>
            </a:r>
          </a:p>
          <a:p>
            <a:r>
              <a:rPr lang="en-US" sz="2000" dirty="0" smtClean="0"/>
              <a:t>We can represent such objects by specifying a two dimensional shape and a sweep that moves the shape through a region of space. </a:t>
            </a:r>
          </a:p>
          <a:p>
            <a:r>
              <a:rPr lang="en-US" sz="2000" dirty="0" smtClean="0"/>
              <a:t>A set of two-dimensional primitives, such as circles and rectangles, can be provided for sweep representations as menu options.</a:t>
            </a:r>
          </a:p>
          <a:p>
            <a:r>
              <a:rPr lang="en-US" sz="2000" dirty="0" smtClean="0"/>
              <a:t>Other methods for obtaining two-dimensional figures include closed spline curve constructions and cross-sectional slices of solid objects.</a:t>
            </a:r>
          </a:p>
          <a:p>
            <a:r>
              <a:rPr lang="en-US" sz="2000" dirty="0" smtClean="0">
                <a:solidFill>
                  <a:srgbClr val="008000"/>
                </a:solidFill>
              </a:rPr>
              <a:t>A sweep can follow any path.</a:t>
            </a:r>
          </a:p>
        </p:txBody>
      </p:sp>
      <p:pic>
        <p:nvPicPr>
          <p:cNvPr id="13316" name="Picture 2"/>
          <p:cNvPicPr>
            <a:picLocks noChangeAspect="1" noChangeArrowheads="1"/>
          </p:cNvPicPr>
          <p:nvPr/>
        </p:nvPicPr>
        <p:blipFill>
          <a:blip r:embed="rId7"/>
          <a:srcRect/>
          <a:stretch>
            <a:fillRect/>
          </a:stretch>
        </p:blipFill>
        <p:spPr bwMode="auto">
          <a:xfrm>
            <a:off x="5713413" y="1217613"/>
            <a:ext cx="2524125" cy="2276475"/>
          </a:xfrm>
          <a:prstGeom prst="rect">
            <a:avLst/>
          </a:prstGeom>
          <a:noFill/>
          <a:ln w="9525">
            <a:solidFill>
              <a:schemeClr val="accent1"/>
            </a:solidFill>
            <a:miter lim="800000"/>
            <a:headEnd/>
            <a:tailEnd/>
          </a:ln>
        </p:spPr>
      </p:pic>
      <p:pic>
        <p:nvPicPr>
          <p:cNvPr id="13317" name="Picture 3"/>
          <p:cNvPicPr>
            <a:picLocks noChangeAspect="1" noChangeArrowheads="1"/>
          </p:cNvPicPr>
          <p:nvPr/>
        </p:nvPicPr>
        <p:blipFill>
          <a:blip r:embed="rId8"/>
          <a:srcRect/>
          <a:stretch>
            <a:fillRect/>
          </a:stretch>
        </p:blipFill>
        <p:spPr bwMode="auto">
          <a:xfrm>
            <a:off x="5492440" y="3657600"/>
            <a:ext cx="3638550" cy="2343150"/>
          </a:xfrm>
          <a:prstGeom prst="rect">
            <a:avLst/>
          </a:prstGeom>
          <a:noFill/>
          <a:ln w="9525">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Sweep Representation</a:t>
            </a:r>
          </a:p>
        </p:txBody>
      </p:sp>
      <p:sp>
        <p:nvSpPr>
          <p:cNvPr id="14339" name="Content Placeholder 2"/>
          <p:cNvSpPr>
            <a:spLocks noGrp="1"/>
          </p:cNvSpPr>
          <p:nvPr>
            <p:ph idx="1"/>
          </p:nvPr>
        </p:nvSpPr>
        <p:spPr>
          <a:xfrm>
            <a:off x="457200" y="1719263"/>
            <a:ext cx="4614863" cy="4411662"/>
          </a:xfrm>
        </p:spPr>
        <p:txBody>
          <a:bodyPr/>
          <a:lstStyle/>
          <a:p>
            <a:r>
              <a:rPr lang="en-US" sz="2000" dirty="0" smtClean="0">
                <a:solidFill>
                  <a:srgbClr val="008000"/>
                </a:solidFill>
              </a:rPr>
              <a:t>Constructing a solid with a rotational sweep Rotating the control points of the periodic spline curve in </a:t>
            </a:r>
            <a:r>
              <a:rPr lang="en-US" sz="2000" dirty="0" smtClean="0"/>
              <a:t/>
            </a:r>
            <a:br>
              <a:rPr lang="en-US" sz="2000" dirty="0" smtClean="0"/>
            </a:br>
            <a:r>
              <a:rPr lang="en-US" sz="2000" dirty="0" smtClean="0"/>
              <a:t>(a) about the given rotation axis generates the solid shown in </a:t>
            </a:r>
            <a:br>
              <a:rPr lang="en-US" sz="2000" dirty="0" smtClean="0"/>
            </a:br>
            <a:r>
              <a:rPr lang="en-US" sz="2000" dirty="0" smtClean="0"/>
              <a:t>(b), whose surface can be described with point function P(u,v).</a:t>
            </a:r>
          </a:p>
        </p:txBody>
      </p:sp>
      <p:pic>
        <p:nvPicPr>
          <p:cNvPr id="14340" name="Picture 2"/>
          <p:cNvPicPr>
            <a:picLocks noChangeAspect="1" noChangeArrowheads="1"/>
          </p:cNvPicPr>
          <p:nvPr/>
        </p:nvPicPr>
        <p:blipFill>
          <a:blip r:embed="rId2"/>
          <a:srcRect/>
          <a:stretch>
            <a:fillRect/>
          </a:stretch>
        </p:blipFill>
        <p:spPr bwMode="auto">
          <a:xfrm>
            <a:off x="5124450" y="1366838"/>
            <a:ext cx="2381250" cy="2381250"/>
          </a:xfrm>
          <a:prstGeom prst="rect">
            <a:avLst/>
          </a:prstGeom>
          <a:noFill/>
          <a:ln w="9525">
            <a:solidFill>
              <a:schemeClr val="accent1"/>
            </a:solidFill>
            <a:miter lim="800000"/>
            <a:headEnd/>
            <a:tailEnd/>
          </a:ln>
        </p:spPr>
      </p:pic>
      <p:pic>
        <p:nvPicPr>
          <p:cNvPr id="14341" name="Picture 3"/>
          <p:cNvPicPr>
            <a:picLocks noChangeAspect="1" noChangeArrowheads="1"/>
          </p:cNvPicPr>
          <p:nvPr/>
        </p:nvPicPr>
        <p:blipFill>
          <a:blip r:embed="rId3"/>
          <a:srcRect/>
          <a:stretch>
            <a:fillRect/>
          </a:stretch>
        </p:blipFill>
        <p:spPr bwMode="auto">
          <a:xfrm>
            <a:off x="5180013" y="3829050"/>
            <a:ext cx="2867025" cy="1857375"/>
          </a:xfrm>
          <a:prstGeom prst="rect">
            <a:avLst/>
          </a:prstGeom>
          <a:noFill/>
          <a:ln w="9525">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963672062"/>
              </p:ext>
            </p:extLst>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304800" y="1524000"/>
            <a:ext cx="8229600" cy="4373563"/>
          </a:xfrm>
        </p:spPr>
        <p:txBody>
          <a:bodyPr>
            <a:normAutofit/>
          </a:bodyPr>
          <a:lstStyle/>
          <a:p>
            <a:r>
              <a:rPr lang="en-US" sz="2400" dirty="0"/>
              <a:t>Geometric fractals deal with shapes found in nature that have non-integer or fractal dimensions. To geometrically construct a deterministic (nonrandom) self-similar fractal, we start with a given geometric shape, called the initiator. Subparts of the initiator are then replaced with a pattern, called the generator.</a:t>
            </a:r>
          </a:p>
        </p:txBody>
      </p:sp>
      <p:sp>
        <p:nvSpPr>
          <p:cNvPr id="4" name="Slide Number Placeholder 3"/>
          <p:cNvSpPr>
            <a:spLocks noGrp="1"/>
          </p:cNvSpPr>
          <p:nvPr>
            <p:ph type="sldNum" sz="quarter" idx="12"/>
          </p:nvPr>
        </p:nvSpPr>
        <p:spPr/>
        <p:txBody>
          <a:bodyPr/>
          <a:lstStyle/>
          <a:p>
            <a:fld id="{B284B740-A5BF-4C4D-A77B-4F9523A0D067}" type="slidenum">
              <a:rPr lang="en-US" smtClean="0"/>
              <a:pPr/>
              <a:t>32</a:t>
            </a:fld>
            <a:endParaRPr lang="en-US"/>
          </a:p>
        </p:txBody>
      </p:sp>
      <p:pic>
        <p:nvPicPr>
          <p:cNvPr id="5" name="Picture 4"/>
          <p:cNvPicPr>
            <a:picLocks noChangeAspect="1"/>
          </p:cNvPicPr>
          <p:nvPr/>
        </p:nvPicPr>
        <p:blipFill>
          <a:blip r:embed="rId7"/>
          <a:stretch>
            <a:fillRect/>
          </a:stretch>
        </p:blipFill>
        <p:spPr>
          <a:xfrm>
            <a:off x="2286000" y="3939382"/>
            <a:ext cx="5438775" cy="2438400"/>
          </a:xfrm>
          <a:prstGeom prst="rect">
            <a:avLst/>
          </a:prstGeom>
        </p:spPr>
      </p:pic>
    </p:spTree>
    <p:extLst>
      <p:ext uri="{BB962C8B-B14F-4D97-AF65-F5344CB8AC3E}">
        <p14:creationId xmlns:p14="http://schemas.microsoft.com/office/powerpoint/2010/main" val="202366866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solidFill>
                  <a:srgbClr val="008000"/>
                </a:solidFill>
              </a:rPr>
              <a:t>As an example</a:t>
            </a:r>
            <a:r>
              <a:rPr lang="en-US" sz="2400" dirty="0"/>
              <a:t>, if we use the initiator and generator shown in the above figure, we can construct good pattern by repeating it. Each straight-line segment in the initiator is replaced with four equal-length line segments at each step. The scaling factor is 1/3, so the fractal dimension is D = ln 4/ln 3 ≈ 1.2619.</a:t>
            </a:r>
          </a:p>
          <a:p>
            <a:endParaRPr lang="en-US" sz="2400" dirty="0"/>
          </a:p>
          <a:p>
            <a:r>
              <a:rPr lang="en-US" sz="2400" dirty="0"/>
              <a:t>Also, the length of each line segment in the initiator increases by a factor of 4/3 at each step, so that the length of the fractal curve tends to infinity as more detail is added to the curve as shown in the following figure −</a:t>
            </a:r>
          </a:p>
        </p:txBody>
      </p:sp>
      <p:sp>
        <p:nvSpPr>
          <p:cNvPr id="4" name="Slide Number Placeholder 3"/>
          <p:cNvSpPr>
            <a:spLocks noGrp="1"/>
          </p:cNvSpPr>
          <p:nvPr>
            <p:ph type="sldNum" sz="quarter" idx="12"/>
          </p:nvPr>
        </p:nvSpPr>
        <p:spPr/>
        <p:txBody>
          <a:bodyPr/>
          <a:lstStyle/>
          <a:p>
            <a:fld id="{B284B740-A5BF-4C4D-A77B-4F9523A0D067}" type="slidenum">
              <a:rPr lang="en-US" smtClean="0"/>
              <a:pPr/>
              <a:t>33</a:t>
            </a:fld>
            <a:endParaRPr lang="en-US"/>
          </a:p>
        </p:txBody>
      </p:sp>
    </p:spTree>
    <p:extLst>
      <p:ext uri="{BB962C8B-B14F-4D97-AF65-F5344CB8AC3E}">
        <p14:creationId xmlns:p14="http://schemas.microsoft.com/office/powerpoint/2010/main" val="40491938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038225" y="2558256"/>
            <a:ext cx="7067550" cy="2762250"/>
          </a:xfrm>
          <a:prstGeom prst="rect">
            <a:avLst/>
          </a:prstGeom>
        </p:spPr>
      </p:pic>
      <p:sp>
        <p:nvSpPr>
          <p:cNvPr id="4" name="Slide Number Placeholder 3"/>
          <p:cNvSpPr>
            <a:spLocks noGrp="1"/>
          </p:cNvSpPr>
          <p:nvPr>
            <p:ph type="sldNum" sz="quarter" idx="12"/>
          </p:nvPr>
        </p:nvSpPr>
        <p:spPr/>
        <p:txBody>
          <a:bodyPr/>
          <a:lstStyle/>
          <a:p>
            <a:fld id="{B284B740-A5BF-4C4D-A77B-4F9523A0D067}" type="slidenum">
              <a:rPr lang="en-US" smtClean="0"/>
              <a:pPr/>
              <a:t>34</a:t>
            </a:fld>
            <a:endParaRPr lang="en-US"/>
          </a:p>
        </p:txBody>
      </p:sp>
    </p:spTree>
    <p:extLst>
      <p:ext uri="{BB962C8B-B14F-4D97-AF65-F5344CB8AC3E}">
        <p14:creationId xmlns:p14="http://schemas.microsoft.com/office/powerpoint/2010/main" val="11419856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10000"/>
          </a:bodyPr>
          <a:lstStyle/>
          <a:p>
            <a:r>
              <a:rPr lang="en-US" dirty="0" smtClean="0"/>
              <a:t>Infinite detail at every point</a:t>
            </a:r>
            <a:endParaRPr lang="en-US" dirty="0"/>
          </a:p>
          <a:p>
            <a:r>
              <a:rPr lang="en-US" dirty="0"/>
              <a:t>Self-similarity</a:t>
            </a:r>
          </a:p>
          <a:p>
            <a:r>
              <a:rPr lang="en-US" dirty="0" smtClean="0"/>
              <a:t>Uniform distribution</a:t>
            </a:r>
            <a:endParaRPr lang="en-US" dirty="0"/>
          </a:p>
          <a:p>
            <a:r>
              <a:rPr lang="en-US" dirty="0"/>
              <a:t>Design simplification</a:t>
            </a:r>
          </a:p>
          <a:p>
            <a:r>
              <a:rPr lang="en-US" dirty="0"/>
              <a:t>Predictability</a:t>
            </a:r>
          </a:p>
          <a:p>
            <a:r>
              <a:rPr lang="en-US" dirty="0" smtClean="0"/>
              <a:t>Infinitely </a:t>
            </a:r>
            <a:r>
              <a:rPr lang="en-US" dirty="0"/>
              <a:t>variable in design</a:t>
            </a:r>
          </a:p>
          <a:p>
            <a:r>
              <a:rPr lang="en-US" dirty="0" smtClean="0"/>
              <a:t>Shape </a:t>
            </a:r>
            <a:r>
              <a:rPr lang="en-US" dirty="0"/>
              <a:t>with finite area</a:t>
            </a:r>
          </a:p>
          <a:p>
            <a:r>
              <a:rPr lang="en-US" dirty="0" smtClean="0"/>
              <a:t>Iterative </a:t>
            </a:r>
            <a:r>
              <a:rPr lang="en-US" dirty="0"/>
              <a:t>addition or subtraction elements</a:t>
            </a:r>
          </a:p>
        </p:txBody>
      </p:sp>
      <p:sp>
        <p:nvSpPr>
          <p:cNvPr id="4" name="Slide Number Placeholder 3"/>
          <p:cNvSpPr>
            <a:spLocks noGrp="1"/>
          </p:cNvSpPr>
          <p:nvPr>
            <p:ph type="sldNum" sz="quarter" idx="12"/>
          </p:nvPr>
        </p:nvSpPr>
        <p:spPr/>
        <p:txBody>
          <a:bodyPr/>
          <a:lstStyle/>
          <a:p>
            <a:fld id="{B284B740-A5BF-4C4D-A77B-4F9523A0D067}" type="slidenum">
              <a:rPr lang="en-US" smtClean="0"/>
              <a:pPr/>
              <a:t>35</a:t>
            </a:fld>
            <a:endParaRPr lang="en-US"/>
          </a:p>
        </p:txBody>
      </p:sp>
    </p:spTree>
    <p:extLst>
      <p:ext uri="{BB962C8B-B14F-4D97-AF65-F5344CB8AC3E}">
        <p14:creationId xmlns:p14="http://schemas.microsoft.com/office/powerpoint/2010/main" val="306888199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75680324"/>
              </p:ext>
            </p:extLst>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85000" lnSpcReduction="10000"/>
          </a:bodyPr>
          <a:lstStyle/>
          <a:p>
            <a:r>
              <a:rPr lang="en-US" dirty="0"/>
              <a:t>Classification of histopathology slides in medicine</a:t>
            </a:r>
          </a:p>
          <a:p>
            <a:r>
              <a:rPr lang="en-US" dirty="0"/>
              <a:t>Generation of new music</a:t>
            </a:r>
          </a:p>
          <a:p>
            <a:r>
              <a:rPr lang="en-US" dirty="0"/>
              <a:t>Generation of various art forms</a:t>
            </a:r>
          </a:p>
          <a:p>
            <a:r>
              <a:rPr lang="en-US" dirty="0"/>
              <a:t>Signal and image compression</a:t>
            </a:r>
          </a:p>
          <a:p>
            <a:r>
              <a:rPr lang="en-US" dirty="0"/>
              <a:t>Seismology</a:t>
            </a:r>
          </a:p>
          <a:p>
            <a:r>
              <a:rPr lang="en-US" dirty="0"/>
              <a:t>Cosmology</a:t>
            </a:r>
          </a:p>
          <a:p>
            <a:r>
              <a:rPr lang="en-US" dirty="0"/>
              <a:t>Computer and video game design, especially computer graphics for </a:t>
            </a:r>
            <a:r>
              <a:rPr lang="en-US" dirty="0" smtClean="0"/>
              <a:t>organic (</a:t>
            </a:r>
            <a:r>
              <a:rPr lang="bn-IN" sz="2100" b="1" dirty="0">
                <a:solidFill>
                  <a:srgbClr val="008000"/>
                </a:solidFill>
              </a:rPr>
              <a:t>অঙ্গীয়</a:t>
            </a:r>
            <a:r>
              <a:rPr lang="en-US" dirty="0" smtClean="0"/>
              <a:t>) </a:t>
            </a:r>
            <a:r>
              <a:rPr lang="en-US" dirty="0"/>
              <a:t>environments</a:t>
            </a:r>
          </a:p>
          <a:p>
            <a:r>
              <a:rPr lang="en-US" dirty="0"/>
              <a:t>Fractography and fracture mechanics</a:t>
            </a:r>
          </a:p>
        </p:txBody>
      </p:sp>
      <p:sp>
        <p:nvSpPr>
          <p:cNvPr id="4" name="Slide Number Placeholder 3"/>
          <p:cNvSpPr>
            <a:spLocks noGrp="1"/>
          </p:cNvSpPr>
          <p:nvPr>
            <p:ph type="sldNum" sz="quarter" idx="12"/>
          </p:nvPr>
        </p:nvSpPr>
        <p:spPr/>
        <p:txBody>
          <a:bodyPr/>
          <a:lstStyle/>
          <a:p>
            <a:fld id="{B284B740-A5BF-4C4D-A77B-4F9523A0D067}" type="slidenum">
              <a:rPr lang="en-US" smtClean="0"/>
              <a:pPr/>
              <a:t>36</a:t>
            </a:fld>
            <a:endParaRPr lang="en-US"/>
          </a:p>
        </p:txBody>
      </p:sp>
    </p:spTree>
    <p:extLst>
      <p:ext uri="{BB962C8B-B14F-4D97-AF65-F5344CB8AC3E}">
        <p14:creationId xmlns:p14="http://schemas.microsoft.com/office/powerpoint/2010/main" val="327700135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77500" lnSpcReduction="20000"/>
          </a:bodyPr>
          <a:lstStyle/>
          <a:p>
            <a:r>
              <a:rPr lang="en-US" dirty="0"/>
              <a:t>Random midpoint displacement is a recursive generating technique that was applied to normal Brownian </a:t>
            </a:r>
            <a:r>
              <a:rPr lang="en-US" dirty="0" smtClean="0"/>
              <a:t>motion.</a:t>
            </a:r>
          </a:p>
          <a:p>
            <a:pPr marL="0" indent="0">
              <a:buNone/>
            </a:pPr>
            <a:r>
              <a:rPr lang="en-US" dirty="0" smtClean="0"/>
              <a:t>To </a:t>
            </a:r>
            <a:r>
              <a:rPr lang="en-US" dirty="0"/>
              <a:t>understand the algorithm of midpoint displacement method, first consider a square grid on the x-z plane. The algorithm can be summarized below:</a:t>
            </a:r>
          </a:p>
          <a:p>
            <a:r>
              <a:rPr lang="en-US" dirty="0"/>
              <a:t>1) </a:t>
            </a:r>
            <a:r>
              <a:rPr lang="en-US" dirty="0" smtClean="0"/>
              <a:t>split </a:t>
            </a:r>
            <a:r>
              <a:rPr lang="en-US" dirty="0"/>
              <a:t>the square up into a 2*2 grid</a:t>
            </a:r>
          </a:p>
          <a:p>
            <a:r>
              <a:rPr lang="en-US" dirty="0"/>
              <a:t>2) </a:t>
            </a:r>
            <a:r>
              <a:rPr lang="en-US" dirty="0" smtClean="0"/>
              <a:t>vertically </a:t>
            </a:r>
            <a:r>
              <a:rPr lang="en-US" dirty="0"/>
              <a:t>displace each of the 5 new vertices by a random amount in the y-direction</a:t>
            </a:r>
          </a:p>
          <a:p>
            <a:r>
              <a:rPr lang="en-US" dirty="0" smtClean="0"/>
              <a:t>3)repeat </a:t>
            </a:r>
            <a:r>
              <a:rPr lang="en-US" dirty="0"/>
              <a:t>this process for each of the new squares, decreasing the displacement for each iteration</a:t>
            </a:r>
          </a:p>
          <a:p>
            <a:pPr marL="0" indent="0">
              <a:buNone/>
            </a:pPr>
            <a:r>
              <a:rPr lang="en-US" dirty="0"/>
              <a:t>Graphically, it can be conceptualized as follows:</a:t>
            </a:r>
          </a:p>
          <a:p>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37</a:t>
            </a:fld>
            <a:endParaRPr lang="en-US"/>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9800" y="5588001"/>
            <a:ext cx="3962400" cy="1076325"/>
          </a:xfrm>
          <a:prstGeom prst="rect">
            <a:avLst/>
          </a:prstGeom>
        </p:spPr>
      </p:pic>
    </p:spTree>
    <p:extLst>
      <p:ext uri="{BB962C8B-B14F-4D97-AF65-F5344CB8AC3E}">
        <p14:creationId xmlns:p14="http://schemas.microsoft.com/office/powerpoint/2010/main" val="90064910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the iterations grow, the landscape would evolve in the following manner:</a:t>
            </a:r>
          </a:p>
        </p:txBody>
      </p:sp>
      <p:sp>
        <p:nvSpPr>
          <p:cNvPr id="4" name="Slide Number Placeholder 3"/>
          <p:cNvSpPr>
            <a:spLocks noGrp="1"/>
          </p:cNvSpPr>
          <p:nvPr>
            <p:ph type="sldNum" sz="quarter" idx="12"/>
          </p:nvPr>
        </p:nvSpPr>
        <p:spPr/>
        <p:txBody>
          <a:bodyPr/>
          <a:lstStyle/>
          <a:p>
            <a:fld id="{B284B740-A5BF-4C4D-A77B-4F9523A0D067}" type="slidenum">
              <a:rPr lang="en-US" smtClean="0"/>
              <a:pPr/>
              <a:t>38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104336"/>
            <a:ext cx="3489614" cy="2362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3042424"/>
            <a:ext cx="3685166" cy="2486025"/>
          </a:xfrm>
          <a:prstGeom prst="rect">
            <a:avLst/>
          </a:prstGeom>
        </p:spPr>
      </p:pic>
    </p:spTree>
    <p:extLst>
      <p:ext uri="{BB962C8B-B14F-4D97-AF65-F5344CB8AC3E}">
        <p14:creationId xmlns:p14="http://schemas.microsoft.com/office/powerpoint/2010/main" val="346212585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8585" y="1124143"/>
            <a:ext cx="8686800" cy="5211764"/>
          </a:xfrm>
        </p:spPr>
        <p:txBody>
          <a:bodyPr>
            <a:normAutofit fontScale="92500" lnSpcReduction="20000"/>
          </a:bodyPr>
          <a:lstStyle/>
          <a:p>
            <a:r>
              <a:rPr lang="en-US" sz="2800" dirty="0" smtClean="0"/>
              <a:t>1.PolyHedra and Euler’s formula?(</a:t>
            </a:r>
            <a:r>
              <a:rPr lang="en-US" sz="2800" b="1" dirty="0">
                <a:solidFill>
                  <a:srgbClr val="00B050"/>
                </a:solidFill>
              </a:rPr>
              <a:t>SHIT</a:t>
            </a:r>
            <a:r>
              <a:rPr lang="en-US" sz="2800" dirty="0" smtClean="0"/>
              <a:t>)</a:t>
            </a:r>
          </a:p>
          <a:p>
            <a:r>
              <a:rPr lang="en-US" sz="2800" dirty="0" smtClean="0"/>
              <a:t>2.What do you understand by spatial occupancy enumeration?(</a:t>
            </a:r>
            <a:r>
              <a:rPr lang="en-US" sz="2800" b="1" dirty="0" smtClean="0">
                <a:solidFill>
                  <a:srgbClr val="00B050"/>
                </a:solidFill>
              </a:rPr>
              <a:t>SHIT</a:t>
            </a:r>
            <a:r>
              <a:rPr lang="en-US" sz="2800" dirty="0" smtClean="0"/>
              <a:t>)</a:t>
            </a:r>
          </a:p>
          <a:p>
            <a:r>
              <a:rPr lang="en-US" sz="2800" dirty="0"/>
              <a:t>3.Octrees?(</a:t>
            </a:r>
            <a:r>
              <a:rPr lang="en-US" sz="2800" b="1" dirty="0">
                <a:solidFill>
                  <a:srgbClr val="00B050"/>
                </a:solidFill>
              </a:rPr>
              <a:t>SHIT</a:t>
            </a:r>
            <a:r>
              <a:rPr lang="en-US" sz="2800" dirty="0" smtClean="0"/>
              <a:t>)</a:t>
            </a:r>
          </a:p>
          <a:p>
            <a:r>
              <a:rPr lang="en-US" sz="2800" dirty="0"/>
              <a:t>4.Quberillie ?(</a:t>
            </a:r>
            <a:r>
              <a:rPr lang="en-US" sz="2800" b="1" dirty="0">
                <a:solidFill>
                  <a:srgbClr val="00B050"/>
                </a:solidFill>
              </a:rPr>
              <a:t>SHIT</a:t>
            </a:r>
            <a:r>
              <a:rPr lang="en-US" sz="2800" dirty="0" smtClean="0"/>
              <a:t>)</a:t>
            </a:r>
          </a:p>
          <a:p>
            <a:r>
              <a:rPr lang="en-US" sz="2800" dirty="0" smtClean="0"/>
              <a:t>5.Explain how the dimension of a fractal can be defined? </a:t>
            </a:r>
            <a:r>
              <a:rPr lang="en-US" sz="2800" dirty="0" smtClean="0">
                <a:solidFill>
                  <a:srgbClr val="C00000"/>
                </a:solidFill>
              </a:rPr>
              <a:t>Book</a:t>
            </a:r>
          </a:p>
          <a:p>
            <a:r>
              <a:rPr lang="en-US" sz="2800" dirty="0" smtClean="0">
                <a:solidFill>
                  <a:srgbClr val="008000"/>
                </a:solidFill>
              </a:rPr>
              <a:t>6.Describe geometric construction of deterministic self similar fractals.</a:t>
            </a:r>
          </a:p>
          <a:p>
            <a:r>
              <a:rPr lang="en-US" sz="2800" dirty="0" smtClean="0">
                <a:solidFill>
                  <a:srgbClr val="008000"/>
                </a:solidFill>
              </a:rPr>
              <a:t>7.Charactesistics of fractals?</a:t>
            </a:r>
          </a:p>
          <a:p>
            <a:r>
              <a:rPr lang="en-US" sz="2800" dirty="0" smtClean="0">
                <a:solidFill>
                  <a:srgbClr val="008000"/>
                </a:solidFill>
              </a:rPr>
              <a:t>8.Explain the random midpoint displacement method for constructing fractals object.?</a:t>
            </a:r>
          </a:p>
          <a:p>
            <a:r>
              <a:rPr lang="en-US" sz="2800" dirty="0" smtClean="0">
                <a:solidFill>
                  <a:srgbClr val="008000"/>
                </a:solidFill>
              </a:rPr>
              <a:t>10.Self squiring fractal?(</a:t>
            </a:r>
            <a:r>
              <a:rPr lang="en-US" sz="2800" dirty="0" smtClean="0">
                <a:solidFill>
                  <a:srgbClr val="C00000"/>
                </a:solidFill>
              </a:rPr>
              <a:t>Book</a:t>
            </a:r>
            <a:r>
              <a:rPr lang="en-US" sz="2800" dirty="0" smtClean="0">
                <a:solidFill>
                  <a:srgbClr val="008000"/>
                </a:solidFill>
              </a:rPr>
              <a:t>)</a:t>
            </a:r>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39</a:t>
            </a:fld>
            <a:endParaRPr lang="en-US"/>
          </a:p>
        </p:txBody>
      </p:sp>
    </p:spTree>
    <p:extLst>
      <p:ext uri="{BB962C8B-B14F-4D97-AF65-F5344CB8AC3E}">
        <p14:creationId xmlns:p14="http://schemas.microsoft.com/office/powerpoint/2010/main" val="29030831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SPLINE</a:t>
            </a:r>
          </a:p>
        </p:txBody>
      </p:sp>
      <p:sp>
        <p:nvSpPr>
          <p:cNvPr id="26627" name="Content Placeholder 2"/>
          <p:cNvSpPr>
            <a:spLocks noGrp="1"/>
          </p:cNvSpPr>
          <p:nvPr>
            <p:ph idx="1"/>
          </p:nvPr>
        </p:nvSpPr>
        <p:spPr>
          <a:xfrm>
            <a:off x="228600" y="1524000"/>
            <a:ext cx="8458200" cy="4373563"/>
          </a:xfrm>
        </p:spPr>
        <p:txBody>
          <a:bodyPr numCol="2">
            <a:normAutofit/>
          </a:bodyPr>
          <a:lstStyle/>
          <a:p>
            <a:r>
              <a:rPr lang="en-US" sz="2800" dirty="0" smtClean="0"/>
              <a:t>Spline </a:t>
            </a:r>
          </a:p>
          <a:p>
            <a:pPr lvl="1"/>
            <a:r>
              <a:rPr lang="en-US" sz="2400" b="1" dirty="0" smtClean="0"/>
              <a:t>Interpolation</a:t>
            </a:r>
            <a:endParaRPr lang="en-US" sz="2000" b="1" dirty="0" smtClean="0"/>
          </a:p>
          <a:p>
            <a:pPr lvl="2"/>
            <a:r>
              <a:rPr lang="en-US" sz="2000" dirty="0" smtClean="0"/>
              <a:t>Cubic Spline Interpolation Method</a:t>
            </a:r>
          </a:p>
          <a:p>
            <a:pPr lvl="3"/>
            <a:r>
              <a:rPr lang="en-US" strike="sngStrike" dirty="0" smtClean="0"/>
              <a:t>Natural Cubic  Splines </a:t>
            </a:r>
          </a:p>
          <a:p>
            <a:pPr lvl="3"/>
            <a:r>
              <a:rPr lang="en-US" strike="sngStrike" dirty="0" smtClean="0"/>
              <a:t>Hermit Spline</a:t>
            </a:r>
          </a:p>
          <a:p>
            <a:pPr lvl="3"/>
            <a:r>
              <a:rPr lang="en-US" strike="sngStrike" dirty="0" smtClean="0"/>
              <a:t>Cardinal Splines</a:t>
            </a:r>
          </a:p>
          <a:p>
            <a:pPr lvl="3"/>
            <a:r>
              <a:rPr lang="en-US" strike="sngStrike" dirty="0" err="1" smtClean="0"/>
              <a:t>Kochanek</a:t>
            </a:r>
            <a:r>
              <a:rPr lang="en-US" strike="sngStrike" dirty="0" smtClean="0"/>
              <a:t>-Bartels  Splines </a:t>
            </a:r>
            <a:endParaRPr lang="en-US" sz="2800" strike="sngStrike" dirty="0" smtClean="0"/>
          </a:p>
          <a:p>
            <a:pPr lvl="1"/>
            <a:endParaRPr lang="en-US" sz="2000" dirty="0" smtClean="0"/>
          </a:p>
          <a:p>
            <a:pPr lvl="1"/>
            <a:endParaRPr lang="en-US" sz="2000" dirty="0" smtClean="0"/>
          </a:p>
          <a:p>
            <a:pPr lvl="1"/>
            <a:endParaRPr lang="en-US" sz="2000" dirty="0" smtClean="0"/>
          </a:p>
          <a:p>
            <a:pPr lvl="1"/>
            <a:r>
              <a:rPr lang="en-US" sz="2400" b="1" dirty="0" smtClean="0"/>
              <a:t>Approximation</a:t>
            </a:r>
          </a:p>
          <a:p>
            <a:pPr lvl="2"/>
            <a:r>
              <a:rPr lang="en-US" sz="2000" strike="sngStrike" dirty="0" smtClean="0"/>
              <a:t>Bezier curves</a:t>
            </a:r>
            <a:r>
              <a:rPr lang="en-US" sz="2000" dirty="0" smtClean="0"/>
              <a:t> and surfaces</a:t>
            </a:r>
          </a:p>
          <a:p>
            <a:pPr lvl="2"/>
            <a:r>
              <a:rPr lang="en-US" sz="2000" dirty="0" smtClean="0"/>
              <a:t>B-spline curves and surfaces</a:t>
            </a:r>
          </a:p>
          <a:p>
            <a:pPr lvl="2"/>
            <a:r>
              <a:rPr lang="en-US" sz="2000" dirty="0" smtClean="0"/>
              <a:t>Beta-Splines</a:t>
            </a:r>
          </a:p>
          <a:p>
            <a:pPr lvl="2"/>
            <a:r>
              <a:rPr lang="en-US" sz="2000" dirty="0" smtClean="0"/>
              <a:t>Rational Splines</a:t>
            </a:r>
            <a:endParaRPr lang="en-US" sz="18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marL="342900" indent="-342900"/>
            <a:r>
              <a:rPr lang="en-US" dirty="0" smtClean="0">
                <a:cs typeface="Arial" pitchFamily="34" charset="0"/>
              </a:rPr>
              <a:t>Bezier curves and surfaces</a:t>
            </a:r>
            <a:endParaRPr lang="en-US" sz="6000" dirty="0" smtClean="0">
              <a:cs typeface="Arial" pitchFamily="34" charset="0"/>
            </a:endParaRPr>
          </a:p>
        </p:txBody>
      </p:sp>
      <p:sp>
        <p:nvSpPr>
          <p:cNvPr id="3" name="Content Placeholder 2"/>
          <p:cNvSpPr>
            <a:spLocks noGrp="1"/>
          </p:cNvSpPr>
          <p:nvPr>
            <p:ph idx="1"/>
          </p:nvPr>
        </p:nvSpPr>
        <p:spPr>
          <a:xfrm>
            <a:off x="457200" y="1719263"/>
            <a:ext cx="8229600" cy="2651125"/>
          </a:xfrm>
        </p:spPr>
        <p:txBody>
          <a:bodyPr>
            <a:normAutofit lnSpcReduction="10000"/>
          </a:bodyPr>
          <a:lstStyle/>
          <a:p>
            <a:pPr>
              <a:defRPr/>
            </a:pPr>
            <a:r>
              <a:rPr lang="en-US" sz="2400" dirty="0" smtClean="0"/>
              <a:t>Last class </a:t>
            </a:r>
            <a:r>
              <a:rPr lang="en-US" sz="2400" dirty="0" smtClean="0">
                <a:sym typeface="Wingdings"/>
              </a:rPr>
              <a:t></a:t>
            </a:r>
            <a:r>
              <a:rPr lang="en-US" sz="2400" dirty="0" smtClean="0"/>
              <a:t> Bezier Spline + cubic Bezier Spline</a:t>
            </a:r>
          </a:p>
          <a:p>
            <a:pPr>
              <a:defRPr/>
            </a:pPr>
            <a:r>
              <a:rPr lang="en-US" sz="2400" dirty="0" smtClean="0"/>
              <a:t>Now we need to know about </a:t>
            </a:r>
            <a:r>
              <a:rPr lang="en-US" sz="2400" b="1" dirty="0" smtClean="0"/>
              <a:t>Bezier Surface</a:t>
            </a:r>
            <a:endParaRPr lang="bn-BD" sz="2400" b="1" dirty="0" smtClean="0"/>
          </a:p>
          <a:p>
            <a:pPr>
              <a:defRPr/>
            </a:pPr>
            <a:r>
              <a:rPr lang="en-US" sz="2800" b="1" dirty="0" smtClean="0">
                <a:solidFill>
                  <a:srgbClr val="008000"/>
                </a:solidFill>
              </a:rPr>
              <a:t>Bezier Surface</a:t>
            </a:r>
            <a:endParaRPr lang="bn-BD" sz="2000" b="1" dirty="0" smtClean="0">
              <a:solidFill>
                <a:srgbClr val="008000"/>
              </a:solidFill>
            </a:endParaRPr>
          </a:p>
          <a:p>
            <a:pPr lvl="1">
              <a:defRPr/>
            </a:pPr>
            <a:r>
              <a:rPr lang="en-US" sz="2000" dirty="0" smtClean="0">
                <a:ea typeface="+mn-ea"/>
              </a:rPr>
              <a:t>Two sets of orthogonal Bezier curves can be used to design an object surface by specifying by an </a:t>
            </a:r>
            <a:r>
              <a:rPr lang="en-US" sz="2000" b="1" dirty="0" smtClean="0">
                <a:ea typeface="+mn-ea"/>
              </a:rPr>
              <a:t>input mesh of control points</a:t>
            </a:r>
            <a:r>
              <a:rPr lang="en-US" sz="2000" dirty="0" smtClean="0">
                <a:ea typeface="+mn-ea"/>
              </a:rPr>
              <a:t>. </a:t>
            </a:r>
            <a:endParaRPr lang="en-US" sz="2000" dirty="0" smtClean="0"/>
          </a:p>
          <a:p>
            <a:pPr lvl="1">
              <a:defRPr/>
            </a:pPr>
            <a:r>
              <a:rPr lang="en-US" sz="2000" dirty="0" smtClean="0">
                <a:ea typeface="+mn-ea"/>
              </a:rPr>
              <a:t>The parametric vector function for the Bezier surface is formed as the </a:t>
            </a:r>
            <a:r>
              <a:rPr lang="en-US" sz="2000" b="1" dirty="0" smtClean="0">
                <a:ea typeface="+mn-ea"/>
              </a:rPr>
              <a:t>Cartesian product of Bezier blending </a:t>
            </a:r>
            <a:r>
              <a:rPr lang="en-US" sz="2000" dirty="0" smtClean="0">
                <a:ea typeface="+mn-ea"/>
              </a:rPr>
              <a:t>functions:</a:t>
            </a:r>
            <a:endParaRPr lang="en-US" sz="2000" dirty="0"/>
          </a:p>
        </p:txBody>
      </p:sp>
      <p:pic>
        <p:nvPicPr>
          <p:cNvPr id="15364" name="Picture 2"/>
          <p:cNvPicPr>
            <a:picLocks noChangeAspect="1" noChangeArrowheads="1"/>
          </p:cNvPicPr>
          <p:nvPr/>
        </p:nvPicPr>
        <p:blipFill>
          <a:blip r:embed="rId2"/>
          <a:srcRect/>
          <a:stretch>
            <a:fillRect/>
          </a:stretch>
        </p:blipFill>
        <p:spPr bwMode="auto">
          <a:xfrm>
            <a:off x="2209800" y="4800600"/>
            <a:ext cx="4611414" cy="1143000"/>
          </a:xfrm>
          <a:prstGeom prst="rect">
            <a:avLst/>
          </a:prstGeom>
          <a:noFill/>
          <a:ln w="9525">
            <a:solidFill>
              <a:schemeClr val="tx1"/>
            </a:solidFill>
            <a:miter lim="800000"/>
            <a:headEnd/>
            <a:tailEnd/>
          </a:ln>
        </p:spPr>
      </p:pic>
      <p:sp>
        <p:nvSpPr>
          <p:cNvPr id="5" name="TextBox 4"/>
          <p:cNvSpPr txBox="1"/>
          <p:nvPr/>
        </p:nvSpPr>
        <p:spPr>
          <a:xfrm rot="19162209">
            <a:off x="1466850" y="4718013"/>
            <a:ext cx="860425" cy="307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400" dirty="0"/>
              <a:t>Eq. 10.53</a:t>
            </a:r>
          </a:p>
        </p:txBody>
      </p:sp>
      <p:sp>
        <p:nvSpPr>
          <p:cNvPr id="6" name="Rectangle 5"/>
          <p:cNvSpPr/>
          <p:nvPr/>
        </p:nvSpPr>
        <p:spPr>
          <a:xfrm>
            <a:off x="1828800" y="5943600"/>
            <a:ext cx="6081713" cy="646331"/>
          </a:xfrm>
          <a:prstGeom prst="rect">
            <a:avLst/>
          </a:prstGeom>
        </p:spPr>
        <p:txBody>
          <a:bodyPr>
            <a:spAutoFit/>
          </a:bodyPr>
          <a:lstStyle/>
          <a:p>
            <a:pPr>
              <a:defRPr/>
            </a:pPr>
            <a:r>
              <a:rPr lang="en-US" dirty="0">
                <a:latin typeface="+mn-lt"/>
                <a:cs typeface="Arial" charset="0"/>
              </a:rPr>
              <a:t>with p</a:t>
            </a:r>
            <a:r>
              <a:rPr lang="en-US" baseline="-25000" dirty="0">
                <a:latin typeface="+mn-lt"/>
                <a:cs typeface="Arial" charset="0"/>
              </a:rPr>
              <a:t>j,k</a:t>
            </a:r>
            <a:r>
              <a:rPr lang="en-US" dirty="0">
                <a:latin typeface="+mn-lt"/>
                <a:cs typeface="Arial" charset="0"/>
              </a:rPr>
              <a:t> specifying the location of the </a:t>
            </a:r>
            <a:r>
              <a:rPr lang="en-US" i="1" dirty="0">
                <a:latin typeface="+mn-lt"/>
                <a:cs typeface="Arial" charset="0"/>
              </a:rPr>
              <a:t>(m + 1) by (n + I ) control points.</a:t>
            </a:r>
            <a:endParaRPr lang="en-US" dirty="0">
              <a:latin typeface="+mn-lt"/>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33350"/>
            <a:ext cx="7543800" cy="1295400"/>
          </a:xfrm>
        </p:spPr>
        <p:txBody>
          <a:bodyPr/>
          <a:lstStyle/>
          <a:p>
            <a:r>
              <a:rPr lang="en-US" smtClean="0"/>
              <a:t>Bezier Surface</a:t>
            </a:r>
          </a:p>
        </p:txBody>
      </p:sp>
      <p:pic>
        <p:nvPicPr>
          <p:cNvPr id="16387" name="Picture 2"/>
          <p:cNvPicPr>
            <a:picLocks noGrp="1" noChangeAspect="1" noChangeArrowheads="1"/>
          </p:cNvPicPr>
          <p:nvPr>
            <p:ph idx="1"/>
          </p:nvPr>
        </p:nvPicPr>
        <p:blipFill>
          <a:blip r:embed="rId2"/>
          <a:srcRect/>
          <a:stretch>
            <a:fillRect/>
          </a:stretch>
        </p:blipFill>
        <p:spPr>
          <a:xfrm>
            <a:off x="1447800" y="2667000"/>
            <a:ext cx="5954712" cy="2247950"/>
          </a:xfrm>
          <a:noFill/>
          <a:ln>
            <a:solidFill>
              <a:schemeClr val="tx1"/>
            </a:solidFill>
          </a:ln>
        </p:spPr>
      </p:pic>
      <p:pic>
        <p:nvPicPr>
          <p:cNvPr id="16388" name="Picture 3"/>
          <p:cNvPicPr>
            <a:picLocks noChangeAspect="1" noChangeArrowheads="1"/>
          </p:cNvPicPr>
          <p:nvPr/>
        </p:nvPicPr>
        <p:blipFill>
          <a:blip r:embed="rId3"/>
          <a:srcRect/>
          <a:stretch>
            <a:fillRect/>
          </a:stretch>
        </p:blipFill>
        <p:spPr bwMode="auto">
          <a:xfrm>
            <a:off x="442913" y="5191125"/>
            <a:ext cx="8264525" cy="814388"/>
          </a:xfrm>
          <a:prstGeom prst="rect">
            <a:avLst/>
          </a:prstGeom>
          <a:noFill/>
          <a:ln w="3175">
            <a:solidFill>
              <a:schemeClr val="tx1"/>
            </a:solidFill>
            <a:miter lim="800000"/>
            <a:headEnd/>
            <a:tailEnd/>
          </a:ln>
        </p:spPr>
      </p:pic>
      <p:sp>
        <p:nvSpPr>
          <p:cNvPr id="7" name="Rectangle 6"/>
          <p:cNvSpPr/>
          <p:nvPr/>
        </p:nvSpPr>
        <p:spPr>
          <a:xfrm>
            <a:off x="381000" y="533400"/>
            <a:ext cx="845820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indent="-365760">
              <a:buFont typeface="Wingdings" pitchFamily="2" charset="2"/>
              <a:buChar char="q"/>
              <a:defRPr/>
            </a:pPr>
            <a:r>
              <a:rPr lang="en-US" sz="2000" dirty="0">
                <a:solidFill>
                  <a:srgbClr val="0070C0"/>
                </a:solidFill>
              </a:rPr>
              <a:t>Figure 10-39 illustrates two Bezier surface plots. </a:t>
            </a:r>
          </a:p>
          <a:p>
            <a:pPr lvl="1" indent="-365760">
              <a:buFont typeface="Wingdings" pitchFamily="2" charset="2"/>
              <a:buChar char="q"/>
              <a:defRPr/>
            </a:pPr>
            <a:r>
              <a:rPr lang="en-US" sz="2000" dirty="0">
                <a:solidFill>
                  <a:srgbClr val="008000"/>
                </a:solidFill>
              </a:rPr>
              <a:t>The control points are connected by </a:t>
            </a:r>
            <a:r>
              <a:rPr lang="en-US" sz="2000" b="1" dirty="0">
                <a:solidFill>
                  <a:srgbClr val="008000"/>
                </a:solidFill>
              </a:rPr>
              <a:t>dashed lines</a:t>
            </a:r>
            <a:r>
              <a:rPr lang="en-US" sz="2000" dirty="0">
                <a:solidFill>
                  <a:srgbClr val="008000"/>
                </a:solidFill>
              </a:rPr>
              <a:t>, and </a:t>
            </a:r>
          </a:p>
          <a:p>
            <a:pPr lvl="1" indent="-365760">
              <a:buFont typeface="Wingdings" pitchFamily="2" charset="2"/>
              <a:buChar char="q"/>
              <a:defRPr/>
            </a:pPr>
            <a:r>
              <a:rPr lang="en-US" sz="2000" dirty="0">
                <a:solidFill>
                  <a:srgbClr val="008000"/>
                </a:solidFill>
              </a:rPr>
              <a:t>the </a:t>
            </a:r>
            <a:r>
              <a:rPr lang="en-US" sz="2000" b="1" dirty="0">
                <a:solidFill>
                  <a:srgbClr val="008000"/>
                </a:solidFill>
              </a:rPr>
              <a:t>solid lines</a:t>
            </a:r>
            <a:r>
              <a:rPr lang="en-US" sz="2000" dirty="0">
                <a:solidFill>
                  <a:srgbClr val="008000"/>
                </a:solidFill>
              </a:rPr>
              <a:t> show curves of constant </a:t>
            </a:r>
            <a:r>
              <a:rPr lang="en-US" sz="2000" i="1" dirty="0">
                <a:solidFill>
                  <a:srgbClr val="008000"/>
                </a:solidFill>
              </a:rPr>
              <a:t>u and constant </a:t>
            </a:r>
            <a:r>
              <a:rPr lang="en-US" sz="2000" dirty="0">
                <a:solidFill>
                  <a:srgbClr val="008000"/>
                </a:solidFill>
              </a:rPr>
              <a:t>v. </a:t>
            </a:r>
          </a:p>
          <a:p>
            <a:pPr lvl="1" indent="-365760">
              <a:buFont typeface="Wingdings" pitchFamily="2" charset="2"/>
              <a:buChar char="q"/>
              <a:defRPr/>
            </a:pPr>
            <a:r>
              <a:rPr lang="en-US" sz="2000" dirty="0">
                <a:solidFill>
                  <a:srgbClr val="008000"/>
                </a:solidFill>
              </a:rPr>
              <a:t>Each curve of constant </a:t>
            </a:r>
            <a:r>
              <a:rPr lang="en-US" sz="2000" i="1" dirty="0">
                <a:solidFill>
                  <a:srgbClr val="008000"/>
                </a:solidFill>
              </a:rPr>
              <a:t>u is plotted by varying v over the interval from 0 </a:t>
            </a:r>
            <a:r>
              <a:rPr lang="en-US" sz="2000" dirty="0">
                <a:solidFill>
                  <a:srgbClr val="008000"/>
                </a:solidFill>
              </a:rPr>
              <a:t>to 1, with </a:t>
            </a:r>
            <a:r>
              <a:rPr lang="en-US" sz="2000" i="1" dirty="0">
                <a:solidFill>
                  <a:srgbClr val="008000"/>
                </a:solidFill>
              </a:rPr>
              <a:t>u fixed at one of the values in this unit interval. </a:t>
            </a:r>
          </a:p>
          <a:p>
            <a:pPr lvl="1" indent="-365760">
              <a:buFont typeface="Wingdings" pitchFamily="2" charset="2"/>
              <a:buChar char="q"/>
              <a:defRPr/>
            </a:pPr>
            <a:r>
              <a:rPr lang="en-US" sz="2000" i="1" dirty="0">
                <a:solidFill>
                  <a:srgbClr val="008000"/>
                </a:solidFill>
              </a:rPr>
              <a:t>Curves of constant v </a:t>
            </a:r>
            <a:r>
              <a:rPr lang="en-US" sz="2000" dirty="0">
                <a:solidFill>
                  <a:srgbClr val="008000"/>
                </a:solidFill>
              </a:rPr>
              <a:t>are plotted similarly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284B740-A5BF-4C4D-A77B-4F9523A0D067}" type="slidenum">
              <a:rPr lang="en-US" smtClean="0"/>
              <a:pPr/>
              <a:t>7</a:t>
            </a:fld>
            <a:endParaRPr lang="en-US"/>
          </a:p>
        </p:txBody>
      </p:sp>
      <p:pic>
        <p:nvPicPr>
          <p:cNvPr id="1026" name="Picture 2"/>
          <p:cNvPicPr>
            <a:picLocks noGrp="1" noChangeAspect="1" noChangeArrowheads="1"/>
          </p:cNvPicPr>
          <p:nvPr>
            <p:ph idx="1"/>
          </p:nvPr>
        </p:nvPicPr>
        <p:blipFill>
          <a:blip r:embed="rId7"/>
          <a:srcRect/>
          <a:stretch>
            <a:fillRect/>
          </a:stretch>
        </p:blipFill>
        <p:spPr bwMode="auto">
          <a:xfrm>
            <a:off x="73206" y="2057400"/>
            <a:ext cx="8997588" cy="1981200"/>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Spline Curves</a:t>
            </a:r>
            <a:endParaRPr lang="en-US" dirty="0"/>
          </a:p>
        </p:txBody>
      </p:sp>
      <p:sp>
        <p:nvSpPr>
          <p:cNvPr id="3" name="Content Placeholder 2"/>
          <p:cNvSpPr>
            <a:spLocks noGrp="1"/>
          </p:cNvSpPr>
          <p:nvPr>
            <p:ph idx="1"/>
          </p:nvPr>
        </p:nvSpPr>
        <p:spPr>
          <a:xfrm>
            <a:off x="457200" y="1752601"/>
            <a:ext cx="8229600" cy="1066799"/>
          </a:xfrm>
        </p:spPr>
        <p:txBody>
          <a:bodyPr>
            <a:normAutofit/>
          </a:bodyPr>
          <a:lstStyle/>
          <a:p>
            <a:r>
              <a:rPr lang="en-US" sz="2400" dirty="0" smtClean="0">
                <a:solidFill>
                  <a:srgbClr val="008000"/>
                </a:solidFill>
              </a:rPr>
              <a:t>A b-spline curve is mathematically defined as:</a:t>
            </a:r>
          </a:p>
          <a:p>
            <a:endParaRPr lang="en-US" sz="24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8</a:t>
            </a:fld>
            <a:endParaRPr lang="en-US"/>
          </a:p>
        </p:txBody>
      </p:sp>
      <p:pic>
        <p:nvPicPr>
          <p:cNvPr id="1026" name="Picture 2"/>
          <p:cNvPicPr>
            <a:picLocks noChangeAspect="1" noChangeArrowheads="1"/>
          </p:cNvPicPr>
          <p:nvPr/>
        </p:nvPicPr>
        <p:blipFill>
          <a:blip r:embed="rId2"/>
          <a:srcRect/>
          <a:stretch>
            <a:fillRect/>
          </a:stretch>
        </p:blipFill>
        <p:spPr bwMode="auto">
          <a:xfrm>
            <a:off x="2362200" y="2667000"/>
            <a:ext cx="4137910" cy="1905000"/>
          </a:xfrm>
          <a:prstGeom prst="rect">
            <a:avLst/>
          </a:prstGeom>
          <a:noFill/>
          <a:ln w="3175">
            <a:solidFill>
              <a:schemeClr val="tx1"/>
            </a:solidFill>
            <a:miter lim="800000"/>
            <a:headEnd/>
            <a:tailEnd/>
          </a:ln>
          <a:effectLst/>
        </p:spPr>
      </p:pic>
      <p:cxnSp>
        <p:nvCxnSpPr>
          <p:cNvPr id="13" name="Straight Arrow Connector 12"/>
          <p:cNvCxnSpPr/>
          <p:nvPr/>
        </p:nvCxnSpPr>
        <p:spPr>
          <a:xfrm rot="16200000" flipV="1">
            <a:off x="3543300" y="4305300"/>
            <a:ext cx="2362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53000" y="5791200"/>
            <a:ext cx="1741374" cy="646331"/>
          </a:xfrm>
          <a:prstGeom prst="rect">
            <a:avLst/>
          </a:prstGeom>
          <a:noFill/>
        </p:spPr>
        <p:txBody>
          <a:bodyPr wrap="none" rtlCol="0">
            <a:spAutoFit/>
          </a:bodyPr>
          <a:lstStyle/>
          <a:p>
            <a:r>
              <a:rPr lang="en-US" dirty="0" smtClean="0">
                <a:solidFill>
                  <a:srgbClr val="008000"/>
                </a:solidFill>
              </a:rPr>
              <a:t>Control points </a:t>
            </a:r>
          </a:p>
          <a:p>
            <a:r>
              <a:rPr lang="en-US" dirty="0" smtClean="0">
                <a:solidFill>
                  <a:srgbClr val="008000"/>
                </a:solidFill>
              </a:rPr>
              <a:t>Total points=n+1</a:t>
            </a:r>
            <a:endParaRPr lang="en-US" dirty="0">
              <a:solidFill>
                <a:srgbClr val="008000"/>
              </a:solidFill>
            </a:endParaRPr>
          </a:p>
        </p:txBody>
      </p:sp>
      <p:sp>
        <p:nvSpPr>
          <p:cNvPr id="15" name="TextBox 14"/>
          <p:cNvSpPr txBox="1"/>
          <p:nvPr/>
        </p:nvSpPr>
        <p:spPr>
          <a:xfrm>
            <a:off x="5105400" y="4724400"/>
            <a:ext cx="3855286" cy="646331"/>
          </a:xfrm>
          <a:prstGeom prst="rect">
            <a:avLst/>
          </a:prstGeom>
          <a:noFill/>
        </p:spPr>
        <p:txBody>
          <a:bodyPr wrap="none" rtlCol="0">
            <a:spAutoFit/>
          </a:bodyPr>
          <a:lstStyle/>
          <a:p>
            <a:r>
              <a:rPr lang="en-US" dirty="0" smtClean="0"/>
              <a:t>* d is the number of the control points </a:t>
            </a:r>
            <a:br>
              <a:rPr lang="en-US" dirty="0" smtClean="0"/>
            </a:br>
            <a:r>
              <a:rPr lang="en-US" dirty="0" smtClean="0"/>
              <a:t>that control a segment</a:t>
            </a:r>
            <a:endParaRPr lang="en-US" dirty="0"/>
          </a:p>
        </p:txBody>
      </p:sp>
      <p:sp>
        <p:nvSpPr>
          <p:cNvPr id="16" name="Rectangle 15"/>
          <p:cNvSpPr/>
          <p:nvPr/>
        </p:nvSpPr>
        <p:spPr>
          <a:xfrm>
            <a:off x="228600" y="4826675"/>
            <a:ext cx="3733800" cy="2031325"/>
          </a:xfrm>
          <a:prstGeom prst="rect">
            <a:avLst/>
          </a:prstGeom>
        </p:spPr>
        <p:txBody>
          <a:bodyPr wrap="square">
            <a:spAutoFit/>
          </a:bodyPr>
          <a:lstStyle/>
          <a:p>
            <a:r>
              <a:rPr lang="en-US" dirty="0" smtClean="0">
                <a:solidFill>
                  <a:srgbClr val="008000"/>
                </a:solidFill>
              </a:rPr>
              <a:t>(d-1) is the degree of the polynomial, for example:</a:t>
            </a:r>
            <a:br>
              <a:rPr lang="en-US" dirty="0" smtClean="0">
                <a:solidFill>
                  <a:srgbClr val="008000"/>
                </a:solidFill>
              </a:rPr>
            </a:br>
            <a:r>
              <a:rPr lang="en-US" dirty="0" smtClean="0">
                <a:solidFill>
                  <a:srgbClr val="008000"/>
                </a:solidFill>
              </a:rPr>
              <a:t>d= 2 is linear, </a:t>
            </a:r>
          </a:p>
          <a:p>
            <a:r>
              <a:rPr lang="en-US" dirty="0" smtClean="0">
                <a:solidFill>
                  <a:srgbClr val="008000"/>
                </a:solidFill>
              </a:rPr>
              <a:t>d= 3 is quadratic, </a:t>
            </a:r>
          </a:p>
          <a:p>
            <a:r>
              <a:rPr lang="en-US" dirty="0" smtClean="0">
                <a:solidFill>
                  <a:srgbClr val="008000"/>
                </a:solidFill>
              </a:rPr>
              <a:t>d= 4 is cubic, etc. </a:t>
            </a:r>
            <a:br>
              <a:rPr lang="en-US" dirty="0" smtClean="0">
                <a:solidFill>
                  <a:srgbClr val="008000"/>
                </a:solidFill>
              </a:rPr>
            </a:br>
            <a:r>
              <a:rPr lang="en-US" dirty="0" smtClean="0">
                <a:solidFill>
                  <a:srgbClr val="008000"/>
                </a:solidFill>
              </a:rPr>
              <a:t>The value of n must be larger or equal to d. </a:t>
            </a:r>
            <a:r>
              <a:rPr lang="en-US" dirty="0" err="1" smtClean="0">
                <a:solidFill>
                  <a:srgbClr val="008000"/>
                </a:solidFill>
              </a:rPr>
              <a:t>t</a:t>
            </a:r>
            <a:r>
              <a:rPr lang="en-US" baseline="-25000" dirty="0" err="1" smtClean="0">
                <a:solidFill>
                  <a:srgbClr val="008000"/>
                </a:solidFill>
              </a:rPr>
              <a:t>j</a:t>
            </a:r>
            <a:r>
              <a:rPr lang="en-US" dirty="0" smtClean="0">
                <a:solidFill>
                  <a:srgbClr val="008000"/>
                </a:solidFill>
              </a:rPr>
              <a:t> is a knot value. </a:t>
            </a:r>
            <a:endParaRPr lang="en-US" dirty="0">
              <a:solidFill>
                <a:srgbClr val="00800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Spline’s Basis Functions</a:t>
            </a:r>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9</a:t>
            </a:fld>
            <a:endParaRPr lang="en-US" dirty="0"/>
          </a:p>
        </p:txBody>
      </p:sp>
      <p:sp>
        <p:nvSpPr>
          <p:cNvPr id="6" name="TextBox 5"/>
          <p:cNvSpPr txBox="1"/>
          <p:nvPr/>
        </p:nvSpPr>
        <p:spPr>
          <a:xfrm>
            <a:off x="533400" y="1447800"/>
            <a:ext cx="7475893" cy="400110"/>
          </a:xfrm>
          <a:prstGeom prst="rect">
            <a:avLst/>
          </a:prstGeom>
          <a:noFill/>
        </p:spPr>
        <p:txBody>
          <a:bodyPr wrap="none" rtlCol="0">
            <a:spAutoFit/>
          </a:bodyPr>
          <a:lstStyle/>
          <a:p>
            <a:r>
              <a:rPr lang="en-US" sz="2000" dirty="0" smtClean="0"/>
              <a:t>There exist two mathematical definition of B-Spline blending function: </a:t>
            </a:r>
            <a:endParaRPr lang="en-US" sz="2000" dirty="0"/>
          </a:p>
        </p:txBody>
      </p:sp>
      <p:sp>
        <p:nvSpPr>
          <p:cNvPr id="7" name="Rectangle 6"/>
          <p:cNvSpPr/>
          <p:nvPr/>
        </p:nvSpPr>
        <p:spPr>
          <a:xfrm>
            <a:off x="685800" y="5867400"/>
            <a:ext cx="4479111" cy="400110"/>
          </a:xfrm>
          <a:prstGeom prst="rect">
            <a:avLst/>
          </a:prstGeom>
        </p:spPr>
        <p:txBody>
          <a:bodyPr wrap="none">
            <a:spAutoFit/>
          </a:bodyPr>
          <a:lstStyle/>
          <a:p>
            <a:r>
              <a:rPr lang="en-US" sz="2000" dirty="0" smtClean="0"/>
              <a:t>New terms: </a:t>
            </a:r>
            <a:r>
              <a:rPr lang="en-US" sz="2000" b="1" dirty="0" smtClean="0"/>
              <a:t>Knot Vector t=(t</a:t>
            </a:r>
            <a:r>
              <a:rPr lang="en-US" sz="2000" b="1" baseline="-25000" dirty="0" smtClean="0"/>
              <a:t>0</a:t>
            </a:r>
            <a:r>
              <a:rPr lang="en-US" sz="2000" b="1" dirty="0" smtClean="0"/>
              <a:t>, t</a:t>
            </a:r>
            <a:r>
              <a:rPr lang="en-US" sz="2000" b="1" baseline="-25000" dirty="0" smtClean="0"/>
              <a:t>1</a:t>
            </a:r>
            <a:r>
              <a:rPr lang="en-US" sz="2000" b="1" dirty="0" smtClean="0"/>
              <a:t>, t</a:t>
            </a:r>
            <a:r>
              <a:rPr lang="en-US" sz="2000" b="1" baseline="-25000" dirty="0" smtClean="0"/>
              <a:t>2</a:t>
            </a:r>
            <a:r>
              <a:rPr lang="en-US" sz="2000" b="1" dirty="0" smtClean="0"/>
              <a:t>, t</a:t>
            </a:r>
            <a:r>
              <a:rPr lang="en-US" sz="2000" b="1" baseline="-25000" dirty="0" smtClean="0"/>
              <a:t>3</a:t>
            </a:r>
            <a:r>
              <a:rPr lang="en-US" sz="2000" b="1" dirty="0" smtClean="0"/>
              <a:t>,…)</a:t>
            </a:r>
            <a:endParaRPr lang="en-US" sz="2000" b="1" dirty="0"/>
          </a:p>
        </p:txBody>
      </p:sp>
      <p:pic>
        <p:nvPicPr>
          <p:cNvPr id="2050" name="Picture 2"/>
          <p:cNvPicPr>
            <a:picLocks noChangeAspect="1" noChangeArrowheads="1"/>
          </p:cNvPicPr>
          <p:nvPr/>
        </p:nvPicPr>
        <p:blipFill>
          <a:blip r:embed="rId2"/>
          <a:srcRect/>
          <a:stretch>
            <a:fillRect/>
          </a:stretch>
        </p:blipFill>
        <p:spPr bwMode="auto">
          <a:xfrm>
            <a:off x="990600" y="2133600"/>
            <a:ext cx="5953125" cy="1123950"/>
          </a:xfrm>
          <a:prstGeom prst="rect">
            <a:avLst/>
          </a:prstGeom>
          <a:solidFill>
            <a:schemeClr val="accent2"/>
          </a:solidFill>
          <a:ln w="9525">
            <a:solidFill>
              <a:schemeClr val="tx1">
                <a:lumMod val="75000"/>
                <a:lumOff val="25000"/>
              </a:schemeClr>
            </a:solid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14400" y="3581400"/>
            <a:ext cx="7523163" cy="1076325"/>
          </a:xfrm>
          <a:prstGeom prst="rect">
            <a:avLst/>
          </a:prstGeom>
          <a:solidFill>
            <a:schemeClr val="accent2"/>
          </a:solidFill>
          <a:ln w="9525">
            <a:solidFill>
              <a:schemeClr val="tx1">
                <a:lumMod val="75000"/>
                <a:lumOff val="25000"/>
              </a:schemeClr>
            </a:solid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4357</TotalTime>
  <Words>1741</Words>
  <Application>Microsoft Office PowerPoint</Application>
  <PresentationFormat>On-screen Show (4:3)</PresentationFormat>
  <Paragraphs>220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Vrinda</vt:lpstr>
      <vt:lpstr>Wingdings</vt:lpstr>
      <vt:lpstr>Office Theme</vt:lpstr>
      <vt:lpstr>Simulation and Modeling</vt:lpstr>
      <vt:lpstr>Reference Book</vt:lpstr>
      <vt:lpstr>SPLINE</vt:lpstr>
      <vt:lpstr>SPLINE</vt:lpstr>
      <vt:lpstr>Bezier curves and surfaces</vt:lpstr>
      <vt:lpstr>Bezier Surface</vt:lpstr>
      <vt:lpstr>PowerPoint Presentation</vt:lpstr>
      <vt:lpstr>B- Spline Curves</vt:lpstr>
      <vt:lpstr>B- Spline’s Basis Functions</vt:lpstr>
      <vt:lpstr>Knot Vector</vt:lpstr>
      <vt:lpstr>PowerPoint Presentation</vt:lpstr>
      <vt:lpstr>Computing the knot vector</vt:lpstr>
      <vt:lpstr>Computing Bj,d(u)</vt:lpstr>
      <vt:lpstr>Computing Bj,d(u)</vt:lpstr>
      <vt:lpstr>PowerPoint Presentation</vt:lpstr>
      <vt:lpstr>PowerPoint Presentation</vt:lpstr>
      <vt:lpstr>B- Spline</vt:lpstr>
      <vt:lpstr>PowerPoint Presentation</vt:lpstr>
      <vt:lpstr>PowerPoint Presentation</vt:lpstr>
      <vt:lpstr>CONVERSION BETWEEN SPLINE REPRESENTATIONS</vt:lpstr>
      <vt:lpstr>3D Object Representation</vt:lpstr>
      <vt:lpstr>PowerPoint Presentation</vt:lpstr>
      <vt:lpstr>CONSTRUCTIVE SOLID-GEOMETRY  METHODS</vt:lpstr>
      <vt:lpstr>PowerPoint Presentation</vt:lpstr>
      <vt:lpstr>PowerPoint Presentation</vt:lpstr>
      <vt:lpstr>FRACTAL</vt:lpstr>
      <vt:lpstr>PowerPoint Presentation</vt:lpstr>
      <vt:lpstr>PowerPoint Presentation</vt:lpstr>
      <vt:lpstr>Classification of Fractals</vt:lpstr>
      <vt:lpstr>PowerPoint Presentation</vt:lpstr>
      <vt:lpstr>Sweep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ASIF ZAMAN</dc:creator>
  <cp:lastModifiedBy>Abdullah  al shiam Shiam01</cp:lastModifiedBy>
  <cp:revision>438</cp:revision>
  <dcterms:created xsi:type="dcterms:W3CDTF">2012-09-06T17:38:48Z</dcterms:created>
  <dcterms:modified xsi:type="dcterms:W3CDTF">2017-02-23T05:37:22Z</dcterms:modified>
</cp:coreProperties>
</file>