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4A598-16E5-404E-86CF-D587B93F1EC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B20AD4-164A-4A86-A721-F80786AA7227}">
      <dgm:prSet/>
      <dgm:spPr/>
      <dgm:t>
        <a:bodyPr/>
        <a:lstStyle/>
        <a:p>
          <a:pPr rtl="0"/>
          <a:r>
            <a:rPr lang="en-US" smtClean="0"/>
            <a:t>Linear Congruential Method (LCM)</a:t>
          </a:r>
          <a:endParaRPr lang="en-US"/>
        </a:p>
      </dgm:t>
    </dgm:pt>
    <dgm:pt modelId="{E512E400-4603-4519-9A07-B12F8BB6AD4E}" type="parTrans" cxnId="{9DCDFB4B-F304-4921-8264-69F0265694E4}">
      <dgm:prSet/>
      <dgm:spPr/>
      <dgm:t>
        <a:bodyPr/>
        <a:lstStyle/>
        <a:p>
          <a:endParaRPr lang="en-US"/>
        </a:p>
      </dgm:t>
    </dgm:pt>
    <dgm:pt modelId="{99A67326-C92D-4052-8FDC-FBA828D6B292}" type="sibTrans" cxnId="{9DCDFB4B-F304-4921-8264-69F0265694E4}">
      <dgm:prSet/>
      <dgm:spPr/>
      <dgm:t>
        <a:bodyPr/>
        <a:lstStyle/>
        <a:p>
          <a:endParaRPr lang="en-US"/>
        </a:p>
      </dgm:t>
    </dgm:pt>
    <dgm:pt modelId="{63D6920D-8661-4F29-B3AA-62510B498690}" type="pres">
      <dgm:prSet presAssocID="{6434A598-16E5-404E-86CF-D587B93F1EC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CFED93-853A-4E0E-A8F6-59900E5580B8}" type="pres">
      <dgm:prSet presAssocID="{4FB20AD4-164A-4A86-A721-F80786AA7227}" presName="circle1" presStyleLbl="node1" presStyleIdx="0" presStyleCnt="1"/>
      <dgm:spPr/>
    </dgm:pt>
    <dgm:pt modelId="{F5D7EF10-E4CC-4812-BC21-68A2FC1BC26A}" type="pres">
      <dgm:prSet presAssocID="{4FB20AD4-164A-4A86-A721-F80786AA7227}" presName="space" presStyleCnt="0"/>
      <dgm:spPr/>
    </dgm:pt>
    <dgm:pt modelId="{50C89666-D016-4398-8522-B2DE56AEE6EF}" type="pres">
      <dgm:prSet presAssocID="{4FB20AD4-164A-4A86-A721-F80786AA7227}" presName="rect1" presStyleLbl="alignAcc1" presStyleIdx="0" presStyleCnt="1"/>
      <dgm:spPr/>
      <dgm:t>
        <a:bodyPr/>
        <a:lstStyle/>
        <a:p>
          <a:endParaRPr lang="en-US"/>
        </a:p>
      </dgm:t>
    </dgm:pt>
    <dgm:pt modelId="{0BB96761-7626-4C0A-872B-12A7F86BD648}" type="pres">
      <dgm:prSet presAssocID="{4FB20AD4-164A-4A86-A721-F80786AA7227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95D8B3-FC0F-4E08-A525-A6BCA79B6879}" type="presOf" srcId="{6434A598-16E5-404E-86CF-D587B93F1EC0}" destId="{63D6920D-8661-4F29-B3AA-62510B498690}" srcOrd="0" destOrd="0" presId="urn:microsoft.com/office/officeart/2005/8/layout/target3"/>
    <dgm:cxn modelId="{9DCDFB4B-F304-4921-8264-69F0265694E4}" srcId="{6434A598-16E5-404E-86CF-D587B93F1EC0}" destId="{4FB20AD4-164A-4A86-A721-F80786AA7227}" srcOrd="0" destOrd="0" parTransId="{E512E400-4603-4519-9A07-B12F8BB6AD4E}" sibTransId="{99A67326-C92D-4052-8FDC-FBA828D6B292}"/>
    <dgm:cxn modelId="{A681D0E5-2D44-491C-B867-EABE93E06569}" type="presOf" srcId="{4FB20AD4-164A-4A86-A721-F80786AA7227}" destId="{50C89666-D016-4398-8522-B2DE56AEE6EF}" srcOrd="0" destOrd="0" presId="urn:microsoft.com/office/officeart/2005/8/layout/target3"/>
    <dgm:cxn modelId="{FB57E73C-F24F-42F1-8CBF-13B946B5B2DB}" type="presOf" srcId="{4FB20AD4-164A-4A86-A721-F80786AA7227}" destId="{0BB96761-7626-4C0A-872B-12A7F86BD648}" srcOrd="1" destOrd="0" presId="urn:microsoft.com/office/officeart/2005/8/layout/target3"/>
    <dgm:cxn modelId="{FD894EDB-C5CC-4A36-8BFD-631B49D7714C}" type="presParOf" srcId="{63D6920D-8661-4F29-B3AA-62510B498690}" destId="{CFCFED93-853A-4E0E-A8F6-59900E5580B8}" srcOrd="0" destOrd="0" presId="urn:microsoft.com/office/officeart/2005/8/layout/target3"/>
    <dgm:cxn modelId="{9ECB64EE-9BC9-4A6D-8AA0-47640E873716}" type="presParOf" srcId="{63D6920D-8661-4F29-B3AA-62510B498690}" destId="{F5D7EF10-E4CC-4812-BC21-68A2FC1BC26A}" srcOrd="1" destOrd="0" presId="urn:microsoft.com/office/officeart/2005/8/layout/target3"/>
    <dgm:cxn modelId="{392896B3-F064-4917-847F-6FD8F156C9CA}" type="presParOf" srcId="{63D6920D-8661-4F29-B3AA-62510B498690}" destId="{50C89666-D016-4398-8522-B2DE56AEE6EF}" srcOrd="2" destOrd="0" presId="urn:microsoft.com/office/officeart/2005/8/layout/target3"/>
    <dgm:cxn modelId="{6DF8DEB5-B44E-4093-AA2C-FC88F8085A7B}" type="presParOf" srcId="{63D6920D-8661-4F29-B3AA-62510B498690}" destId="{0BB96761-7626-4C0A-872B-12A7F86BD64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FBD86-D162-4AF5-B0B3-782E11CE8FD5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621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7ECE-BEEA-43C5-BD5D-AC4419B95893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D009-9A02-4EF6-BD02-44B9DBFCCAE0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FFBF-C0B4-4D1A-B418-314544B11E15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AC37-9275-4E19-9749-1F7B144AA502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7921-8615-42F8-91CF-3ED74FEC9D2E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A618-2A81-44AD-A4A8-FB7F46235A38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A990-942A-4FC2-BE7B-E08A712B1122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F949-08DF-4A54-9FE0-4FB0C67C2349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C1B1-A905-4619-86A2-24D9A17147A4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E11C-1CD3-438A-93D8-A32F3E4BFE5B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CD89-FC45-443A-AAB0-CF087EEE20D8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AA7A-D881-410F-81AC-E30397DDA491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CSE4131_CSE4132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Congruential Method (LCM)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3384550"/>
            <a:ext cx="8229600" cy="2746375"/>
          </a:xfrm>
        </p:spPr>
        <p:txBody>
          <a:bodyPr/>
          <a:lstStyle/>
          <a:p>
            <a:pPr lvl="1"/>
            <a:r>
              <a:rPr lang="en-US" sz="2400" smtClean="0"/>
              <a:t>If c ≠ 0 then </a:t>
            </a:r>
            <a:r>
              <a:rPr lang="en-US" sz="1800" smtClean="0">
                <a:sym typeface="Wingdings" pitchFamily="2" charset="2"/>
              </a:rPr>
              <a:t></a:t>
            </a:r>
            <a:r>
              <a:rPr lang="en-US" sz="2400" smtClean="0">
                <a:sym typeface="Wingdings" pitchFamily="2" charset="2"/>
              </a:rPr>
              <a:t> </a:t>
            </a:r>
            <a:r>
              <a:rPr lang="en-US" sz="2000" b="1" smtClean="0">
                <a:sym typeface="Wingdings" pitchFamily="2" charset="2"/>
              </a:rPr>
              <a:t>Mixed Congruential method</a:t>
            </a:r>
            <a:endParaRPr lang="en-US" sz="2400" b="1" smtClean="0">
              <a:sym typeface="Wingdings" pitchFamily="2" charset="2"/>
            </a:endParaRPr>
          </a:p>
          <a:p>
            <a:pPr lvl="1"/>
            <a:r>
              <a:rPr lang="en-US" sz="2400" smtClean="0">
                <a:sym typeface="Wingdings" pitchFamily="2" charset="2"/>
              </a:rPr>
              <a:t>If c = 0 then </a:t>
            </a:r>
            <a:r>
              <a:rPr lang="en-US" sz="1800" smtClean="0">
                <a:sym typeface="Wingdings" pitchFamily="2" charset="2"/>
              </a:rPr>
              <a:t></a:t>
            </a:r>
            <a:r>
              <a:rPr lang="en-US" sz="2400" smtClean="0">
                <a:sym typeface="Wingdings" pitchFamily="2" charset="2"/>
              </a:rPr>
              <a:t> </a:t>
            </a:r>
            <a:r>
              <a:rPr lang="en-US" sz="2000" b="1" smtClean="0">
                <a:sym typeface="Wingdings" pitchFamily="2" charset="2"/>
              </a:rPr>
              <a:t>Multiplicative Congruential method</a:t>
            </a:r>
          </a:p>
          <a:p>
            <a:pPr lvl="1"/>
            <a:endParaRPr lang="en-US" sz="2000" b="1" smtClean="0">
              <a:sym typeface="Wingdings" pitchFamily="2" charset="2"/>
            </a:endParaRPr>
          </a:p>
          <a:p>
            <a:r>
              <a:rPr lang="en-US" sz="2400" smtClean="0"/>
              <a:t>The random integers are being generated [0,m-1 ], and to convert the integers to random numbers: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5071" y="1950707"/>
            <a:ext cx="4648200" cy="1209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980" y="5264341"/>
            <a:ext cx="2333625" cy="723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Given,</a:t>
            </a:r>
          </a:p>
          <a:p>
            <a:pPr lvl="1"/>
            <a:r>
              <a:rPr lang="en-US" sz="2400" smtClean="0"/>
              <a:t>Seed (X</a:t>
            </a:r>
            <a:r>
              <a:rPr lang="en-US" sz="2400" baseline="-25000" smtClean="0"/>
              <a:t>0 </a:t>
            </a:r>
            <a:r>
              <a:rPr lang="en-US" sz="2400" smtClean="0"/>
              <a:t>)= 27 , </a:t>
            </a:r>
          </a:p>
          <a:p>
            <a:pPr lvl="1"/>
            <a:r>
              <a:rPr lang="en-US" sz="2400" smtClean="0"/>
              <a:t>Constant multiplier (a) = 17 , </a:t>
            </a:r>
          </a:p>
          <a:p>
            <a:pPr lvl="1"/>
            <a:r>
              <a:rPr lang="en-US" sz="2400" smtClean="0">
                <a:sym typeface="Wingdings" pitchFamily="2" charset="2"/>
              </a:rPr>
              <a:t>Increment (</a:t>
            </a:r>
            <a:r>
              <a:rPr lang="en-US" sz="2400" smtClean="0"/>
              <a:t>c) = 43 , and  </a:t>
            </a:r>
          </a:p>
          <a:p>
            <a:pPr lvl="1"/>
            <a:r>
              <a:rPr lang="en-US" sz="2400" smtClean="0">
                <a:sym typeface="Wingdings" pitchFamily="2" charset="2"/>
              </a:rPr>
              <a:t>modulus  (</a:t>
            </a:r>
            <a:r>
              <a:rPr lang="en-US" sz="2400" smtClean="0"/>
              <a:t>m) = 100.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810000"/>
            <a:ext cx="4551363" cy="2824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1358" y="326623"/>
            <a:ext cx="4648200" cy="1209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29142" y="2325095"/>
            <a:ext cx="6885715" cy="3228572"/>
          </a:xfrm>
          <a:noFill/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 rot="19522824">
            <a:off x="6030953" y="2536530"/>
            <a:ext cx="191983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Comic Sans MS" pitchFamily="66" charset="0"/>
              </a:rPr>
              <a:t>Who uses random number…</a:t>
            </a:r>
            <a:endParaRPr lang="en-US" sz="1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Numbers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Random Number?</a:t>
            </a:r>
          </a:p>
          <a:p>
            <a:pPr lvl="1"/>
            <a:r>
              <a:rPr lang="en-US" sz="2400" dirty="0" smtClean="0"/>
              <a:t>A random number is a number generated by a process, </a:t>
            </a:r>
          </a:p>
          <a:p>
            <a:pPr lvl="2"/>
            <a:r>
              <a:rPr lang="en-US" sz="2000" dirty="0" smtClean="0"/>
              <a:t>whose outcome is </a:t>
            </a:r>
            <a:r>
              <a:rPr lang="en-US" sz="2000" b="1" dirty="0" smtClean="0"/>
              <a:t>unpredictable</a:t>
            </a:r>
            <a:r>
              <a:rPr lang="en-US" sz="2000" dirty="0" smtClean="0"/>
              <a:t>, </a:t>
            </a:r>
          </a:p>
          <a:p>
            <a:pPr lvl="2"/>
            <a:r>
              <a:rPr lang="en-US" sz="2000" dirty="0" smtClean="0"/>
              <a:t>and which </a:t>
            </a:r>
            <a:r>
              <a:rPr lang="en-US" sz="2000" b="1" dirty="0" smtClean="0"/>
              <a:t>cannot be</a:t>
            </a:r>
            <a:r>
              <a:rPr lang="en-US" sz="2000" dirty="0" smtClean="0"/>
              <a:t> sub sequentially reliably reproduced.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This definition … one has some kind of a </a:t>
            </a:r>
            <a:r>
              <a:rPr lang="en-US" sz="2400" b="1" dirty="0" smtClean="0"/>
              <a:t>black box </a:t>
            </a:r>
            <a:r>
              <a:rPr lang="en-US" sz="2400" dirty="0" smtClean="0"/>
              <a:t>– such a black box is usually called a </a:t>
            </a:r>
            <a:r>
              <a:rPr lang="en-US" sz="2400" b="1" dirty="0" smtClean="0"/>
              <a:t>random number generator </a:t>
            </a:r>
            <a:r>
              <a:rPr lang="en-US" sz="2400" dirty="0" smtClean="0"/>
              <a:t>– that fulfills this task.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Random number plays important role in simulation tasks.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72439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/>
              <a:t>A sequence of random numbers,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… must have two important statistical properties:</a:t>
            </a:r>
          </a:p>
          <a:p>
            <a:pPr lvl="1">
              <a:defRPr/>
            </a:pPr>
            <a:endParaRPr lang="en-US" sz="2000" dirty="0" smtClean="0"/>
          </a:p>
          <a:p>
            <a:pPr marL="801687" lvl="1" indent="-457200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Uniformity</a:t>
            </a:r>
            <a:r>
              <a:rPr lang="en-US" sz="24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? </a:t>
            </a:r>
          </a:p>
          <a:p>
            <a:pPr marL="1096962" lvl="2" indent="-457200">
              <a:buClr>
                <a:schemeClr val="tx1"/>
              </a:buClr>
              <a:defRPr/>
            </a:pPr>
            <a:r>
              <a:rPr lang="en-US" sz="2100" dirty="0" smtClean="0">
                <a:sym typeface="Wingdings" pitchFamily="2" charset="2"/>
              </a:rPr>
              <a:t>They are equally probable every where</a:t>
            </a:r>
          </a:p>
          <a:p>
            <a:pPr marL="1096962" lvl="2" indent="-457200">
              <a:buClr>
                <a:schemeClr val="tx1"/>
              </a:buClr>
              <a:defRPr/>
            </a:pPr>
            <a:r>
              <a:rPr lang="en-US" sz="2100" dirty="0"/>
              <a:t>If the interval [0, l] is divided into </a:t>
            </a:r>
            <a:r>
              <a:rPr lang="en-US" sz="2100" dirty="0" smtClean="0"/>
              <a:t>n classes, the </a:t>
            </a:r>
            <a:r>
              <a:rPr lang="en-US" sz="2100" dirty="0"/>
              <a:t>expected number </a:t>
            </a:r>
            <a:r>
              <a:rPr lang="en-US" sz="2100" dirty="0" smtClean="0"/>
              <a:t>of observations </a:t>
            </a:r>
            <a:r>
              <a:rPr lang="en-US" sz="2100" dirty="0"/>
              <a:t>in each interval is </a:t>
            </a:r>
            <a:r>
              <a:rPr lang="en-US" sz="2100" dirty="0" smtClean="0"/>
              <a:t>N/n</a:t>
            </a:r>
            <a:r>
              <a:rPr lang="en-US" sz="2100" dirty="0"/>
              <a:t>, where N is the total number of observations.</a:t>
            </a:r>
            <a:endParaRPr lang="en-US" sz="2100" dirty="0" smtClean="0"/>
          </a:p>
          <a:p>
            <a:pPr marL="801687" lvl="1" indent="-457200">
              <a:buClrTx/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Independence</a:t>
            </a:r>
            <a:r>
              <a:rPr lang="en-US" sz="24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?</a:t>
            </a:r>
          </a:p>
          <a:p>
            <a:pPr marL="1096962" lvl="2" indent="-457200">
              <a:buClrTx/>
              <a:defRPr/>
            </a:pPr>
            <a:r>
              <a:rPr lang="en-US" sz="2100" dirty="0" smtClean="0">
                <a:sym typeface="Wingdings" pitchFamily="2" charset="2"/>
              </a:rPr>
              <a:t>The current value of a random variable has no relation with the previous value.</a:t>
            </a:r>
          </a:p>
          <a:p>
            <a:pPr marL="1096962" lvl="2" indent="-457200">
              <a:buClrTx/>
              <a:defRPr/>
            </a:pPr>
            <a:r>
              <a:rPr lang="en-US" sz="2100" dirty="0">
                <a:sym typeface="Wingdings" pitchFamily="2" charset="2"/>
              </a:rPr>
              <a:t>The probability of observing a value in a particular interval is independent of the previous </a:t>
            </a:r>
            <a:r>
              <a:rPr lang="en-US" sz="2100" dirty="0" smtClean="0">
                <a:sym typeface="Wingdings" pitchFamily="2" charset="2"/>
              </a:rPr>
              <a:t>values drawn</a:t>
            </a:r>
            <a:r>
              <a:rPr lang="en-US" sz="2100" dirty="0">
                <a:sym typeface="Wingdings" pitchFamily="2" charset="2"/>
              </a:rPr>
              <a:t>.</a:t>
            </a:r>
            <a:endParaRPr lang="en-US" sz="2100" dirty="0" smtClean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Generation of Pseudo Random Numbers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Pseudo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 False / Fake</a:t>
            </a:r>
          </a:p>
          <a:p>
            <a:r>
              <a:rPr lang="en-US" sz="2800" dirty="0" smtClean="0">
                <a:sym typeface="Wingdings" pitchFamily="2" charset="2"/>
              </a:rPr>
              <a:t>Generation of False or Fake Random Numbers?</a:t>
            </a:r>
          </a:p>
          <a:p>
            <a:pPr lvl="1"/>
            <a:r>
              <a:rPr lang="en-US" sz="2400" b="1" dirty="0" smtClean="0">
                <a:solidFill>
                  <a:srgbClr val="00B050"/>
                </a:solidFill>
              </a:rPr>
              <a:t>Pseudo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ym typeface="Wingdings" pitchFamily="2" charset="2"/>
              </a:rPr>
              <a:t>"pseudo" is used to imply that the very act of </a:t>
            </a:r>
            <a:r>
              <a:rPr lang="en-US" sz="2400" dirty="0" smtClean="0">
                <a:sym typeface="Wingdings" pitchFamily="2" charset="2"/>
              </a:rPr>
              <a:t>generating random </a:t>
            </a:r>
            <a:r>
              <a:rPr lang="en-US" sz="2400" dirty="0">
                <a:sym typeface="Wingdings" pitchFamily="2" charset="2"/>
              </a:rPr>
              <a:t>numbers by a known method removes the potential for true </a:t>
            </a:r>
            <a:r>
              <a:rPr lang="en-US" sz="2400" dirty="0" smtClean="0">
                <a:sym typeface="Wingdings" pitchFamily="2" charset="2"/>
              </a:rPr>
              <a:t>randomness.</a:t>
            </a:r>
          </a:p>
          <a:p>
            <a:pPr lvl="1"/>
            <a:r>
              <a:rPr lang="en-US" sz="2400" b="1" dirty="0" smtClean="0">
                <a:solidFill>
                  <a:srgbClr val="00B050"/>
                </a:solidFill>
              </a:rPr>
              <a:t>Goal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The goal of any generation scheme, however, is to produce a sequence of numbers between 0 and </a:t>
            </a:r>
            <a:r>
              <a:rPr lang="en-US" sz="2400" dirty="0" smtClean="0"/>
              <a:t>1</a:t>
            </a:r>
            <a:endParaRPr lang="en-US" sz="2400" dirty="0"/>
          </a:p>
          <a:p>
            <a:pPr lvl="1"/>
            <a:r>
              <a:rPr lang="en-US" sz="2400" dirty="0"/>
              <a:t>that simulates, or imitates, the ideal properties of uniform distribution and independence as closely </a:t>
            </a:r>
            <a:r>
              <a:rPr lang="en-US" sz="2400" dirty="0" smtClean="0"/>
              <a:t>as possible</a:t>
            </a:r>
            <a:r>
              <a:rPr lang="en-US" sz="2400" dirty="0"/>
              <a:t>.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Generation of Pseudo Random Numbers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Important considerations in RN routines:</a:t>
            </a:r>
          </a:p>
          <a:p>
            <a:pPr lvl="1"/>
            <a:r>
              <a:rPr lang="en-US" sz="2400" dirty="0" smtClean="0"/>
              <a:t>The routine should be fast</a:t>
            </a:r>
          </a:p>
          <a:p>
            <a:pPr lvl="1"/>
            <a:r>
              <a:rPr lang="en-US" sz="2400" dirty="0"/>
              <a:t>The routine should be portable to </a:t>
            </a:r>
            <a:r>
              <a:rPr lang="en-US" sz="2400" dirty="0" smtClean="0"/>
              <a:t>different computer… </a:t>
            </a:r>
            <a:r>
              <a:rPr lang="en-US" sz="1600" dirty="0" smtClean="0"/>
              <a:t>(different </a:t>
            </a:r>
            <a:r>
              <a:rPr lang="en-US" sz="1600" dirty="0"/>
              <a:t>programming </a:t>
            </a:r>
            <a:r>
              <a:rPr lang="en-US" sz="1600" dirty="0" smtClean="0"/>
              <a:t>languages)</a:t>
            </a:r>
            <a:endParaRPr lang="en-US" sz="2400" dirty="0" smtClean="0"/>
          </a:p>
          <a:p>
            <a:pPr lvl="1"/>
            <a:r>
              <a:rPr lang="en-US" sz="2400" dirty="0"/>
              <a:t>The routine should have a sufficiently long </a:t>
            </a:r>
            <a:r>
              <a:rPr lang="en-US" sz="2400" dirty="0" smtClean="0"/>
              <a:t>cycle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random numbers should be replicable.</a:t>
            </a:r>
            <a:endParaRPr lang="en-US" sz="2400" i="1" dirty="0" smtClean="0"/>
          </a:p>
          <a:p>
            <a:pPr lvl="1"/>
            <a:r>
              <a:rPr lang="en-US" sz="2400" dirty="0"/>
              <a:t>The random numbers should </a:t>
            </a:r>
            <a:r>
              <a:rPr lang="en-US" sz="2400" dirty="0" smtClean="0"/>
              <a:t>Closely approximate the ideal statistical properties of uniformity and independence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Generation of Pseudo Random Numbers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9529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When generating pseudo random numbers certain problem may occur:</a:t>
            </a:r>
          </a:p>
          <a:p>
            <a:pPr lvl="1"/>
            <a:r>
              <a:rPr lang="en-US" sz="2200" dirty="0"/>
              <a:t>The generated numbers might not be uniformly distributed.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generated numbers might be discrete-valued instead </a:t>
            </a:r>
            <a:r>
              <a:rPr lang="en-US" sz="2200" dirty="0" smtClean="0"/>
              <a:t>of continuous-valued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mean of the generated numbers might be too high or too low.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variance of the generated numbers might be too high or too low</a:t>
            </a:r>
            <a:r>
              <a:rPr lang="en-US" sz="2200" dirty="0" smtClean="0"/>
              <a:t>.</a:t>
            </a:r>
          </a:p>
          <a:p>
            <a:pPr lvl="1"/>
            <a:r>
              <a:rPr lang="en-US" sz="2400" dirty="0"/>
              <a:t>There might be dependence. The following are examples:</a:t>
            </a:r>
            <a:endParaRPr lang="en-US" sz="2200" dirty="0" smtClean="0"/>
          </a:p>
          <a:p>
            <a:pPr lvl="2"/>
            <a:r>
              <a:rPr lang="en-US" sz="1800" dirty="0" smtClean="0"/>
              <a:t>autocorrelation between numbers;</a:t>
            </a:r>
          </a:p>
          <a:p>
            <a:pPr lvl="2"/>
            <a:r>
              <a:rPr lang="en-US" sz="1800" dirty="0" smtClean="0"/>
              <a:t>numbers </a:t>
            </a:r>
            <a:r>
              <a:rPr lang="en-US" sz="1800" dirty="0"/>
              <a:t>successively higher or lower than adjacent numbers;</a:t>
            </a:r>
          </a:p>
          <a:p>
            <a:pPr lvl="2"/>
            <a:r>
              <a:rPr lang="en-US" sz="1800" dirty="0" smtClean="0"/>
              <a:t>several </a:t>
            </a:r>
            <a:r>
              <a:rPr lang="en-US" sz="1800" dirty="0"/>
              <a:t>numbers above the mean followed by several numbers below the mean.</a:t>
            </a: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Techniques of Generating Random Numbers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Different methods have been proposed:</a:t>
            </a:r>
          </a:p>
          <a:p>
            <a:pPr lvl="1"/>
            <a:r>
              <a:rPr lang="en-US" sz="2400" dirty="0" smtClean="0"/>
              <a:t>Linear Congruential Method (LCM).</a:t>
            </a:r>
          </a:p>
          <a:p>
            <a:pPr lvl="1"/>
            <a:r>
              <a:rPr lang="en-US" sz="2400" dirty="0" smtClean="0"/>
              <a:t>Combined Linear Congruential Generators (CLCG).</a:t>
            </a:r>
          </a:p>
          <a:p>
            <a:pPr lvl="1"/>
            <a:r>
              <a:rPr lang="en-US" sz="2400" dirty="0" smtClean="0"/>
              <a:t>Random-Number Streams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Congruential  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en-US" sz="2400" smtClean="0">
                <a:sym typeface="Wingdings" pitchFamily="2" charset="2"/>
              </a:rPr>
              <a:t>Congruent 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en-US" sz="2400" smtClean="0">
                <a:sym typeface="Wingdings" pitchFamily="2" charset="2"/>
              </a:rPr>
              <a:t>Similar/ fitting /matching</a:t>
            </a:r>
          </a:p>
          <a:p>
            <a:r>
              <a:rPr lang="en-US" sz="2400" smtClean="0">
                <a:sym typeface="Wingdings" pitchFamily="2" charset="2"/>
              </a:rPr>
              <a:t>Proposed by Lehmer (1951)</a:t>
            </a:r>
          </a:p>
          <a:p>
            <a:r>
              <a:rPr lang="en-US" sz="2400" smtClean="0"/>
              <a:t>To produce a sequence of integers, X</a:t>
            </a:r>
            <a:r>
              <a:rPr lang="en-US" sz="2400" baseline="-25000" smtClean="0"/>
              <a:t>1</a:t>
            </a:r>
            <a:r>
              <a:rPr lang="en-US" sz="2400" smtClean="0"/>
              <a:t>, X</a:t>
            </a:r>
            <a:r>
              <a:rPr lang="en-US" sz="2400" baseline="-25000" smtClean="0"/>
              <a:t>2</a:t>
            </a:r>
            <a:r>
              <a:rPr lang="en-US" sz="2400" smtClean="0"/>
              <a:t>, …between 0 and  m-1 by following a recursive relationship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43435" y="3670325"/>
            <a:ext cx="4648200" cy="1209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2279650" y="5035550"/>
            <a:ext cx="3898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initial value of X</a:t>
            </a:r>
            <a:r>
              <a:rPr lang="en-US" baseline="-25000"/>
              <a:t>0</a:t>
            </a:r>
            <a:r>
              <a:rPr lang="en-US"/>
              <a:t> is called </a:t>
            </a:r>
            <a:r>
              <a:rPr lang="en-US" b="1"/>
              <a:t>seed.</a:t>
            </a:r>
          </a:p>
          <a:p>
            <a:r>
              <a:rPr lang="en-US"/>
              <a:t>a is called </a:t>
            </a:r>
            <a:r>
              <a:rPr lang="en-US" b="1"/>
              <a:t>constant multiplier.</a:t>
            </a:r>
            <a:endParaRPr lang="en-US"/>
          </a:p>
          <a:p>
            <a:r>
              <a:rPr lang="en-US"/>
              <a:t>c </a:t>
            </a:r>
            <a:r>
              <a:rPr lang="en-US">
                <a:sym typeface="Wingdings" pitchFamily="2" charset="2"/>
              </a:rPr>
              <a:t> increment</a:t>
            </a:r>
          </a:p>
          <a:p>
            <a:r>
              <a:rPr lang="en-US">
                <a:sym typeface="Wingdings" pitchFamily="2" charset="2"/>
              </a:rPr>
              <a:t>m  modulus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592</Words>
  <Application>Microsoft Office PowerPoint</Application>
  <PresentationFormat>On-screen Show (4:3)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Comic Sans MS</vt:lpstr>
      <vt:lpstr>Wingdings</vt:lpstr>
      <vt:lpstr>Office Theme</vt:lpstr>
      <vt:lpstr>Simulation and Modeling</vt:lpstr>
      <vt:lpstr>System Model Classification</vt:lpstr>
      <vt:lpstr>Random Numbers</vt:lpstr>
      <vt:lpstr>Properties of Random Numbers</vt:lpstr>
      <vt:lpstr>Generation of Pseudo Random Numbers</vt:lpstr>
      <vt:lpstr>Generation of Pseudo Random Numbers</vt:lpstr>
      <vt:lpstr>Generation of Pseudo Random Numbers</vt:lpstr>
      <vt:lpstr>Techniques of Generating Random Numbers</vt:lpstr>
      <vt:lpstr>PowerPoint Presentation</vt:lpstr>
      <vt:lpstr>Linear Congruential Method (LCM)</vt:lpstr>
      <vt:lpstr>An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Abdullah  al shiam Shiam01</cp:lastModifiedBy>
  <cp:revision>81</cp:revision>
  <dcterms:created xsi:type="dcterms:W3CDTF">2012-09-06T17:38:48Z</dcterms:created>
  <dcterms:modified xsi:type="dcterms:W3CDTF">2017-02-23T04:56:15Z</dcterms:modified>
</cp:coreProperties>
</file>