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3" r:id="rId4"/>
    <p:sldId id="260" r:id="rId5"/>
    <p:sldId id="261" r:id="rId6"/>
    <p:sldId id="262" r:id="rId7"/>
    <p:sldId id="263" r:id="rId8"/>
    <p:sldId id="268" r:id="rId9"/>
    <p:sldId id="269" r:id="rId10"/>
    <p:sldId id="264" r:id="rId11"/>
    <p:sldId id="265" r:id="rId12"/>
    <p:sldId id="266" r:id="rId13"/>
    <p:sldId id="267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1B7A4F-874D-4268-8A7F-2D6425A98E8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50319E-EE3C-4C29-8039-B7862F0D8936}">
      <dgm:prSet/>
      <dgm:spPr/>
      <dgm:t>
        <a:bodyPr/>
        <a:lstStyle/>
        <a:p>
          <a:pPr rtl="0"/>
          <a:r>
            <a:rPr lang="en-US" dirty="0" smtClean="0"/>
            <a:t>Chi-square test</a:t>
          </a:r>
          <a:r>
            <a:rPr lang="en-US" dirty="0" smtClean="0">
              <a:solidFill>
                <a:srgbClr val="FF0000"/>
              </a:solidFill>
            </a:rPr>
            <a:t>(2015)</a:t>
          </a:r>
          <a:endParaRPr lang="en-US" dirty="0">
            <a:solidFill>
              <a:srgbClr val="FF0000"/>
            </a:solidFill>
          </a:endParaRPr>
        </a:p>
      </dgm:t>
    </dgm:pt>
    <dgm:pt modelId="{F18A8F54-7AF0-4D98-8531-BD2F0F2D0BE9}" type="parTrans" cxnId="{70ED18E2-63C3-4FB2-9594-410E3C8DBD1E}">
      <dgm:prSet/>
      <dgm:spPr/>
      <dgm:t>
        <a:bodyPr/>
        <a:lstStyle/>
        <a:p>
          <a:endParaRPr lang="en-US"/>
        </a:p>
      </dgm:t>
    </dgm:pt>
    <dgm:pt modelId="{6287AE3A-68B4-4545-84F0-62919C7675C3}" type="sibTrans" cxnId="{70ED18E2-63C3-4FB2-9594-410E3C8DBD1E}">
      <dgm:prSet/>
      <dgm:spPr/>
      <dgm:t>
        <a:bodyPr/>
        <a:lstStyle/>
        <a:p>
          <a:endParaRPr lang="en-US"/>
        </a:p>
      </dgm:t>
    </dgm:pt>
    <dgm:pt modelId="{5F031A46-AA6B-4B38-B62B-555D50B50897}" type="pres">
      <dgm:prSet presAssocID="{781B7A4F-874D-4268-8A7F-2D6425A98E8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FE42E3-0A59-46E1-900C-016B75E17643}" type="pres">
      <dgm:prSet presAssocID="{8550319E-EE3C-4C29-8039-B7862F0D8936}" presName="circle1" presStyleLbl="node1" presStyleIdx="0" presStyleCnt="1"/>
      <dgm:spPr/>
    </dgm:pt>
    <dgm:pt modelId="{C218BD63-C575-457C-B703-2F1834992C82}" type="pres">
      <dgm:prSet presAssocID="{8550319E-EE3C-4C29-8039-B7862F0D8936}" presName="space" presStyleCnt="0"/>
      <dgm:spPr/>
    </dgm:pt>
    <dgm:pt modelId="{23391365-72A2-45AF-A832-202EC6BAD310}" type="pres">
      <dgm:prSet presAssocID="{8550319E-EE3C-4C29-8039-B7862F0D8936}" presName="rect1" presStyleLbl="alignAcc1" presStyleIdx="0" presStyleCnt="1"/>
      <dgm:spPr/>
      <dgm:t>
        <a:bodyPr/>
        <a:lstStyle/>
        <a:p>
          <a:endParaRPr lang="en-US"/>
        </a:p>
      </dgm:t>
    </dgm:pt>
    <dgm:pt modelId="{1B82AA35-5F2A-45C6-805D-32037FFB98F2}" type="pres">
      <dgm:prSet presAssocID="{8550319E-EE3C-4C29-8039-B7862F0D893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F8AFC9-30EB-41E2-A2A1-975C5D730B1B}" type="presOf" srcId="{781B7A4F-874D-4268-8A7F-2D6425A98E8B}" destId="{5F031A46-AA6B-4B38-B62B-555D50B50897}" srcOrd="0" destOrd="0" presId="urn:microsoft.com/office/officeart/2005/8/layout/target3"/>
    <dgm:cxn modelId="{30FD518B-24F5-4FCF-8C6C-7E59F9AB908F}" type="presOf" srcId="{8550319E-EE3C-4C29-8039-B7862F0D8936}" destId="{1B82AA35-5F2A-45C6-805D-32037FFB98F2}" srcOrd="1" destOrd="0" presId="urn:microsoft.com/office/officeart/2005/8/layout/target3"/>
    <dgm:cxn modelId="{487A8407-4D36-4D83-AC86-CB91678E22F4}" type="presOf" srcId="{8550319E-EE3C-4C29-8039-B7862F0D8936}" destId="{23391365-72A2-45AF-A832-202EC6BAD310}" srcOrd="0" destOrd="0" presId="urn:microsoft.com/office/officeart/2005/8/layout/target3"/>
    <dgm:cxn modelId="{70ED18E2-63C3-4FB2-9594-410E3C8DBD1E}" srcId="{781B7A4F-874D-4268-8A7F-2D6425A98E8B}" destId="{8550319E-EE3C-4C29-8039-B7862F0D8936}" srcOrd="0" destOrd="0" parTransId="{F18A8F54-7AF0-4D98-8531-BD2F0F2D0BE9}" sibTransId="{6287AE3A-68B4-4545-84F0-62919C7675C3}"/>
    <dgm:cxn modelId="{30852953-5942-404E-B68B-84089E13AB6E}" type="presParOf" srcId="{5F031A46-AA6B-4B38-B62B-555D50B50897}" destId="{FCFE42E3-0A59-46E1-900C-016B75E17643}" srcOrd="0" destOrd="0" presId="urn:microsoft.com/office/officeart/2005/8/layout/target3"/>
    <dgm:cxn modelId="{22DA264E-3D42-4182-AE4A-AB159FC10F01}" type="presParOf" srcId="{5F031A46-AA6B-4B38-B62B-555D50B50897}" destId="{C218BD63-C575-457C-B703-2F1834992C82}" srcOrd="1" destOrd="0" presId="urn:microsoft.com/office/officeart/2005/8/layout/target3"/>
    <dgm:cxn modelId="{41B41314-B9A4-453F-9262-B4048D6EE814}" type="presParOf" srcId="{5F031A46-AA6B-4B38-B62B-555D50B50897}" destId="{23391365-72A2-45AF-A832-202EC6BAD310}" srcOrd="2" destOrd="0" presId="urn:microsoft.com/office/officeart/2005/8/layout/target3"/>
    <dgm:cxn modelId="{4DFDB012-1AB5-47ED-B145-D53D9451A67E}" type="presParOf" srcId="{5F031A46-AA6B-4B38-B62B-555D50B50897}" destId="{1B82AA35-5F2A-45C6-805D-32037FFB98F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E42E3-0A59-46E1-900C-016B75E17643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1365-72A2-45AF-A832-202EC6BAD310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Chi-square test</a:t>
          </a:r>
          <a:r>
            <a:rPr lang="en-US" sz="5200" kern="1200" dirty="0" smtClean="0">
              <a:solidFill>
                <a:srgbClr val="FF0000"/>
              </a:solidFill>
            </a:rPr>
            <a:t>(2015)</a:t>
          </a:r>
          <a:endParaRPr lang="en-US" sz="5200" kern="1200" dirty="0">
            <a:solidFill>
              <a:srgbClr val="FF0000"/>
            </a:solidFill>
          </a:endParaRPr>
        </a:p>
      </dsp:txBody>
      <dsp:txXfrm>
        <a:off x="571500" y="0"/>
        <a:ext cx="765810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4532-2E23-4498-B123-35F735744D07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23B4C-6769-4F51-9878-092C1414F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80E7B-7687-4E3D-9B11-117E10C5DFA4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851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D48A-E868-4CAB-8FB7-FC56C706DB7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A00D-BBB3-4FD2-927F-9ABD4C5DC3C7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D04-F922-496A-B5E0-3F9A1B2E15B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 descr="rulogo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3200400" y="25146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6EC4-A3BD-4D2D-9B4F-3BA991AE012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AB4B-0A2D-48DF-B941-04AE97ABBDE6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275A-41F2-44BE-A635-898ACF94F48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C458-5009-49FF-BD24-350BFC92D47C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DDE-4B65-4459-90AC-7D4687163ED3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07D-0FD5-4CB2-B123-D05697C2305E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336B-DB41-43E1-AA9A-CFF6118B73E1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0A81-2AAC-49D8-9CC8-830C95385475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92E-7A22-4879-8DC2-E76D5334E420}" type="datetime1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B740-A5BF-4C4D-A77B-4F9523A0D0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Simulation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CSE4131_CSE4132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2016125"/>
            <a:ext cx="8653463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2743200" y="1371600"/>
            <a:ext cx="3886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914400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</a:rPr>
              <a:t>(468-500)^2=(-32)^2=1024</a:t>
            </a:r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6819900" y="14859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990600"/>
            <a:ext cx="3200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3175">
                  <a:solidFill>
                    <a:schemeClr val="tx1"/>
                  </a:solidFill>
                </a:ln>
              </a:rPr>
              <a:t>1024/500= 2.048</a:t>
            </a:r>
            <a:endParaRPr lang="en-US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96200" y="2819400"/>
            <a:ext cx="1295400" cy="2743200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test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The question now arises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400" dirty="0" smtClean="0"/>
              <a:t>how </a:t>
            </a:r>
            <a:r>
              <a:rPr lang="en-US" sz="2400" b="1" dirty="0" smtClean="0"/>
              <a:t>large or small </a:t>
            </a:r>
            <a:r>
              <a:rPr lang="en-US" sz="2400" dirty="0" smtClean="0"/>
              <a:t>a computed value of chi-square can we accept.</a:t>
            </a:r>
          </a:p>
          <a:p>
            <a:r>
              <a:rPr lang="en-US" sz="2400" dirty="0" smtClean="0"/>
              <a:t>New term:</a:t>
            </a:r>
          </a:p>
          <a:p>
            <a:pPr lvl="1"/>
            <a:r>
              <a:rPr lang="en-US" sz="2400" dirty="0" smtClean="0"/>
              <a:t> chi-square table…. Predefined</a:t>
            </a:r>
          </a:p>
          <a:p>
            <a:r>
              <a:rPr lang="en-US" sz="2400" dirty="0" smtClean="0"/>
              <a:t>New Parameter: </a:t>
            </a:r>
          </a:p>
          <a:p>
            <a:pPr lvl="1"/>
            <a:r>
              <a:rPr lang="en-US" sz="2400" b="1" i="1" dirty="0" smtClean="0"/>
              <a:t>degree of freedom</a:t>
            </a:r>
          </a:p>
          <a:p>
            <a:pPr lvl="1"/>
            <a:r>
              <a:rPr lang="en-US" sz="2400" dirty="0" smtClean="0"/>
              <a:t>Defined by:  v=k-1 , k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no of sets into which data is divided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In our example k=10, that is v=10-1=9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table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03288" y="1719263"/>
            <a:ext cx="7337425" cy="4411662"/>
          </a:xfrm>
          <a:noFill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44963"/>
            <a:ext cx="9144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table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" y="1733983"/>
            <a:ext cx="9220201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20" y="1524000"/>
            <a:ext cx="914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1752600" y="2514600"/>
            <a:ext cx="56388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pPr>
              <a:defRPr/>
            </a:pPr>
            <a:r>
              <a:rPr lang="en-US" sz="2000" dirty="0"/>
              <a:t>99.5% 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1.735</a:t>
            </a:r>
          </a:p>
          <a:p>
            <a:pPr>
              <a:defRPr/>
            </a:pPr>
            <a:r>
              <a:rPr lang="en-US" sz="2000" dirty="0">
                <a:sym typeface="Wingdings" pitchFamily="2" charset="2"/>
              </a:rPr>
              <a:t>97.5% </a:t>
            </a:r>
            <a:r>
              <a:rPr lang="en-US" sz="2000" dirty="0"/>
              <a:t>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2.700</a:t>
            </a:r>
          </a:p>
          <a:p>
            <a:pPr>
              <a:defRPr/>
            </a:pPr>
            <a:r>
              <a:rPr lang="en-US" sz="2000" dirty="0">
                <a:sym typeface="Wingdings" pitchFamily="2" charset="2"/>
              </a:rPr>
              <a:t>0.5%</a:t>
            </a:r>
            <a:r>
              <a:rPr lang="en-US" sz="2000" dirty="0"/>
              <a:t> probability chi</a:t>
            </a:r>
            <a:r>
              <a:rPr lang="en-US" sz="2000" baseline="30000" dirty="0"/>
              <a:t>2</a:t>
            </a:r>
            <a:r>
              <a:rPr lang="en-US" sz="2000" dirty="0"/>
              <a:t> will exceeding </a:t>
            </a:r>
            <a:r>
              <a:rPr lang="en-US" sz="2000" dirty="0">
                <a:sym typeface="Wingdings" pitchFamily="2" charset="2"/>
              </a:rPr>
              <a:t> 23.589</a:t>
            </a:r>
            <a:endParaRPr lang="en-US" sz="2000" dirty="0"/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668338" y="4271963"/>
            <a:ext cx="79692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Thus the probability of the chi</a:t>
            </a:r>
            <a:r>
              <a:rPr lang="en-US" baseline="30000"/>
              <a:t>2</a:t>
            </a:r>
            <a:r>
              <a:rPr lang="en-US"/>
              <a:t> statistic (for v=9) falling below 1.73 and </a:t>
            </a:r>
          </a:p>
          <a:p>
            <a:r>
              <a:rPr lang="en-US"/>
              <a:t>above 23.6 is only 1%</a:t>
            </a:r>
          </a:p>
          <a:p>
            <a:endParaRPr lang="en-US"/>
          </a:p>
          <a:p>
            <a:r>
              <a:rPr lang="en-US"/>
              <a:t>That is 990 out of 1000 sequences from a perfectly uniform random number </a:t>
            </a:r>
          </a:p>
          <a:p>
            <a:r>
              <a:rPr lang="en-US"/>
              <a:t>generator would have given: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8988" y="5595938"/>
            <a:ext cx="3206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spc="200" dirty="0"/>
              <a:t>1.73 ≤ chi</a:t>
            </a:r>
            <a:r>
              <a:rPr lang="en-US" b="1" spc="200" baseline="30000" dirty="0"/>
              <a:t>2 </a:t>
            </a:r>
            <a:r>
              <a:rPr lang="en-US" b="1" spc="200" dirty="0"/>
              <a:t>≤ 23.6</a:t>
            </a:r>
          </a:p>
        </p:txBody>
      </p:sp>
      <p:sp>
        <p:nvSpPr>
          <p:cNvPr id="9" name="Oval 8"/>
          <p:cNvSpPr/>
          <p:nvPr/>
        </p:nvSpPr>
        <p:spPr>
          <a:xfrm>
            <a:off x="642795" y="973570"/>
            <a:ext cx="858838" cy="148748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99120" y="989445"/>
            <a:ext cx="860425" cy="148748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dirty="0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b="1" dirty="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dirty="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0"/>
            <a:ext cx="355600" cy="2587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4108450" y="2278063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3124199"/>
            <a:ext cx="354013" cy="1489075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4735513" y="3711575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Independence test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0" y="2133600"/>
            <a:ext cx="5691116" cy="752901"/>
          </a:xfrm>
          <a:prstGeom prst="rightArrow">
            <a:avLst/>
          </a:prstGeom>
          <a:solidFill>
            <a:schemeClr val="accent1">
              <a:lumMod val="20000"/>
              <a:lumOff val="80000"/>
              <a:alpha val="47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397750" y="2292350"/>
            <a:ext cx="15190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Just Discussed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Runs Test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Usually 3 types of tests…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up and down 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above and below the mean.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r>
              <a:rPr lang="en-US" sz="2400" dirty="0" smtClean="0"/>
              <a:t>Runs test: length of runs.</a:t>
            </a:r>
          </a:p>
          <a:p>
            <a:pPr marL="1095375" lvl="2" indent="-457200">
              <a:buClrTx/>
              <a:buSzPct val="90000"/>
              <a:buFont typeface="Calibri" pitchFamily="34" charset="0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For Random Numbers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desired properties of Random Numbers:</a:t>
            </a:r>
          </a:p>
          <a:p>
            <a:pPr lvl="1"/>
            <a:r>
              <a:rPr lang="en-US" sz="2200" dirty="0" smtClean="0"/>
              <a:t>Uniformity &amp;  Independence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To ensure … desired properties… </a:t>
            </a:r>
            <a:r>
              <a:rPr lang="en-US" sz="2400" b="1" dirty="0" smtClean="0"/>
              <a:t>number of tests </a:t>
            </a:r>
            <a:r>
              <a:rPr lang="en-US" sz="2400" dirty="0" smtClean="0"/>
              <a:t>can be performed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Tests For Random Numbers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5875338" cy="4411662"/>
          </a:xfrm>
        </p:spPr>
        <p:txBody>
          <a:bodyPr/>
          <a:lstStyle/>
          <a:p>
            <a:r>
              <a:rPr lang="en-US" smtClean="0"/>
              <a:t>Five types of  tests: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Frequency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Runs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Autocorrelation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Gap test</a:t>
            </a:r>
          </a:p>
          <a:p>
            <a:pPr marL="1152525" lvl="2" indent="-514350">
              <a:buClrTx/>
              <a:buFont typeface="Calibri" pitchFamily="34" charset="0"/>
              <a:buAutoNum type="arabicPeriod"/>
            </a:pPr>
            <a:r>
              <a:rPr lang="en-US" sz="2400" smtClean="0"/>
              <a:t>Poker test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575050" y="2374901"/>
            <a:ext cx="355600" cy="3683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930650" y="2366566"/>
            <a:ext cx="165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Uniformity test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260850" y="2743202"/>
            <a:ext cx="354013" cy="1870074"/>
          </a:xfrm>
          <a:prstGeom prst="rightBrace">
            <a:avLst>
              <a:gd name="adj1" fmla="val 5480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4656138" y="3493295"/>
            <a:ext cx="208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Independence test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4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365" grpId="0"/>
      <p:bldP spid="6" grpId="0" animBg="1"/>
      <p:bldP spid="153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Test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test uniformity</a:t>
            </a:r>
          </a:p>
          <a:p>
            <a:r>
              <a:rPr lang="en-US" dirty="0" smtClean="0"/>
              <a:t>Uses:</a:t>
            </a:r>
          </a:p>
          <a:p>
            <a:pPr lvl="1"/>
            <a:r>
              <a:rPr lang="en-US" dirty="0" smtClean="0"/>
              <a:t>Kolmogorov-Smirnov test or </a:t>
            </a:r>
          </a:p>
          <a:p>
            <a:pPr lvl="1"/>
            <a:r>
              <a:rPr lang="en-US" dirty="0" smtClean="0"/>
              <a:t>Chi-square test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30600" y="3503612"/>
            <a:ext cx="2184400" cy="382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5691188" y="3392488"/>
            <a:ext cx="2116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will study from </a:t>
            </a:r>
            <a:br>
              <a:rPr lang="en-US" dirty="0"/>
            </a:br>
            <a:r>
              <a:rPr lang="en-US" dirty="0" err="1"/>
              <a:t>N.Deo’s</a:t>
            </a:r>
            <a:r>
              <a:rPr lang="en-US" dirty="0"/>
              <a:t>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Test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There should be </a:t>
            </a:r>
            <a:r>
              <a:rPr lang="en-US" sz="2600" b="1" dirty="0" smtClean="0"/>
              <a:t>no favored number.</a:t>
            </a:r>
          </a:p>
          <a:p>
            <a:pPr lvl="1"/>
            <a:r>
              <a:rPr lang="en-US" sz="2400" dirty="0" smtClean="0"/>
              <a:t>That is, no number should occur more frequently than what is expected from chance variation.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For example, </a:t>
            </a:r>
          </a:p>
          <a:p>
            <a:pPr lvl="2"/>
            <a:r>
              <a:rPr lang="en-US" sz="2000" dirty="0" smtClean="0"/>
              <a:t>If we have 5000 3-digit numbers (000-999)</a:t>
            </a:r>
          </a:p>
          <a:p>
            <a:pPr lvl="2"/>
            <a:r>
              <a:rPr lang="en-US" sz="2000" dirty="0" smtClean="0"/>
              <a:t>We should expect- </a:t>
            </a:r>
          </a:p>
          <a:p>
            <a:pPr lvl="3"/>
            <a:r>
              <a:rPr lang="en-US" sz="1800" dirty="0" smtClean="0"/>
              <a:t>000-099 </a:t>
            </a:r>
            <a:r>
              <a:rPr lang="en-US" sz="105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500 numbers</a:t>
            </a:r>
            <a:r>
              <a:rPr lang="en-US" sz="1800" dirty="0" smtClean="0"/>
              <a:t> </a:t>
            </a:r>
          </a:p>
          <a:p>
            <a:pPr lvl="3"/>
            <a:r>
              <a:rPr lang="en-US" sz="1800" dirty="0" smtClean="0"/>
              <a:t>100-199 </a:t>
            </a:r>
            <a:r>
              <a:rPr lang="en-US" sz="105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500 numbers</a:t>
            </a:r>
            <a:r>
              <a:rPr lang="en-US" sz="1800" dirty="0" smtClean="0"/>
              <a:t> </a:t>
            </a:r>
          </a:p>
          <a:p>
            <a:pPr lvl="3"/>
            <a:r>
              <a:rPr lang="en-US" sz="1800" dirty="0" smtClean="0"/>
              <a:t>200-299 </a:t>
            </a:r>
            <a:r>
              <a:rPr lang="en-US" sz="105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500 numbers</a:t>
            </a:r>
            <a:r>
              <a:rPr lang="en-US" sz="1800" dirty="0" smtClean="0"/>
              <a:t> </a:t>
            </a:r>
          </a:p>
          <a:p>
            <a:pPr lvl="3"/>
            <a:r>
              <a:rPr lang="en-US" sz="1800" dirty="0" smtClean="0"/>
              <a:t>… … … </a:t>
            </a:r>
          </a:p>
          <a:p>
            <a:pPr lvl="3"/>
            <a:r>
              <a:rPr lang="en-US" sz="1800" dirty="0" smtClean="0"/>
              <a:t>900-999 </a:t>
            </a:r>
            <a:r>
              <a:rPr lang="en-US" sz="1050" dirty="0" smtClean="0">
                <a:sym typeface="Wingdings" pitchFamily="2" charset="2"/>
              </a:rPr>
              <a:t></a:t>
            </a:r>
            <a:r>
              <a:rPr lang="en-US" sz="1800" dirty="0" smtClean="0">
                <a:sym typeface="Wingdings" pitchFamily="2" charset="2"/>
              </a:rPr>
              <a:t> 500 numbers</a:t>
            </a:r>
            <a:r>
              <a:rPr lang="en-US" sz="1800" dirty="0" smtClean="0"/>
              <a:t> </a:t>
            </a:r>
          </a:p>
          <a:p>
            <a:pPr lvl="2">
              <a:buFont typeface="Wingdings" pitchFamily="2" charset="2"/>
              <a:buNone/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Frequency Test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do not expect … exact 500 … in each of the 10 ranges</a:t>
            </a:r>
          </a:p>
          <a:p>
            <a:r>
              <a:rPr lang="en-US" sz="2400" dirty="0" smtClean="0"/>
              <a:t>In fact, if we found… we should suspect </a:t>
            </a:r>
            <a:r>
              <a:rPr lang="en-US" sz="2400" b="1" dirty="0" smtClean="0"/>
              <a:t>nonrandomness.</a:t>
            </a:r>
            <a:endParaRPr lang="en-US" sz="2400" dirty="0" smtClean="0"/>
          </a:p>
          <a:p>
            <a:r>
              <a:rPr lang="en-US" sz="2400" dirty="0" smtClean="0"/>
              <a:t>… deviation from 500 should not be too much</a:t>
            </a:r>
          </a:p>
          <a:p>
            <a:pPr lvl="1"/>
            <a:r>
              <a:rPr lang="en-US" sz="2000" dirty="0" smtClean="0"/>
              <a:t>Suspect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smtClean="0">
                <a:sym typeface="Wingdings" pitchFamily="2" charset="2"/>
              </a:rPr>
              <a:t>nonuniformity</a:t>
            </a:r>
          </a:p>
          <a:p>
            <a:r>
              <a:rPr lang="en-US" sz="2400" b="1" dirty="0" smtClean="0">
                <a:sym typeface="Wingdings" pitchFamily="2" charset="2"/>
              </a:rPr>
              <a:t>How much deviation should be accepted?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500±x ; x = ?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Chi-square test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13133157"/>
              </p:ext>
            </p:extLst>
          </p:nvPr>
        </p:nvGraphicFramePr>
        <p:xfrm>
          <a:off x="457200" y="27463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6019800" cy="2438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Dividing the observed data into </a:t>
            </a:r>
            <a:r>
              <a:rPr lang="en-US" sz="2400" u="sng" dirty="0" smtClean="0"/>
              <a:t>k non overlapping </a:t>
            </a:r>
            <a:r>
              <a:rPr lang="en-US" sz="2400" dirty="0" smtClean="0"/>
              <a:t>classes.</a:t>
            </a:r>
          </a:p>
          <a:p>
            <a:pPr marL="1371600" lvl="2" indent="-457200"/>
            <a:r>
              <a:rPr lang="en-US" sz="2100" dirty="0" smtClean="0"/>
              <a:t>Observed data </a:t>
            </a:r>
            <a:r>
              <a:rPr lang="en-US" sz="2100" dirty="0" smtClean="0">
                <a:sym typeface="Wingdings" pitchFamily="2" charset="2"/>
              </a:rPr>
              <a:t> generated random number</a:t>
            </a:r>
          </a:p>
          <a:p>
            <a:pPr marL="1371600" lvl="2" indent="-457200"/>
            <a:r>
              <a:rPr lang="en-US" sz="2100" dirty="0" smtClean="0">
                <a:sym typeface="Wingdings" pitchFamily="2" charset="2"/>
              </a:rPr>
              <a:t>K ≥ 3 (must be)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2286000"/>
            <a:ext cx="19431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38200" y="4724400"/>
            <a:ext cx="5181600" cy="646331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If we have 5000 3-digit numbers (000-999) </a:t>
            </a:r>
            <a:r>
              <a:rPr lang="en-US" dirty="0" smtClean="0">
                <a:sym typeface="Wingdings" pitchFamily="2" charset="2"/>
              </a:rPr>
              <a:t> 10 non overlapping classes: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572000" cy="2362199"/>
          </a:xfrm>
        </p:spPr>
        <p:txBody>
          <a:bodyPr>
            <a:normAutofit/>
          </a:bodyPr>
          <a:lstStyle/>
          <a:p>
            <a:pPr marL="1371600" lvl="2" indent="-457200"/>
            <a:endParaRPr lang="en-US" sz="2100" dirty="0" smtClean="0">
              <a:sym typeface="Wingdings" pitchFamily="2" charset="2"/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sz="2400" dirty="0" smtClean="0">
                <a:sym typeface="Wingdings" pitchFamily="2" charset="2"/>
              </a:rPr>
              <a:t>Then we count O</a:t>
            </a:r>
            <a:r>
              <a:rPr lang="en-US" sz="2400" baseline="-25000" dirty="0" smtClean="0">
                <a:sym typeface="Wingdings" pitchFamily="2" charset="2"/>
              </a:rPr>
              <a:t>i</a:t>
            </a:r>
            <a:r>
              <a:rPr lang="en-US" sz="2400" dirty="0" smtClean="0">
                <a:sym typeface="Wingdings" pitchFamily="2" charset="2"/>
              </a:rPr>
              <a:t> the number of times observed data fall into each class i</a:t>
            </a:r>
          </a:p>
          <a:p>
            <a:pPr marL="1371600" lvl="2" indent="-457200"/>
            <a:r>
              <a:rPr lang="en-US" sz="2100" dirty="0" smtClean="0">
                <a:sym typeface="Wingdings" pitchFamily="2" charset="2"/>
              </a:rPr>
              <a:t>For i=1,2,….k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2286000"/>
            <a:ext cx="3857625" cy="3724275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Chi-square test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038600" cy="4373563"/>
          </a:xfrm>
        </p:spPr>
        <p:txBody>
          <a:bodyPr>
            <a:normAutofit/>
          </a:bodyPr>
          <a:lstStyle/>
          <a:p>
            <a:pPr marL="1371600" lvl="2" indent="-457200"/>
            <a:endParaRPr lang="en-US" sz="2100" dirty="0" smtClean="0">
              <a:sym typeface="Wingdings" pitchFamily="2" charset="2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400" dirty="0" smtClean="0">
                <a:sym typeface="Wingdings" pitchFamily="2" charset="2"/>
              </a:rPr>
              <a:t>We determine </a:t>
            </a:r>
            <a:r>
              <a:rPr lang="en-US" sz="2400" smtClean="0">
                <a:sym typeface="Wingdings" pitchFamily="2" charset="2"/>
              </a:rPr>
              <a:t>the </a:t>
            </a:r>
            <a:r>
              <a:rPr lang="en-US" sz="2400" smtClean="0">
                <a:sym typeface="Wingdings" pitchFamily="2" charset="2"/>
              </a:rPr>
              <a:t>expected number </a:t>
            </a:r>
            <a:r>
              <a:rPr lang="en-US" sz="2400" dirty="0" smtClean="0">
                <a:sym typeface="Wingdings" pitchFamily="2" charset="2"/>
              </a:rPr>
              <a:t>occurrences E</a:t>
            </a:r>
            <a:r>
              <a:rPr lang="en-US" sz="2400" baseline="-25000" dirty="0" smtClean="0">
                <a:sym typeface="Wingdings" pitchFamily="2" charset="2"/>
              </a:rPr>
              <a:t>i </a:t>
            </a:r>
            <a:r>
              <a:rPr lang="en-US" sz="2400" dirty="0" smtClean="0">
                <a:sym typeface="Wingdings" pitchFamily="2" charset="2"/>
              </a:rPr>
              <a:t>in each class i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2400" dirty="0" smtClean="0">
                <a:sym typeface="Wingdings" pitchFamily="2" charset="2"/>
              </a:rPr>
              <a:t>Then we calculate chi-square value:</a:t>
            </a:r>
            <a:endParaRPr lang="en-US" sz="2400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724400"/>
            <a:ext cx="2516519" cy="8242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418" y="2057400"/>
            <a:ext cx="4705582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472</Words>
  <Application>Microsoft Office PowerPoint</Application>
  <PresentationFormat>On-screen Show (4:3)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Simulation and Modeling</vt:lpstr>
      <vt:lpstr>Tests For Random Numbers</vt:lpstr>
      <vt:lpstr>Tests For Random Numbers</vt:lpstr>
      <vt:lpstr>Frequency Test</vt:lpstr>
      <vt:lpstr>Frequency Test</vt:lpstr>
      <vt:lpstr>Frequency Test</vt:lpstr>
      <vt:lpstr>PowerPoint Presentation</vt:lpstr>
      <vt:lpstr>Chi-square test</vt:lpstr>
      <vt:lpstr>Chi-square test</vt:lpstr>
      <vt:lpstr>Example</vt:lpstr>
      <vt:lpstr>Chi-square test</vt:lpstr>
      <vt:lpstr>Chi-square table</vt:lpstr>
      <vt:lpstr>Chi-square table</vt:lpstr>
      <vt:lpstr>Tests For Random Numbers</vt:lpstr>
      <vt:lpstr>Runs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ASIF ZAMAN</dc:creator>
  <cp:lastModifiedBy>Abdullah  al shiam Shiam01</cp:lastModifiedBy>
  <cp:revision>67</cp:revision>
  <dcterms:created xsi:type="dcterms:W3CDTF">2012-09-06T17:38:48Z</dcterms:created>
  <dcterms:modified xsi:type="dcterms:W3CDTF">2017-02-23T02:56:59Z</dcterms:modified>
</cp:coreProperties>
</file>