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56" r:id="rId2"/>
    <p:sldId id="257" r:id="rId3"/>
    <p:sldId id="258" r:id="rId4"/>
    <p:sldId id="275"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6" r:id="rId20"/>
    <p:sldId id="273" r:id="rId21"/>
    <p:sldId id="27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B6BA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6" d="100"/>
          <a:sy n="86" d="100"/>
        </p:scale>
        <p:origin x="936" y="84"/>
      </p:cViewPr>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C0FF37-AEA9-43F2-983C-7A797E213DD0}"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2147F7C4-CC60-4330-9D7E-2FACCF245EB8}">
      <dgm:prSet/>
      <dgm:spPr/>
      <dgm:t>
        <a:bodyPr/>
        <a:lstStyle/>
        <a:p>
          <a:pPr rtl="0"/>
          <a:r>
            <a:rPr lang="en-US" dirty="0" smtClean="0"/>
            <a:t>CPM</a:t>
          </a:r>
          <a:endParaRPr lang="en-US" dirty="0"/>
        </a:p>
      </dgm:t>
    </dgm:pt>
    <dgm:pt modelId="{4E60134E-5F40-4D3D-A4BF-F5BE464C6C49}" type="parTrans" cxnId="{4D1D20D2-CE48-49DE-B671-F158FE09E049}">
      <dgm:prSet/>
      <dgm:spPr/>
      <dgm:t>
        <a:bodyPr/>
        <a:lstStyle/>
        <a:p>
          <a:endParaRPr lang="en-US"/>
        </a:p>
      </dgm:t>
    </dgm:pt>
    <dgm:pt modelId="{53AF62BF-F99D-41F8-910C-996837049602}" type="sibTrans" cxnId="{4D1D20D2-CE48-49DE-B671-F158FE09E049}">
      <dgm:prSet/>
      <dgm:spPr/>
      <dgm:t>
        <a:bodyPr/>
        <a:lstStyle/>
        <a:p>
          <a:endParaRPr lang="en-US"/>
        </a:p>
      </dgm:t>
    </dgm:pt>
    <dgm:pt modelId="{F435814C-67D7-40A0-AA98-A78F853DE71E}" type="pres">
      <dgm:prSet presAssocID="{A2C0FF37-AEA9-43F2-983C-7A797E213DD0}" presName="Name0" presStyleCnt="0">
        <dgm:presLayoutVars>
          <dgm:chMax val="7"/>
          <dgm:dir/>
          <dgm:animLvl val="lvl"/>
          <dgm:resizeHandles val="exact"/>
        </dgm:presLayoutVars>
      </dgm:prSet>
      <dgm:spPr/>
      <dgm:t>
        <a:bodyPr/>
        <a:lstStyle/>
        <a:p>
          <a:endParaRPr lang="en-US"/>
        </a:p>
      </dgm:t>
    </dgm:pt>
    <dgm:pt modelId="{87F8AAED-F800-4FE0-9850-23EE3062E264}" type="pres">
      <dgm:prSet presAssocID="{2147F7C4-CC60-4330-9D7E-2FACCF245EB8}" presName="circle1" presStyleLbl="node1" presStyleIdx="0" presStyleCnt="1"/>
      <dgm:spPr/>
    </dgm:pt>
    <dgm:pt modelId="{9E8ACD1C-7617-48B0-9DC8-52A841F47352}" type="pres">
      <dgm:prSet presAssocID="{2147F7C4-CC60-4330-9D7E-2FACCF245EB8}" presName="space" presStyleCnt="0"/>
      <dgm:spPr/>
    </dgm:pt>
    <dgm:pt modelId="{66556D2A-F2EA-4FEA-BF0E-DCA2F3F02499}" type="pres">
      <dgm:prSet presAssocID="{2147F7C4-CC60-4330-9D7E-2FACCF245EB8}" presName="rect1" presStyleLbl="alignAcc1" presStyleIdx="0" presStyleCnt="1"/>
      <dgm:spPr/>
      <dgm:t>
        <a:bodyPr/>
        <a:lstStyle/>
        <a:p>
          <a:endParaRPr lang="en-US"/>
        </a:p>
      </dgm:t>
    </dgm:pt>
    <dgm:pt modelId="{651E61D6-0136-4338-B14B-AC4F3AB90339}" type="pres">
      <dgm:prSet presAssocID="{2147F7C4-CC60-4330-9D7E-2FACCF245EB8}" presName="rect1ParTxNoCh" presStyleLbl="alignAcc1" presStyleIdx="0" presStyleCnt="1">
        <dgm:presLayoutVars>
          <dgm:chMax val="1"/>
          <dgm:bulletEnabled val="1"/>
        </dgm:presLayoutVars>
      </dgm:prSet>
      <dgm:spPr/>
      <dgm:t>
        <a:bodyPr/>
        <a:lstStyle/>
        <a:p>
          <a:endParaRPr lang="en-US"/>
        </a:p>
      </dgm:t>
    </dgm:pt>
  </dgm:ptLst>
  <dgm:cxnLst>
    <dgm:cxn modelId="{961C4EC5-AA15-4CBD-8F83-D625C6391AB6}" type="presOf" srcId="{2147F7C4-CC60-4330-9D7E-2FACCF245EB8}" destId="{651E61D6-0136-4338-B14B-AC4F3AB90339}" srcOrd="1" destOrd="0" presId="urn:microsoft.com/office/officeart/2005/8/layout/target3"/>
    <dgm:cxn modelId="{4D1D20D2-CE48-49DE-B671-F158FE09E049}" srcId="{A2C0FF37-AEA9-43F2-983C-7A797E213DD0}" destId="{2147F7C4-CC60-4330-9D7E-2FACCF245EB8}" srcOrd="0" destOrd="0" parTransId="{4E60134E-5F40-4D3D-A4BF-F5BE464C6C49}" sibTransId="{53AF62BF-F99D-41F8-910C-996837049602}"/>
    <dgm:cxn modelId="{98248AE5-4551-490C-97E5-8D5177B67F86}" type="presOf" srcId="{2147F7C4-CC60-4330-9D7E-2FACCF245EB8}" destId="{66556D2A-F2EA-4FEA-BF0E-DCA2F3F02499}" srcOrd="0" destOrd="0" presId="urn:microsoft.com/office/officeart/2005/8/layout/target3"/>
    <dgm:cxn modelId="{9CFD257F-A7C8-4EFA-8180-B976EFDBFF7B}" type="presOf" srcId="{A2C0FF37-AEA9-43F2-983C-7A797E213DD0}" destId="{F435814C-67D7-40A0-AA98-A78F853DE71E}" srcOrd="0" destOrd="0" presId="urn:microsoft.com/office/officeart/2005/8/layout/target3"/>
    <dgm:cxn modelId="{342CADEC-A531-4DE2-AC99-C5ED317600D6}" type="presParOf" srcId="{F435814C-67D7-40A0-AA98-A78F853DE71E}" destId="{87F8AAED-F800-4FE0-9850-23EE3062E264}" srcOrd="0" destOrd="0" presId="urn:microsoft.com/office/officeart/2005/8/layout/target3"/>
    <dgm:cxn modelId="{900FDE0E-C5EE-433C-B329-2DFA88606B2B}" type="presParOf" srcId="{F435814C-67D7-40A0-AA98-A78F853DE71E}" destId="{9E8ACD1C-7617-48B0-9DC8-52A841F47352}" srcOrd="1" destOrd="0" presId="urn:microsoft.com/office/officeart/2005/8/layout/target3"/>
    <dgm:cxn modelId="{3F7BE10D-8284-4004-BEF2-3031007C8BDD}" type="presParOf" srcId="{F435814C-67D7-40A0-AA98-A78F853DE71E}" destId="{66556D2A-F2EA-4FEA-BF0E-DCA2F3F02499}" srcOrd="2" destOrd="0" presId="urn:microsoft.com/office/officeart/2005/8/layout/target3"/>
    <dgm:cxn modelId="{A09ED5C5-1B6F-4662-B326-01E065867956}" type="presParOf" srcId="{F435814C-67D7-40A0-AA98-A78F853DE71E}" destId="{651E61D6-0136-4338-B14B-AC4F3AB90339}"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C539B8-72DE-4AE2-94B0-A40FD364EC7F}"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021C6DDD-6DC4-4300-92A0-4F77B5256FB5}">
      <dgm:prSet/>
      <dgm:spPr/>
      <dgm:t>
        <a:bodyPr/>
        <a:lstStyle/>
        <a:p>
          <a:pPr rtl="0"/>
          <a:r>
            <a:rPr lang="en-US" dirty="0" smtClean="0"/>
            <a:t>Network model of a project (</a:t>
          </a:r>
          <a:r>
            <a:rPr lang="en-US" dirty="0" smtClean="0">
              <a:solidFill>
                <a:srgbClr val="008000"/>
              </a:solidFill>
            </a:rPr>
            <a:t>2012</a:t>
          </a:r>
          <a:r>
            <a:rPr lang="en-US" dirty="0" smtClean="0"/>
            <a:t>)</a:t>
          </a:r>
          <a:endParaRPr lang="en-US" dirty="0"/>
        </a:p>
      </dgm:t>
    </dgm:pt>
    <dgm:pt modelId="{E491D111-0EC0-4570-8F34-8511C5FBE760}" type="parTrans" cxnId="{C124FB0F-EBB0-4577-BC18-FB87370DF5ED}">
      <dgm:prSet/>
      <dgm:spPr/>
      <dgm:t>
        <a:bodyPr/>
        <a:lstStyle/>
        <a:p>
          <a:endParaRPr lang="en-US"/>
        </a:p>
      </dgm:t>
    </dgm:pt>
    <dgm:pt modelId="{10289306-5228-457A-A6BC-1ABF1B969126}" type="sibTrans" cxnId="{C124FB0F-EBB0-4577-BC18-FB87370DF5ED}">
      <dgm:prSet/>
      <dgm:spPr/>
      <dgm:t>
        <a:bodyPr/>
        <a:lstStyle/>
        <a:p>
          <a:endParaRPr lang="en-US"/>
        </a:p>
      </dgm:t>
    </dgm:pt>
    <dgm:pt modelId="{E31A5622-DE51-49D3-B099-B44E8C46AB69}" type="pres">
      <dgm:prSet presAssocID="{FEC539B8-72DE-4AE2-94B0-A40FD364EC7F}" presName="Name0" presStyleCnt="0">
        <dgm:presLayoutVars>
          <dgm:chMax val="7"/>
          <dgm:dir/>
          <dgm:animLvl val="lvl"/>
          <dgm:resizeHandles val="exact"/>
        </dgm:presLayoutVars>
      </dgm:prSet>
      <dgm:spPr/>
      <dgm:t>
        <a:bodyPr/>
        <a:lstStyle/>
        <a:p>
          <a:endParaRPr lang="en-US"/>
        </a:p>
      </dgm:t>
    </dgm:pt>
    <dgm:pt modelId="{AC70FD48-2D67-4107-AE8C-6CD9120D9481}" type="pres">
      <dgm:prSet presAssocID="{021C6DDD-6DC4-4300-92A0-4F77B5256FB5}" presName="circle1" presStyleLbl="node1" presStyleIdx="0" presStyleCnt="1"/>
      <dgm:spPr/>
    </dgm:pt>
    <dgm:pt modelId="{A7E5ADD3-3502-49AE-8A99-3CF6E5C2171C}" type="pres">
      <dgm:prSet presAssocID="{021C6DDD-6DC4-4300-92A0-4F77B5256FB5}" presName="space" presStyleCnt="0"/>
      <dgm:spPr/>
    </dgm:pt>
    <dgm:pt modelId="{8D2E7C76-876E-4E72-B388-BAD9C29EDBE0}" type="pres">
      <dgm:prSet presAssocID="{021C6DDD-6DC4-4300-92A0-4F77B5256FB5}" presName="rect1" presStyleLbl="alignAcc1" presStyleIdx="0" presStyleCnt="1"/>
      <dgm:spPr/>
      <dgm:t>
        <a:bodyPr/>
        <a:lstStyle/>
        <a:p>
          <a:endParaRPr lang="en-US"/>
        </a:p>
      </dgm:t>
    </dgm:pt>
    <dgm:pt modelId="{6A9FEF56-CF10-47D2-AA2B-0A8845F4E8E9}" type="pres">
      <dgm:prSet presAssocID="{021C6DDD-6DC4-4300-92A0-4F77B5256FB5}" presName="rect1ParTxNoCh" presStyleLbl="alignAcc1" presStyleIdx="0" presStyleCnt="1">
        <dgm:presLayoutVars>
          <dgm:chMax val="1"/>
          <dgm:bulletEnabled val="1"/>
        </dgm:presLayoutVars>
      </dgm:prSet>
      <dgm:spPr/>
      <dgm:t>
        <a:bodyPr/>
        <a:lstStyle/>
        <a:p>
          <a:endParaRPr lang="en-US"/>
        </a:p>
      </dgm:t>
    </dgm:pt>
  </dgm:ptLst>
  <dgm:cxnLst>
    <dgm:cxn modelId="{50E09A83-08A6-43E4-9D24-C77F926A60F7}" type="presOf" srcId="{021C6DDD-6DC4-4300-92A0-4F77B5256FB5}" destId="{6A9FEF56-CF10-47D2-AA2B-0A8845F4E8E9}" srcOrd="1" destOrd="0" presId="urn:microsoft.com/office/officeart/2005/8/layout/target3"/>
    <dgm:cxn modelId="{C124FB0F-EBB0-4577-BC18-FB87370DF5ED}" srcId="{FEC539B8-72DE-4AE2-94B0-A40FD364EC7F}" destId="{021C6DDD-6DC4-4300-92A0-4F77B5256FB5}" srcOrd="0" destOrd="0" parTransId="{E491D111-0EC0-4570-8F34-8511C5FBE760}" sibTransId="{10289306-5228-457A-A6BC-1ABF1B969126}"/>
    <dgm:cxn modelId="{EFED9B78-E9AF-4122-8242-BCE0AF0C6745}" type="presOf" srcId="{FEC539B8-72DE-4AE2-94B0-A40FD364EC7F}" destId="{E31A5622-DE51-49D3-B099-B44E8C46AB69}" srcOrd="0" destOrd="0" presId="urn:microsoft.com/office/officeart/2005/8/layout/target3"/>
    <dgm:cxn modelId="{7F1ABA98-932B-4124-8D25-3CEF3E4D0CB2}" type="presOf" srcId="{021C6DDD-6DC4-4300-92A0-4F77B5256FB5}" destId="{8D2E7C76-876E-4E72-B388-BAD9C29EDBE0}" srcOrd="0" destOrd="0" presId="urn:microsoft.com/office/officeart/2005/8/layout/target3"/>
    <dgm:cxn modelId="{4E6C1F90-1410-4A0F-B452-F9F9D823BD0C}" type="presParOf" srcId="{E31A5622-DE51-49D3-B099-B44E8C46AB69}" destId="{AC70FD48-2D67-4107-AE8C-6CD9120D9481}" srcOrd="0" destOrd="0" presId="urn:microsoft.com/office/officeart/2005/8/layout/target3"/>
    <dgm:cxn modelId="{B35AA649-3C34-4543-AD64-F8EAB54F7242}" type="presParOf" srcId="{E31A5622-DE51-49D3-B099-B44E8C46AB69}" destId="{A7E5ADD3-3502-49AE-8A99-3CF6E5C2171C}" srcOrd="1" destOrd="0" presId="urn:microsoft.com/office/officeart/2005/8/layout/target3"/>
    <dgm:cxn modelId="{DC06C4CD-BE4C-469D-B7F2-DAD09AEE2E40}" type="presParOf" srcId="{E31A5622-DE51-49D3-B099-B44E8C46AB69}" destId="{8D2E7C76-876E-4E72-B388-BAD9C29EDBE0}" srcOrd="2" destOrd="0" presId="urn:microsoft.com/office/officeart/2005/8/layout/target3"/>
    <dgm:cxn modelId="{B9787C44-4A32-4129-983E-E035125F5DE5}" type="presParOf" srcId="{E31A5622-DE51-49D3-B099-B44E8C46AB69}" destId="{6A9FEF56-CF10-47D2-AA2B-0A8845F4E8E9}"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F8AAED-F800-4FE0-9850-23EE3062E264}">
      <dsp:nvSpPr>
        <dsp:cNvPr id="0" name=""/>
        <dsp:cNvSpPr/>
      </dsp:nvSpPr>
      <dsp:spPr>
        <a:xfrm>
          <a:off x="0" y="0"/>
          <a:ext cx="1143000" cy="1143000"/>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556D2A-F2EA-4FEA-BF0E-DCA2F3F02499}">
      <dsp:nvSpPr>
        <dsp:cNvPr id="0" name=""/>
        <dsp:cNvSpPr/>
      </dsp:nvSpPr>
      <dsp:spPr>
        <a:xfrm>
          <a:off x="571500" y="0"/>
          <a:ext cx="7658100" cy="1143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lvl="0" algn="ctr" defTabSz="2311400" rtl="0">
            <a:lnSpc>
              <a:spcPct val="90000"/>
            </a:lnSpc>
            <a:spcBef>
              <a:spcPct val="0"/>
            </a:spcBef>
            <a:spcAft>
              <a:spcPct val="35000"/>
            </a:spcAft>
          </a:pPr>
          <a:r>
            <a:rPr lang="en-US" sz="5200" kern="1200" dirty="0" smtClean="0"/>
            <a:t>CPM</a:t>
          </a:r>
          <a:endParaRPr lang="en-US" sz="5200" kern="1200" dirty="0"/>
        </a:p>
      </dsp:txBody>
      <dsp:txXfrm>
        <a:off x="571500" y="0"/>
        <a:ext cx="7658100" cy="1143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654532-2E23-4498-B123-35F735744D07}" type="datetimeFigureOut">
              <a:rPr lang="en-US" smtClean="0"/>
              <a:pPr/>
              <a:t>2/23/2017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723B4C-6769-4F51-9878-092C1414FE10}" type="slidenum">
              <a:rPr lang="en-US" smtClean="0"/>
              <a:pPr/>
              <a:t>‹#›</a:t>
            </a:fld>
            <a:endParaRPr lang="en-US"/>
          </a:p>
        </p:txBody>
      </p:sp>
    </p:spTree>
    <p:extLst>
      <p:ext uri="{BB962C8B-B14F-4D97-AF65-F5344CB8AC3E}">
        <p14:creationId xmlns:p14="http://schemas.microsoft.com/office/powerpoint/2010/main" val="2298537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812E05-0FAD-44FE-9502-B67C25A7D2C8}" type="datetime1">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4B740-A5BF-4C4D-A77B-4F9523A0D06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6B29B0-11DF-4A06-9049-4DFF772B5A5B}" type="datetime1">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4B740-A5BF-4C4D-A77B-4F9523A0D06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621B23-A3D7-4AB0-A446-BEA13113847D}" type="datetime1">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4B740-A5BF-4C4D-A77B-4F9523A0D06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40" descr="rulogo"/>
          <p:cNvPicPr>
            <a:picLocks noChangeAspect="1" noChangeArrowheads="1"/>
          </p:cNvPicPr>
          <p:nvPr userDrawn="1"/>
        </p:nvPicPr>
        <p:blipFill>
          <a:blip r:embed="rId2">
            <a:lum bright="70000" contrast="-70000"/>
          </a:blip>
          <a:srcRect/>
          <a:stretch>
            <a:fillRect/>
          </a:stretch>
        </p:blipFill>
        <p:spPr bwMode="auto">
          <a:xfrm>
            <a:off x="3200400" y="2514600"/>
            <a:ext cx="2286000" cy="22860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683E70-026A-421D-AE2E-20B2ECB3B322}" type="datetime1">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4B740-A5BF-4C4D-A77B-4F9523A0D06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3B41B9-6FD0-4BE1-88ED-039DB15F3358}" type="datetime1">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4B740-A5BF-4C4D-A77B-4F9523A0D06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918D8CF-A1F7-4845-8072-F8A5E00175CF}" type="datetime1">
              <a:rPr lang="en-US" smtClean="0"/>
              <a:t>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84B740-A5BF-4C4D-A77B-4F9523A0D06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D4BC673-C4DB-45C2-B1C3-A30FF3E975C5}" type="datetime1">
              <a:rPr lang="en-US" smtClean="0"/>
              <a:t>2/23/2017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84B740-A5BF-4C4D-A77B-4F9523A0D06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8EBB35-EC96-4108-914A-23C1F4196FAB}" type="datetime1">
              <a:rPr lang="en-US" smtClean="0"/>
              <a:t>2/23/2017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84B740-A5BF-4C4D-A77B-4F9523A0D06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9C859D-BB67-45CC-AC84-D07F4C7C0A2C}" type="datetime1">
              <a:rPr lang="en-US" smtClean="0"/>
              <a:t>2/23/2017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84B740-A5BF-4C4D-A77B-4F9523A0D06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213D34-0169-4851-9C44-8FA00DD1F97A}" type="datetime1">
              <a:rPr lang="en-US" smtClean="0"/>
              <a:t>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84B740-A5BF-4C4D-A77B-4F9523A0D06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A6B448-44E4-4C29-98F8-304F81F5FAEA}" type="datetime1">
              <a:rPr lang="en-US" smtClean="0"/>
              <a:t>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84B740-A5BF-4C4D-A77B-4F9523A0D06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40000"/>
            <a:lumOff val="60000"/>
            <a:alpha val="33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8AD490-EBD8-4768-95E0-1260183FB85D}" type="datetime1">
              <a:rPr lang="en-US" smtClean="0"/>
              <a:t>2/23/2017</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84B740-A5BF-4C4D-A77B-4F9523A0D067}" type="slidenum">
              <a:rPr lang="en-US" smtClean="0"/>
              <a:pPr/>
              <a:t>‹#›</a:t>
            </a:fld>
            <a:endParaRPr lang="en-US"/>
          </a:p>
        </p:txBody>
      </p:sp>
      <p:sp>
        <p:nvSpPr>
          <p:cNvPr id="3" name="Text Placeholder 2"/>
          <p:cNvSpPr>
            <a:spLocks noGrp="1"/>
          </p:cNvSpPr>
          <p:nvPr>
            <p:ph type="body" idx="1"/>
          </p:nvPr>
        </p:nvSpPr>
        <p:spPr>
          <a:xfrm>
            <a:off x="457200" y="1752601"/>
            <a:ext cx="8229600" cy="43735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ln>
            <a:solidFill>
              <a:schemeClr val="bg2">
                <a:lumMod val="50000"/>
              </a:schemeClr>
            </a:solidFill>
          </a:ln>
        </p:spPr>
        <p:txBody>
          <a:bodyPr/>
          <a:lstStyle/>
          <a:p>
            <a:r>
              <a:rPr lang="en-US" dirty="0" smtClean="0"/>
              <a:t>Simulation and Modeling</a:t>
            </a:r>
            <a:endParaRPr lang="en-US" dirty="0"/>
          </a:p>
        </p:txBody>
      </p:sp>
      <p:sp>
        <p:nvSpPr>
          <p:cNvPr id="3" name="Subtitle 2"/>
          <p:cNvSpPr>
            <a:spLocks noGrp="1"/>
          </p:cNvSpPr>
          <p:nvPr>
            <p:ph type="subTitle" idx="1"/>
          </p:nvPr>
        </p:nvSpPr>
        <p:spPr/>
        <p:txBody>
          <a:bodyPr>
            <a:normAutofit/>
          </a:bodyPr>
          <a:lstStyle/>
          <a:p>
            <a:r>
              <a:rPr lang="en-US" sz="2800" dirty="0"/>
              <a:t>CSE4131_CSE4132</a:t>
            </a: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Analysis of activity network </a:t>
            </a:r>
            <a:r>
              <a:rPr lang="en-US" dirty="0" smtClean="0">
                <a:solidFill>
                  <a:srgbClr val="FF0000"/>
                </a:solidFill>
              </a:rPr>
              <a:t>(2015)</a:t>
            </a:r>
          </a:p>
        </p:txBody>
      </p:sp>
      <p:sp>
        <p:nvSpPr>
          <p:cNvPr id="20483" name="Content Placeholder 2"/>
          <p:cNvSpPr>
            <a:spLocks noGrp="1"/>
          </p:cNvSpPr>
          <p:nvPr>
            <p:ph idx="1"/>
          </p:nvPr>
        </p:nvSpPr>
        <p:spPr/>
        <p:txBody>
          <a:bodyPr/>
          <a:lstStyle/>
          <a:p>
            <a:r>
              <a:rPr lang="en-US" sz="2400" smtClean="0"/>
              <a:t>Activity networks are analyzed by manager </a:t>
            </a:r>
            <a:r>
              <a:rPr lang="en-US" sz="2400" smtClean="0">
                <a:sym typeface="Wingdings" pitchFamily="2" charset="2"/>
              </a:rPr>
              <a:t> optimizing the execution of project.</a:t>
            </a:r>
          </a:p>
          <a:p>
            <a:r>
              <a:rPr lang="en-US" sz="2400" b="1" smtClean="0">
                <a:sym typeface="Wingdings" pitchFamily="2" charset="2"/>
              </a:rPr>
              <a:t>Path –</a:t>
            </a:r>
            <a:r>
              <a:rPr lang="en-US" sz="2400" smtClean="0">
                <a:sym typeface="Wingdings" pitchFamily="2" charset="2"/>
              </a:rPr>
              <a:t>A sequence of adjacent nodes from source to sink node is called :Path in a network</a:t>
            </a:r>
            <a:endParaRPr lang="en-US" sz="2400" b="1" smtClean="0"/>
          </a:p>
        </p:txBody>
      </p:sp>
      <p:pic>
        <p:nvPicPr>
          <p:cNvPr id="37890" name="Picture 2"/>
          <p:cNvPicPr>
            <a:picLocks noChangeAspect="1" noChangeArrowheads="1"/>
          </p:cNvPicPr>
          <p:nvPr/>
        </p:nvPicPr>
        <p:blipFill>
          <a:blip r:embed="rId2"/>
          <a:srcRect/>
          <a:stretch>
            <a:fillRect/>
          </a:stretch>
        </p:blipFill>
        <p:spPr bwMode="auto">
          <a:xfrm>
            <a:off x="538803" y="1837474"/>
            <a:ext cx="8037513" cy="290512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6" name="TextBox 5"/>
          <p:cNvSpPr txBox="1"/>
          <p:nvPr/>
        </p:nvSpPr>
        <p:spPr>
          <a:xfrm>
            <a:off x="2811463" y="4613275"/>
            <a:ext cx="5438775" cy="1754188"/>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dirty="0"/>
              <a:t>ADE  – is a path </a:t>
            </a:r>
            <a:r>
              <a:rPr lang="en-US" dirty="0">
                <a:sym typeface="Wingdings" pitchFamily="2" charset="2"/>
              </a:rPr>
              <a:t> length=5.1+4.5+15.8=</a:t>
            </a:r>
            <a:r>
              <a:rPr lang="en-US" b="1" dirty="0">
                <a:sym typeface="Wingdings" pitchFamily="2" charset="2"/>
              </a:rPr>
              <a:t>25.4</a:t>
            </a:r>
            <a:r>
              <a:rPr lang="en-US" dirty="0">
                <a:sym typeface="Wingdings" pitchFamily="2" charset="2"/>
              </a:rPr>
              <a:t> </a:t>
            </a:r>
            <a:r>
              <a:rPr lang="en-US" b="1" dirty="0">
                <a:sym typeface="Wingdings" pitchFamily="2" charset="2"/>
              </a:rPr>
              <a:t>days</a:t>
            </a:r>
            <a:endParaRPr lang="en-US" b="1" dirty="0"/>
          </a:p>
          <a:p>
            <a:pPr>
              <a:defRPr/>
            </a:pPr>
            <a:r>
              <a:rPr lang="en-US" dirty="0"/>
              <a:t>ADGF– is a path </a:t>
            </a:r>
            <a:r>
              <a:rPr lang="en-US" dirty="0">
                <a:sym typeface="Wingdings" pitchFamily="2" charset="2"/>
              </a:rPr>
              <a:t>length=5.1+4.5+0+2.5 =</a:t>
            </a:r>
            <a:r>
              <a:rPr lang="en-US" b="1" dirty="0">
                <a:sym typeface="Wingdings" pitchFamily="2" charset="2"/>
              </a:rPr>
              <a:t>12.1 days</a:t>
            </a:r>
            <a:endParaRPr lang="en-US" b="1" dirty="0"/>
          </a:p>
          <a:p>
            <a:pPr>
              <a:defRPr/>
            </a:pPr>
            <a:r>
              <a:rPr lang="en-US" dirty="0"/>
              <a:t>ACF  – is a path </a:t>
            </a:r>
            <a:r>
              <a:rPr lang="en-US" dirty="0">
                <a:sym typeface="Wingdings" pitchFamily="2" charset="2"/>
              </a:rPr>
              <a:t>length=5.1+6.0+2.5= </a:t>
            </a:r>
            <a:r>
              <a:rPr lang="en-US" b="1" dirty="0">
                <a:sym typeface="Wingdings" pitchFamily="2" charset="2"/>
              </a:rPr>
              <a:t>13.6 days</a:t>
            </a:r>
            <a:endParaRPr lang="en-US" b="1" dirty="0"/>
          </a:p>
          <a:p>
            <a:pPr>
              <a:defRPr/>
            </a:pPr>
            <a:r>
              <a:rPr lang="en-US" dirty="0"/>
              <a:t>BGF – is a path </a:t>
            </a:r>
            <a:r>
              <a:rPr lang="en-US" dirty="0">
                <a:sym typeface="Wingdings" pitchFamily="2" charset="2"/>
              </a:rPr>
              <a:t>length=7.2+0+2.5= </a:t>
            </a:r>
            <a:r>
              <a:rPr lang="en-US" b="1" dirty="0">
                <a:sym typeface="Wingdings" pitchFamily="2" charset="2"/>
              </a:rPr>
              <a:t>9.7 days</a:t>
            </a:r>
          </a:p>
          <a:p>
            <a:pPr>
              <a:defRPr/>
            </a:pPr>
            <a:r>
              <a:rPr lang="en-US" dirty="0"/>
              <a:t>BE – is a path </a:t>
            </a:r>
            <a:r>
              <a:rPr lang="en-US" dirty="0">
                <a:sym typeface="Wingdings" pitchFamily="2" charset="2"/>
              </a:rPr>
              <a:t>length=7.2+15.8= </a:t>
            </a:r>
            <a:r>
              <a:rPr lang="en-US" b="1" dirty="0">
                <a:sym typeface="Wingdings" pitchFamily="2" charset="2"/>
              </a:rPr>
              <a:t>23 days</a:t>
            </a:r>
            <a:endParaRPr lang="en-US" b="1" dirty="0"/>
          </a:p>
          <a:p>
            <a:pPr>
              <a:defRPr/>
            </a:pPr>
            <a:endParaRPr lang="en-US" dirty="0"/>
          </a:p>
        </p:txBody>
      </p:sp>
      <p:cxnSp>
        <p:nvCxnSpPr>
          <p:cNvPr id="8" name="Straight Arrow Connector 7"/>
          <p:cNvCxnSpPr/>
          <p:nvPr/>
        </p:nvCxnSpPr>
        <p:spPr>
          <a:xfrm>
            <a:off x="3411538" y="2116138"/>
            <a:ext cx="3589337" cy="1636712"/>
          </a:xfrm>
          <a:prstGeom prst="straightConnector1">
            <a:avLst/>
          </a:prstGeom>
          <a:ln w="14605">
            <a:prstDash val="sysDash"/>
            <a:tailEnd type="arrow"/>
          </a:ln>
        </p:spPr>
        <p:style>
          <a:lnRef idx="1">
            <a:schemeClr val="accent4"/>
          </a:lnRef>
          <a:fillRef idx="0">
            <a:schemeClr val="accent4"/>
          </a:fillRef>
          <a:effectRef idx="0">
            <a:schemeClr val="accent4"/>
          </a:effectRef>
          <a:fontRef idx="minor">
            <a:schemeClr val="tx1"/>
          </a:fontRef>
        </p:style>
      </p:cxnSp>
      <p:sp>
        <p:nvSpPr>
          <p:cNvPr id="11" name="TextBox 10"/>
          <p:cNvSpPr txBox="1">
            <a:spLocks noChangeArrowheads="1"/>
          </p:cNvSpPr>
          <p:nvPr/>
        </p:nvSpPr>
        <p:spPr bwMode="auto">
          <a:xfrm>
            <a:off x="4872038" y="2921000"/>
            <a:ext cx="711200" cy="368300"/>
          </a:xfrm>
          <a:prstGeom prst="rect">
            <a:avLst/>
          </a:prstGeom>
          <a:noFill/>
          <a:ln w="9525">
            <a:noFill/>
            <a:miter lim="800000"/>
            <a:headEnd/>
            <a:tailEnd/>
          </a:ln>
        </p:spPr>
        <p:txBody>
          <a:bodyPr wrap="none">
            <a:spAutoFit/>
          </a:bodyPr>
          <a:lstStyle/>
          <a:p>
            <a:r>
              <a:rPr lang="en-US"/>
              <a:t>G (0)</a:t>
            </a:r>
          </a:p>
        </p:txBody>
      </p:sp>
      <p:sp>
        <p:nvSpPr>
          <p:cNvPr id="9" name="Slide Number Placeholder 8"/>
          <p:cNvSpPr>
            <a:spLocks noGrp="1"/>
          </p:cNvSpPr>
          <p:nvPr>
            <p:ph type="sldNum" sz="quarter" idx="12"/>
          </p:nvPr>
        </p:nvSpPr>
        <p:spPr/>
        <p:txBody>
          <a:bodyPr/>
          <a:lstStyle/>
          <a:p>
            <a:fld id="{B284B740-A5BF-4C4D-A77B-4F9523A0D067}" type="slidenum">
              <a:rPr lang="en-US" smtClean="0"/>
              <a:pPr/>
              <a:t>10</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blinds(horizontal)">
                                      <p:cBhvr>
                                        <p:cTn id="7" dur="500"/>
                                        <p:tgtEl>
                                          <p:spTgt spid="37890"/>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par>
                                <p:cTn id="14" presetID="3" presetClass="entr" presetSubtype="10" fill="hold" grpId="1"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t>Analysis of activity network</a:t>
            </a:r>
          </a:p>
        </p:txBody>
      </p:sp>
      <p:sp>
        <p:nvSpPr>
          <p:cNvPr id="21507" name="Content Placeholder 2"/>
          <p:cNvSpPr>
            <a:spLocks noGrp="1"/>
          </p:cNvSpPr>
          <p:nvPr>
            <p:ph idx="1"/>
          </p:nvPr>
        </p:nvSpPr>
        <p:spPr/>
        <p:txBody>
          <a:bodyPr/>
          <a:lstStyle/>
          <a:p>
            <a:r>
              <a:rPr lang="en-US" sz="2400" b="1" dirty="0" smtClean="0"/>
              <a:t>Critical Path </a:t>
            </a:r>
            <a:r>
              <a:rPr lang="en-US" sz="2400" dirty="0" smtClean="0">
                <a:sym typeface="Wingdings" pitchFamily="2" charset="2"/>
              </a:rPr>
              <a:t> the longest path in a network…</a:t>
            </a:r>
          </a:p>
          <a:p>
            <a:r>
              <a:rPr lang="en-US" sz="2400" b="1" dirty="0" smtClean="0">
                <a:sym typeface="Wingdings" pitchFamily="2" charset="2"/>
              </a:rPr>
              <a:t>Critical Activities </a:t>
            </a:r>
            <a:r>
              <a:rPr lang="en-US" sz="2400" dirty="0" smtClean="0">
                <a:sym typeface="Wingdings" pitchFamily="2" charset="2"/>
              </a:rPr>
              <a:t> activities along with the critical path…</a:t>
            </a:r>
          </a:p>
          <a:p>
            <a:r>
              <a:rPr lang="en-US" sz="2400" dirty="0" smtClean="0">
                <a:sym typeface="Wingdings" pitchFamily="2" charset="2"/>
              </a:rPr>
              <a:t>In a network there </a:t>
            </a:r>
            <a:r>
              <a:rPr lang="en-US" sz="2400" b="1" dirty="0" smtClean="0">
                <a:sym typeface="Wingdings" pitchFamily="2" charset="2"/>
              </a:rPr>
              <a:t>may be more than one </a:t>
            </a:r>
            <a:r>
              <a:rPr lang="en-US" sz="2400" dirty="0" smtClean="0">
                <a:sym typeface="Wingdings" pitchFamily="2" charset="2"/>
              </a:rPr>
              <a:t>critical path.</a:t>
            </a:r>
          </a:p>
          <a:p>
            <a:endParaRPr lang="en-US" sz="2400" dirty="0" smtClean="0">
              <a:sym typeface="Wingdings" pitchFamily="2" charset="2"/>
            </a:endParaRPr>
          </a:p>
          <a:p>
            <a:r>
              <a:rPr lang="en-US" sz="2400" dirty="0" smtClean="0">
                <a:solidFill>
                  <a:srgbClr val="008000"/>
                </a:solidFill>
                <a:sym typeface="Wingdings" pitchFamily="2" charset="2"/>
              </a:rPr>
              <a:t>Use of critical path:</a:t>
            </a:r>
          </a:p>
          <a:p>
            <a:pPr lvl="1"/>
            <a:r>
              <a:rPr lang="en-US" sz="2000" dirty="0" smtClean="0">
                <a:sym typeface="Wingdings" pitchFamily="2" charset="2"/>
              </a:rPr>
              <a:t>Find the </a:t>
            </a:r>
            <a:r>
              <a:rPr lang="en-US" sz="2000" b="1" dirty="0" smtClean="0">
                <a:sym typeface="Wingdings" pitchFamily="2" charset="2"/>
              </a:rPr>
              <a:t>project execution </a:t>
            </a:r>
            <a:r>
              <a:rPr lang="en-US" sz="2000" dirty="0" smtClean="0">
                <a:sym typeface="Wingdings" pitchFamily="2" charset="2"/>
              </a:rPr>
              <a:t>time</a:t>
            </a:r>
          </a:p>
          <a:p>
            <a:pPr lvl="1"/>
            <a:r>
              <a:rPr lang="en-US" sz="2000" dirty="0" smtClean="0">
                <a:sym typeface="Wingdings" pitchFamily="2" charset="2"/>
              </a:rPr>
              <a:t>Any delay… execution of critical activities… </a:t>
            </a:r>
            <a:r>
              <a:rPr lang="en-US" sz="2000" b="1" dirty="0" smtClean="0">
                <a:sym typeface="Wingdings" pitchFamily="2" charset="2"/>
              </a:rPr>
              <a:t>delay the project</a:t>
            </a:r>
          </a:p>
          <a:p>
            <a:pPr lvl="1"/>
            <a:endParaRPr lang="en-US" sz="2000" b="1" dirty="0" smtClean="0">
              <a:sym typeface="Wingdings" pitchFamily="2" charset="2"/>
            </a:endParaRPr>
          </a:p>
        </p:txBody>
      </p:sp>
      <p:sp>
        <p:nvSpPr>
          <p:cNvPr id="4" name="TextBox 3"/>
          <p:cNvSpPr txBox="1"/>
          <p:nvPr/>
        </p:nvSpPr>
        <p:spPr>
          <a:xfrm>
            <a:off x="7027862" y="0"/>
            <a:ext cx="2116138" cy="1754188"/>
          </a:xfrm>
          <a:prstGeom prst="rect">
            <a:avLst/>
          </a:prstGeom>
          <a:effectLst>
            <a:innerShdw blurRad="63500" dist="508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a:spAutoFit/>
          </a:bodyPr>
          <a:lstStyle/>
          <a:p>
            <a:pPr>
              <a:defRPr/>
            </a:pPr>
            <a:r>
              <a:rPr lang="en-US" dirty="0">
                <a:solidFill>
                  <a:srgbClr val="FF0000"/>
                </a:solidFill>
              </a:rPr>
              <a:t>ADE  – </a:t>
            </a:r>
            <a:r>
              <a:rPr lang="en-US" b="1" dirty="0">
                <a:solidFill>
                  <a:srgbClr val="FF0000"/>
                </a:solidFill>
                <a:sym typeface="Wingdings" pitchFamily="2" charset="2"/>
              </a:rPr>
              <a:t>25.4</a:t>
            </a:r>
            <a:r>
              <a:rPr lang="en-US" dirty="0">
                <a:solidFill>
                  <a:srgbClr val="FF0000"/>
                </a:solidFill>
                <a:sym typeface="Wingdings" pitchFamily="2" charset="2"/>
              </a:rPr>
              <a:t> </a:t>
            </a:r>
            <a:r>
              <a:rPr lang="en-US" b="1" dirty="0">
                <a:solidFill>
                  <a:srgbClr val="FF0000"/>
                </a:solidFill>
                <a:sym typeface="Wingdings" pitchFamily="2" charset="2"/>
              </a:rPr>
              <a:t>days</a:t>
            </a:r>
            <a:endParaRPr lang="en-US" b="1" dirty="0">
              <a:solidFill>
                <a:srgbClr val="FF0000"/>
              </a:solidFill>
            </a:endParaRPr>
          </a:p>
          <a:p>
            <a:pPr>
              <a:defRPr/>
            </a:pPr>
            <a:r>
              <a:rPr lang="en-US" dirty="0">
                <a:solidFill>
                  <a:schemeClr val="tx1"/>
                </a:solidFill>
              </a:rPr>
              <a:t>ADGF –</a:t>
            </a:r>
            <a:r>
              <a:rPr lang="en-US" b="1" dirty="0">
                <a:solidFill>
                  <a:schemeClr val="tx1"/>
                </a:solidFill>
                <a:sym typeface="Wingdings" pitchFamily="2" charset="2"/>
              </a:rPr>
              <a:t>12.1 days</a:t>
            </a:r>
            <a:endParaRPr lang="en-US" b="1" dirty="0">
              <a:solidFill>
                <a:schemeClr val="tx1"/>
              </a:solidFill>
            </a:endParaRPr>
          </a:p>
          <a:p>
            <a:pPr>
              <a:defRPr/>
            </a:pPr>
            <a:r>
              <a:rPr lang="en-US" dirty="0">
                <a:solidFill>
                  <a:schemeClr val="tx1"/>
                </a:solidFill>
              </a:rPr>
              <a:t>ACF  – </a:t>
            </a:r>
            <a:r>
              <a:rPr lang="en-US" b="1" dirty="0">
                <a:solidFill>
                  <a:schemeClr val="tx1"/>
                </a:solidFill>
                <a:sym typeface="Wingdings" pitchFamily="2" charset="2"/>
              </a:rPr>
              <a:t>13.6 days</a:t>
            </a:r>
            <a:endParaRPr lang="en-US" b="1" dirty="0">
              <a:solidFill>
                <a:schemeClr val="tx1"/>
              </a:solidFill>
            </a:endParaRPr>
          </a:p>
          <a:p>
            <a:pPr>
              <a:defRPr/>
            </a:pPr>
            <a:r>
              <a:rPr lang="en-US" dirty="0">
                <a:solidFill>
                  <a:schemeClr val="tx1"/>
                </a:solidFill>
              </a:rPr>
              <a:t>BGF – </a:t>
            </a:r>
            <a:r>
              <a:rPr lang="en-US" dirty="0">
                <a:solidFill>
                  <a:schemeClr val="tx1"/>
                </a:solidFill>
                <a:sym typeface="Wingdings" pitchFamily="2" charset="2"/>
              </a:rPr>
              <a:t> </a:t>
            </a:r>
            <a:r>
              <a:rPr lang="en-US" b="1" dirty="0">
                <a:solidFill>
                  <a:schemeClr val="tx1"/>
                </a:solidFill>
                <a:sym typeface="Wingdings" pitchFamily="2" charset="2"/>
              </a:rPr>
              <a:t>9.7 days</a:t>
            </a:r>
          </a:p>
          <a:p>
            <a:pPr>
              <a:defRPr/>
            </a:pPr>
            <a:r>
              <a:rPr lang="en-US" dirty="0">
                <a:solidFill>
                  <a:schemeClr val="tx1"/>
                </a:solidFill>
              </a:rPr>
              <a:t>BE  – </a:t>
            </a:r>
            <a:r>
              <a:rPr lang="en-US" b="1" dirty="0">
                <a:solidFill>
                  <a:schemeClr val="tx1"/>
                </a:solidFill>
                <a:sym typeface="Wingdings" pitchFamily="2" charset="2"/>
              </a:rPr>
              <a:t>23 days</a:t>
            </a:r>
            <a:endParaRPr lang="en-US" b="1" dirty="0">
              <a:solidFill>
                <a:schemeClr val="tx1"/>
              </a:solidFill>
            </a:endParaRPr>
          </a:p>
          <a:p>
            <a:pPr>
              <a:defRPr/>
            </a:pPr>
            <a:endParaRPr lang="en-US" dirty="0"/>
          </a:p>
        </p:txBody>
      </p:sp>
      <p:sp>
        <p:nvSpPr>
          <p:cNvPr id="5" name="Slide Number Placeholder 4"/>
          <p:cNvSpPr>
            <a:spLocks noGrp="1"/>
          </p:cNvSpPr>
          <p:nvPr>
            <p:ph type="sldNum" sz="quarter" idx="12"/>
          </p:nvPr>
        </p:nvSpPr>
        <p:spPr/>
        <p:txBody>
          <a:bodyPr/>
          <a:lstStyle/>
          <a:p>
            <a:fld id="{B284B740-A5BF-4C4D-A77B-4F9523A0D067}" type="slidenum">
              <a:rPr lang="en-US" smtClean="0"/>
              <a:pPr/>
              <a:t>11</a:t>
            </a:fld>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i="1" smtClean="0">
                <a:sym typeface="Wingdings" pitchFamily="2" charset="2"/>
              </a:rPr>
              <a:t>Topological Order</a:t>
            </a:r>
            <a:endParaRPr lang="en-US" smtClean="0"/>
          </a:p>
        </p:txBody>
      </p:sp>
      <p:sp>
        <p:nvSpPr>
          <p:cNvPr id="22531" name="Content Placeholder 2"/>
          <p:cNvSpPr>
            <a:spLocks noGrp="1"/>
          </p:cNvSpPr>
          <p:nvPr>
            <p:ph idx="1"/>
          </p:nvPr>
        </p:nvSpPr>
        <p:spPr>
          <a:xfrm>
            <a:off x="457200" y="5410200"/>
            <a:ext cx="8229600" cy="989012"/>
          </a:xfrm>
        </p:spPr>
        <p:txBody>
          <a:bodyPr>
            <a:normAutofit lnSpcReduction="10000"/>
          </a:bodyPr>
          <a:lstStyle/>
          <a:p>
            <a:r>
              <a:rPr lang="en-US" sz="2800" dirty="0" smtClean="0"/>
              <a:t>A B C D E G F  </a:t>
            </a:r>
            <a:r>
              <a:rPr lang="en-US" sz="2800" dirty="0" smtClean="0">
                <a:sym typeface="Wingdings" pitchFamily="2" charset="2"/>
              </a:rPr>
              <a:t>Topological order</a:t>
            </a:r>
          </a:p>
          <a:p>
            <a:r>
              <a:rPr lang="en-US" sz="2800" dirty="0" smtClean="0">
                <a:solidFill>
                  <a:srgbClr val="FF0000"/>
                </a:solidFill>
              </a:rPr>
              <a:t>A B C D E F G </a:t>
            </a:r>
            <a:r>
              <a:rPr lang="en-US" sz="2800" dirty="0" smtClean="0">
                <a:solidFill>
                  <a:srgbClr val="FF0000"/>
                </a:solidFill>
                <a:sym typeface="Wingdings" pitchFamily="2" charset="2"/>
              </a:rPr>
              <a:t>Not Topological order</a:t>
            </a:r>
          </a:p>
          <a:p>
            <a:endParaRPr lang="en-US" sz="2800" dirty="0" smtClean="0"/>
          </a:p>
        </p:txBody>
      </p:sp>
      <p:pic>
        <p:nvPicPr>
          <p:cNvPr id="38914" name="Picture 2"/>
          <p:cNvPicPr>
            <a:picLocks noChangeAspect="1" noChangeArrowheads="1"/>
          </p:cNvPicPr>
          <p:nvPr/>
        </p:nvPicPr>
        <p:blipFill>
          <a:blip r:embed="rId2"/>
          <a:srcRect/>
          <a:stretch>
            <a:fillRect/>
          </a:stretch>
        </p:blipFill>
        <p:spPr bwMode="auto">
          <a:xfrm>
            <a:off x="457200" y="2209800"/>
            <a:ext cx="7989888" cy="2971800"/>
          </a:xfrm>
          <a:prstGeom prst="rect">
            <a:avLst/>
          </a:prstGeom>
          <a:ln>
            <a:noFill/>
          </a:ln>
          <a:effectLst>
            <a:outerShdw blurRad="190500" algn="tl" rotWithShape="0">
              <a:srgbClr val="000000">
                <a:alpha val="70000"/>
              </a:srgbClr>
            </a:outerShdw>
          </a:effectLst>
        </p:spPr>
      </p:pic>
      <p:sp>
        <p:nvSpPr>
          <p:cNvPr id="5" name="Rectangle 4"/>
          <p:cNvSpPr/>
          <p:nvPr/>
        </p:nvSpPr>
        <p:spPr>
          <a:xfrm>
            <a:off x="685800" y="1219200"/>
            <a:ext cx="8229600" cy="830997"/>
          </a:xfrm>
          <a:prstGeom prst="rect">
            <a:avLst/>
          </a:prstGeom>
          <a:ln w="3175"/>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b="1" i="1" dirty="0" smtClean="0">
                <a:sym typeface="Wingdings" pitchFamily="2" charset="2"/>
              </a:rPr>
              <a:t>Topological</a:t>
            </a:r>
            <a:r>
              <a:rPr lang="en-US" sz="2400" i="1" dirty="0" smtClean="0">
                <a:sym typeface="Wingdings" pitchFamily="2" charset="2"/>
              </a:rPr>
              <a:t> Order </a:t>
            </a:r>
            <a:r>
              <a:rPr lang="en-US" dirty="0" smtClean="0">
                <a:sym typeface="Wingdings" pitchFamily="2" charset="2"/>
              </a:rPr>
              <a:t></a:t>
            </a:r>
            <a:r>
              <a:rPr lang="en-US" sz="2400" dirty="0" smtClean="0">
                <a:sym typeface="Wingdings" pitchFamily="2" charset="2"/>
              </a:rPr>
              <a:t> a list of activities … if no activity appears in the list before all of its predecessor have  appeared.</a:t>
            </a:r>
            <a:endParaRPr lang="en-US" sz="2400" i="1" dirty="0" smtClean="0"/>
          </a:p>
        </p:txBody>
      </p:sp>
      <p:sp>
        <p:nvSpPr>
          <p:cNvPr id="6" name="Slide Number Placeholder 5"/>
          <p:cNvSpPr>
            <a:spLocks noGrp="1"/>
          </p:cNvSpPr>
          <p:nvPr>
            <p:ph type="sldNum" sz="quarter" idx="12"/>
          </p:nvPr>
        </p:nvSpPr>
        <p:spPr/>
        <p:txBody>
          <a:bodyPr/>
          <a:lstStyle/>
          <a:p>
            <a:fld id="{B284B740-A5BF-4C4D-A77B-4F9523A0D067}" type="slidenum">
              <a:rPr lang="en-US" smtClean="0"/>
              <a:pPr/>
              <a:t>12</a:t>
            </a:fld>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Finding Critical Path</a:t>
            </a:r>
          </a:p>
        </p:txBody>
      </p:sp>
      <p:sp>
        <p:nvSpPr>
          <p:cNvPr id="23555" name="Content Placeholder 2"/>
          <p:cNvSpPr>
            <a:spLocks noGrp="1"/>
          </p:cNvSpPr>
          <p:nvPr>
            <p:ph idx="1"/>
          </p:nvPr>
        </p:nvSpPr>
        <p:spPr/>
        <p:txBody>
          <a:bodyPr/>
          <a:lstStyle/>
          <a:p>
            <a:r>
              <a:rPr lang="en-US" sz="2400" smtClean="0"/>
              <a:t>Let, given activity network consist of :</a:t>
            </a:r>
          </a:p>
          <a:p>
            <a:pPr lvl="1"/>
            <a:r>
              <a:rPr lang="en-US" sz="2200" smtClean="0"/>
              <a:t>N Activities (1,2….N)and </a:t>
            </a:r>
          </a:p>
          <a:p>
            <a:pPr lvl="1"/>
            <a:r>
              <a:rPr lang="en-US" sz="2200" smtClean="0"/>
              <a:t>M Nodes (1,2…M</a:t>
            </a:r>
            <a:r>
              <a:rPr lang="en-US" sz="2000" smtClean="0"/>
              <a:t>)</a:t>
            </a:r>
          </a:p>
          <a:p>
            <a:r>
              <a:rPr lang="en-US" sz="2400" smtClean="0"/>
              <a:t>Node 1 is the source node and M is the sink</a:t>
            </a:r>
          </a:p>
        </p:txBody>
      </p:sp>
      <p:pic>
        <p:nvPicPr>
          <p:cNvPr id="23556" name="Picture 2"/>
          <p:cNvPicPr>
            <a:picLocks noChangeAspect="1" noChangeArrowheads="1"/>
          </p:cNvPicPr>
          <p:nvPr/>
        </p:nvPicPr>
        <p:blipFill>
          <a:blip r:embed="rId2"/>
          <a:srcRect/>
          <a:stretch>
            <a:fillRect/>
          </a:stretch>
        </p:blipFill>
        <p:spPr bwMode="auto">
          <a:xfrm>
            <a:off x="392113" y="3495675"/>
            <a:ext cx="6040437" cy="2454275"/>
          </a:xfrm>
          <a:prstGeom prst="rect">
            <a:avLst/>
          </a:prstGeom>
          <a:noFill/>
          <a:ln w="9525">
            <a:noFill/>
            <a:miter lim="800000"/>
            <a:headEnd/>
            <a:tailEnd/>
          </a:ln>
        </p:spPr>
      </p:pic>
      <p:sp>
        <p:nvSpPr>
          <p:cNvPr id="5" name="TextBox 4"/>
          <p:cNvSpPr txBox="1"/>
          <p:nvPr/>
        </p:nvSpPr>
        <p:spPr>
          <a:xfrm>
            <a:off x="4518025" y="6018213"/>
            <a:ext cx="3300413" cy="64611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dirty="0"/>
              <a:t>Starting Node of </a:t>
            </a:r>
            <a:r>
              <a:rPr lang="en-US" dirty="0" err="1"/>
              <a:t>k</a:t>
            </a:r>
            <a:r>
              <a:rPr lang="en-US" baseline="30000" dirty="0" err="1"/>
              <a:t>th</a:t>
            </a:r>
            <a:r>
              <a:rPr lang="en-US" dirty="0"/>
              <a:t> activities</a:t>
            </a:r>
          </a:p>
          <a:p>
            <a:pPr>
              <a:defRPr/>
            </a:pPr>
            <a:r>
              <a:rPr lang="en-US" dirty="0"/>
              <a:t>Finishing Node of </a:t>
            </a:r>
            <a:r>
              <a:rPr lang="en-US" dirty="0" err="1"/>
              <a:t>k</a:t>
            </a:r>
            <a:r>
              <a:rPr lang="en-US" baseline="30000" dirty="0" err="1"/>
              <a:t>th</a:t>
            </a:r>
            <a:r>
              <a:rPr lang="en-US" dirty="0"/>
              <a:t> activities</a:t>
            </a:r>
          </a:p>
        </p:txBody>
      </p:sp>
      <p:sp>
        <p:nvSpPr>
          <p:cNvPr id="6" name="TextBox 5"/>
          <p:cNvSpPr txBox="1"/>
          <p:nvPr/>
        </p:nvSpPr>
        <p:spPr>
          <a:xfrm>
            <a:off x="6997700" y="3548063"/>
            <a:ext cx="2146300" cy="369887"/>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en-US" dirty="0"/>
              <a:t>In topological order</a:t>
            </a:r>
          </a:p>
        </p:txBody>
      </p:sp>
      <p:cxnSp>
        <p:nvCxnSpPr>
          <p:cNvPr id="8" name="Straight Arrow Connector 7"/>
          <p:cNvCxnSpPr/>
          <p:nvPr/>
        </p:nvCxnSpPr>
        <p:spPr>
          <a:xfrm>
            <a:off x="4267200" y="2362200"/>
            <a:ext cx="38100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6096000" y="2667000"/>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p:cNvSpPr>
            <a:spLocks noGrp="1"/>
          </p:cNvSpPr>
          <p:nvPr>
            <p:ph type="sldNum" sz="quarter" idx="12"/>
          </p:nvPr>
        </p:nvSpPr>
        <p:spPr/>
        <p:txBody>
          <a:bodyPr/>
          <a:lstStyle/>
          <a:p>
            <a:fld id="{B284B740-A5BF-4C4D-A77B-4F9523A0D067}" type="slidenum">
              <a:rPr lang="en-US" smtClean="0"/>
              <a:pPr/>
              <a:t>13</a:t>
            </a:fld>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t>Finding Critical Path</a:t>
            </a:r>
          </a:p>
        </p:txBody>
      </p:sp>
      <p:pic>
        <p:nvPicPr>
          <p:cNvPr id="36866" name="Picture 2"/>
          <p:cNvPicPr>
            <a:picLocks noGrp="1" noChangeAspect="1" noChangeArrowheads="1"/>
          </p:cNvPicPr>
          <p:nvPr>
            <p:ph idx="1"/>
          </p:nvPr>
        </p:nvPicPr>
        <p:blipFill>
          <a:blip r:embed="rId2"/>
          <a:srcRect/>
          <a:stretch>
            <a:fillRect/>
          </a:stretch>
        </p:blipFill>
        <p:spPr>
          <a:xfrm>
            <a:off x="495300" y="1506538"/>
            <a:ext cx="6751638" cy="2889250"/>
          </a:xfrm>
          <a:effectLst>
            <a:outerShdw blurRad="190500" algn="tl" rotWithShape="0">
              <a:srgbClr val="000000">
                <a:alpha val="70000"/>
              </a:srgbClr>
            </a:outerShdw>
          </a:effectLst>
        </p:spPr>
      </p:pic>
      <p:pic>
        <p:nvPicPr>
          <p:cNvPr id="5" name="Picture 2"/>
          <p:cNvPicPr>
            <a:picLocks noChangeAspect="1" noChangeArrowheads="1"/>
          </p:cNvPicPr>
          <p:nvPr/>
        </p:nvPicPr>
        <p:blipFill>
          <a:blip r:embed="rId3"/>
          <a:srcRect/>
          <a:stretch>
            <a:fillRect/>
          </a:stretch>
        </p:blipFill>
        <p:spPr bwMode="auto">
          <a:xfrm>
            <a:off x="4391025" y="4518025"/>
            <a:ext cx="4016375" cy="1633538"/>
          </a:xfrm>
          <a:prstGeom prst="rect">
            <a:avLst/>
          </a:prstGeom>
          <a:ln>
            <a:noFill/>
          </a:ln>
          <a:effectLst>
            <a:outerShdw blurRad="190500" algn="tl" rotWithShape="0">
              <a:srgbClr val="000000">
                <a:alpha val="70000"/>
              </a:srgbClr>
            </a:outerShdw>
          </a:effectLst>
        </p:spPr>
      </p:pic>
      <p:sp>
        <p:nvSpPr>
          <p:cNvPr id="24581" name="TextBox 5"/>
          <p:cNvSpPr txBox="1">
            <a:spLocks noChangeArrowheads="1"/>
          </p:cNvSpPr>
          <p:nvPr/>
        </p:nvSpPr>
        <p:spPr bwMode="auto">
          <a:xfrm>
            <a:off x="846138" y="5418138"/>
            <a:ext cx="3233737" cy="400050"/>
          </a:xfrm>
          <a:prstGeom prst="rect">
            <a:avLst/>
          </a:prstGeom>
          <a:noFill/>
          <a:ln w="9525">
            <a:noFill/>
            <a:miter lim="800000"/>
            <a:headEnd/>
            <a:tailEnd/>
          </a:ln>
        </p:spPr>
        <p:txBody>
          <a:bodyPr wrap="none">
            <a:spAutoFit/>
          </a:bodyPr>
          <a:lstStyle/>
          <a:p>
            <a:r>
              <a:rPr lang="en-US" sz="2000" i="1"/>
              <a:t>Now find the critical path…</a:t>
            </a:r>
          </a:p>
        </p:txBody>
      </p:sp>
      <p:sp>
        <p:nvSpPr>
          <p:cNvPr id="6" name="Slide Number Placeholder 5"/>
          <p:cNvSpPr>
            <a:spLocks noGrp="1"/>
          </p:cNvSpPr>
          <p:nvPr>
            <p:ph type="sldNum" sz="quarter" idx="12"/>
          </p:nvPr>
        </p:nvSpPr>
        <p:spPr/>
        <p:txBody>
          <a:bodyPr/>
          <a:lstStyle/>
          <a:p>
            <a:fld id="{B284B740-A5BF-4C4D-A77B-4F9523A0D067}" type="slidenum">
              <a:rPr lang="en-US" smtClean="0"/>
              <a:pPr/>
              <a:t>14</a:t>
            </a:fld>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Finding Critical Path</a:t>
            </a:r>
          </a:p>
        </p:txBody>
      </p:sp>
      <p:sp>
        <p:nvSpPr>
          <p:cNvPr id="25603" name="Content Placeholder 2"/>
          <p:cNvSpPr>
            <a:spLocks noGrp="1"/>
          </p:cNvSpPr>
          <p:nvPr>
            <p:ph idx="1"/>
          </p:nvPr>
        </p:nvSpPr>
        <p:spPr/>
        <p:txBody>
          <a:bodyPr/>
          <a:lstStyle/>
          <a:p>
            <a:r>
              <a:rPr lang="en-US" sz="2400" smtClean="0"/>
              <a:t>K</a:t>
            </a:r>
            <a:r>
              <a:rPr lang="en-US" sz="2400" baseline="30000" smtClean="0"/>
              <a:t>th</a:t>
            </a:r>
            <a:r>
              <a:rPr lang="en-US" sz="2400" smtClean="0"/>
              <a:t> activity can’t begin …. Until </a:t>
            </a:r>
          </a:p>
          <a:p>
            <a:pPr lvl="1"/>
            <a:r>
              <a:rPr lang="en-US" sz="2000" smtClean="0"/>
              <a:t>All activities terminating S(k) …. Completed</a:t>
            </a:r>
          </a:p>
          <a:p>
            <a:pPr lvl="1"/>
            <a:r>
              <a:rPr lang="en-US" sz="2000" smtClean="0">
                <a:sym typeface="Wingdings" pitchFamily="2" charset="2"/>
              </a:rPr>
              <a:t>Earliest an activity k can begin … the last activity terminating in node S(k)</a:t>
            </a:r>
          </a:p>
          <a:p>
            <a:pPr lvl="1"/>
            <a:r>
              <a:rPr lang="en-US" sz="2000" smtClean="0">
                <a:sym typeface="Wingdings" pitchFamily="2" charset="2"/>
              </a:rPr>
              <a:t>Let, </a:t>
            </a:r>
            <a:r>
              <a:rPr lang="en-US" sz="2000" b="1" i="1" smtClean="0">
                <a:sym typeface="Wingdings" pitchFamily="2" charset="2"/>
              </a:rPr>
              <a:t>EST (K</a:t>
            </a:r>
            <a:r>
              <a:rPr lang="en-US" sz="2000" smtClean="0">
                <a:sym typeface="Wingdings" pitchFamily="2" charset="2"/>
              </a:rPr>
              <a:t>)  earliest starting time for k</a:t>
            </a:r>
            <a:r>
              <a:rPr lang="en-US" sz="2000" baseline="30000" smtClean="0">
                <a:sym typeface="Wingdings" pitchFamily="2" charset="2"/>
              </a:rPr>
              <a:t>th</a:t>
            </a:r>
            <a:r>
              <a:rPr lang="en-US" sz="2000" smtClean="0">
                <a:sym typeface="Wingdings" pitchFamily="2" charset="2"/>
              </a:rPr>
              <a:t> activity</a:t>
            </a:r>
          </a:p>
          <a:p>
            <a:pPr lvl="1"/>
            <a:r>
              <a:rPr lang="en-US" sz="2000" smtClean="0">
                <a:sym typeface="Wingdings" pitchFamily="2" charset="2"/>
              </a:rPr>
              <a:t>And </a:t>
            </a:r>
            <a:r>
              <a:rPr lang="en-US" sz="2000" b="1" i="1" smtClean="0">
                <a:sym typeface="Wingdings" pitchFamily="2" charset="2"/>
              </a:rPr>
              <a:t>EFT (k) </a:t>
            </a:r>
            <a:r>
              <a:rPr lang="en-US" sz="2000" smtClean="0">
                <a:sym typeface="Wingdings" pitchFamily="2" charset="2"/>
              </a:rPr>
              <a:t> earliest finish time for k</a:t>
            </a:r>
            <a:r>
              <a:rPr lang="en-US" sz="2000" baseline="30000" smtClean="0">
                <a:sym typeface="Wingdings" pitchFamily="2" charset="2"/>
              </a:rPr>
              <a:t>th</a:t>
            </a:r>
            <a:r>
              <a:rPr lang="en-US" sz="2000" smtClean="0">
                <a:sym typeface="Wingdings" pitchFamily="2" charset="2"/>
              </a:rPr>
              <a:t> activity</a:t>
            </a:r>
          </a:p>
          <a:p>
            <a:pPr lvl="1"/>
            <a:r>
              <a:rPr lang="en-US" sz="2000" smtClean="0">
                <a:sym typeface="Wingdings" pitchFamily="2" charset="2"/>
              </a:rPr>
              <a:t>Then</a:t>
            </a:r>
          </a:p>
          <a:p>
            <a:pPr lvl="2"/>
            <a:r>
              <a:rPr lang="en-US" sz="2000" b="1" i="1" smtClean="0">
                <a:solidFill>
                  <a:srgbClr val="002060"/>
                </a:solidFill>
                <a:latin typeface="Bodoni MT" pitchFamily="18" charset="0"/>
                <a:sym typeface="Wingdings" pitchFamily="2" charset="2"/>
              </a:rPr>
              <a:t>EFT(k)  =  EST(k) + T(k)</a:t>
            </a:r>
            <a:endParaRPr lang="en-US" sz="2000" b="1" i="1" smtClean="0">
              <a:solidFill>
                <a:srgbClr val="002060"/>
              </a:solidFill>
              <a:latin typeface="Bodoni MT" pitchFamily="18" charset="0"/>
            </a:endParaRPr>
          </a:p>
        </p:txBody>
      </p:sp>
      <p:pic>
        <p:nvPicPr>
          <p:cNvPr id="5" name="Picture 2"/>
          <p:cNvPicPr>
            <a:picLocks noChangeAspect="1" noChangeArrowheads="1"/>
          </p:cNvPicPr>
          <p:nvPr/>
        </p:nvPicPr>
        <p:blipFill>
          <a:blip r:embed="rId2"/>
          <a:srcRect/>
          <a:stretch>
            <a:fillRect/>
          </a:stretch>
        </p:blipFill>
        <p:spPr bwMode="auto">
          <a:xfrm>
            <a:off x="4745038" y="4116388"/>
            <a:ext cx="4562475" cy="1854200"/>
          </a:xfrm>
          <a:prstGeom prst="rect">
            <a:avLst/>
          </a:prstGeom>
          <a:ln>
            <a:noFill/>
          </a:ln>
          <a:effectLst>
            <a:outerShdw blurRad="190500" algn="tl" rotWithShape="0">
              <a:srgbClr val="000000">
                <a:alpha val="70000"/>
              </a:srgbClr>
            </a:outerShdw>
          </a:effectLst>
        </p:spPr>
      </p:pic>
      <p:pic>
        <p:nvPicPr>
          <p:cNvPr id="37890" name="Picture 2"/>
          <p:cNvPicPr>
            <a:picLocks noChangeAspect="1" noChangeArrowheads="1"/>
          </p:cNvPicPr>
          <p:nvPr/>
        </p:nvPicPr>
        <p:blipFill>
          <a:blip r:embed="rId3"/>
          <a:srcRect/>
          <a:stretch>
            <a:fillRect/>
          </a:stretch>
        </p:blipFill>
        <p:spPr bwMode="auto">
          <a:xfrm>
            <a:off x="3556000" y="546100"/>
            <a:ext cx="5314950" cy="1181100"/>
          </a:xfrm>
          <a:prstGeom prst="rect">
            <a:avLst/>
          </a:prstGeom>
          <a:ln>
            <a:noFill/>
          </a:ln>
          <a:effectLst>
            <a:outerShdw blurRad="292100" dist="139700" dir="2700000" algn="tl" rotWithShape="0">
              <a:srgbClr val="333333">
                <a:alpha val="65000"/>
              </a:srgbClr>
            </a:outerShdw>
          </a:effectLst>
        </p:spPr>
      </p:pic>
      <p:sp>
        <p:nvSpPr>
          <p:cNvPr id="6" name="Slide Number Placeholder 5"/>
          <p:cNvSpPr>
            <a:spLocks noGrp="1"/>
          </p:cNvSpPr>
          <p:nvPr>
            <p:ph type="sldNum" sz="quarter" idx="12"/>
          </p:nvPr>
        </p:nvSpPr>
        <p:spPr/>
        <p:txBody>
          <a:bodyPr/>
          <a:lstStyle/>
          <a:p>
            <a:fld id="{B284B740-A5BF-4C4D-A77B-4F9523A0D067}" type="slidenum">
              <a:rPr lang="en-US" smtClean="0"/>
              <a:pPr/>
              <a:t>15</a:t>
            </a:fld>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t>Finding Critical Path</a:t>
            </a:r>
          </a:p>
        </p:txBody>
      </p:sp>
      <p:sp>
        <p:nvSpPr>
          <p:cNvPr id="3" name="Content Placeholder 2"/>
          <p:cNvSpPr>
            <a:spLocks noGrp="1"/>
          </p:cNvSpPr>
          <p:nvPr>
            <p:ph idx="1"/>
          </p:nvPr>
        </p:nvSpPr>
        <p:spPr>
          <a:xfrm>
            <a:off x="177800" y="1719263"/>
            <a:ext cx="8761413" cy="4411662"/>
          </a:xfrm>
        </p:spPr>
        <p:txBody>
          <a:bodyPr/>
          <a:lstStyle/>
          <a:p>
            <a:pPr>
              <a:defRPr/>
            </a:pPr>
            <a:r>
              <a:rPr lang="en-US" sz="2400" dirty="0" smtClean="0"/>
              <a:t>All nodes </a:t>
            </a:r>
            <a:r>
              <a:rPr lang="en-US" sz="2400" dirty="0" smtClean="0">
                <a:sym typeface="Wingdings" pitchFamily="2" charset="2"/>
              </a:rPr>
              <a:t> a milestone</a:t>
            </a:r>
          </a:p>
          <a:p>
            <a:pPr>
              <a:defRPr/>
            </a:pPr>
            <a:r>
              <a:rPr lang="en-US" sz="2400" dirty="0" smtClean="0">
                <a:sym typeface="Wingdings" pitchFamily="2" charset="2"/>
              </a:rPr>
              <a:t>A milestone </a:t>
            </a:r>
            <a:r>
              <a:rPr lang="en-US" sz="2400" dirty="0" err="1" smtClean="0">
                <a:sym typeface="Wingdings" pitchFamily="2" charset="2"/>
              </a:rPr>
              <a:t>i</a:t>
            </a:r>
            <a:r>
              <a:rPr lang="en-US" sz="2400" dirty="0" smtClean="0">
                <a:sym typeface="Wingdings" pitchFamily="2" charset="2"/>
              </a:rPr>
              <a:t> is said  </a:t>
            </a:r>
            <a:r>
              <a:rPr lang="en-US" sz="2400" b="1" dirty="0" smtClean="0">
                <a:sym typeface="Wingdings" pitchFamily="2" charset="2"/>
              </a:rPr>
              <a:t>Achieved </a:t>
            </a:r>
            <a:r>
              <a:rPr lang="en-US" sz="2400" dirty="0" smtClean="0">
                <a:sym typeface="Wingdings" pitchFamily="2" charset="2"/>
              </a:rPr>
              <a:t> all terminating node to I completed </a:t>
            </a:r>
          </a:p>
          <a:p>
            <a:pPr>
              <a:defRPr/>
            </a:pPr>
            <a:r>
              <a:rPr lang="en-US" sz="2400" dirty="0" smtClean="0">
                <a:sym typeface="Wingdings" pitchFamily="2" charset="2"/>
              </a:rPr>
              <a:t>Let </a:t>
            </a:r>
            <a:r>
              <a:rPr lang="en-US" sz="2400" dirty="0" smtClean="0">
                <a:solidFill>
                  <a:srgbClr val="FF0000"/>
                </a:solidFill>
                <a:sym typeface="Wingdings" pitchFamily="2" charset="2"/>
              </a:rPr>
              <a:t>ENT(</a:t>
            </a:r>
            <a:r>
              <a:rPr lang="en-US" sz="2400" dirty="0" err="1" smtClean="0">
                <a:solidFill>
                  <a:srgbClr val="FF0000"/>
                </a:solidFill>
                <a:sym typeface="Wingdings" pitchFamily="2" charset="2"/>
              </a:rPr>
              <a:t>i</a:t>
            </a:r>
            <a:r>
              <a:rPr lang="en-US" sz="2400" dirty="0" smtClean="0">
                <a:solidFill>
                  <a:srgbClr val="FF0000"/>
                </a:solidFill>
                <a:sym typeface="Wingdings" pitchFamily="2" charset="2"/>
              </a:rPr>
              <a:t>) </a:t>
            </a:r>
            <a:r>
              <a:rPr lang="en-US" sz="2400" dirty="0" smtClean="0">
                <a:sym typeface="Wingdings" pitchFamily="2" charset="2"/>
              </a:rPr>
              <a:t> earliest time when node </a:t>
            </a:r>
            <a:r>
              <a:rPr lang="en-US" sz="2400" dirty="0" err="1" smtClean="0">
                <a:sym typeface="Wingdings" pitchFamily="2" charset="2"/>
              </a:rPr>
              <a:t>i</a:t>
            </a:r>
            <a:r>
              <a:rPr lang="en-US" sz="2400" dirty="0" smtClean="0">
                <a:sym typeface="Wingdings" pitchFamily="2" charset="2"/>
              </a:rPr>
              <a:t> is achieved</a:t>
            </a:r>
          </a:p>
          <a:p>
            <a:pPr lvl="1">
              <a:defRPr/>
            </a:pPr>
            <a:r>
              <a:rPr lang="en-US" sz="2000" dirty="0" smtClean="0">
                <a:sym typeface="Wingdings" pitchFamily="2" charset="2"/>
              </a:rPr>
              <a:t>Then</a:t>
            </a:r>
          </a:p>
          <a:p>
            <a:pPr lvl="2">
              <a:defRPr/>
            </a:pPr>
            <a:r>
              <a:rPr lang="en-US" sz="2400" b="1" dirty="0" smtClean="0">
                <a:solidFill>
                  <a:srgbClr val="FF0000"/>
                </a:solidFill>
                <a:sym typeface="Wingdings" pitchFamily="2" charset="2"/>
              </a:rPr>
              <a:t>ENT(</a:t>
            </a:r>
            <a:r>
              <a:rPr lang="en-US" sz="2400" b="1" dirty="0" err="1" smtClean="0">
                <a:solidFill>
                  <a:srgbClr val="FF0000"/>
                </a:solidFill>
                <a:sym typeface="Wingdings" pitchFamily="2" charset="2"/>
              </a:rPr>
              <a:t>i</a:t>
            </a:r>
            <a:r>
              <a:rPr lang="en-US" sz="2400" b="1" dirty="0" smtClean="0">
                <a:solidFill>
                  <a:srgbClr val="FF0000"/>
                </a:solidFill>
                <a:sym typeface="Wingdings" pitchFamily="2" charset="2"/>
              </a:rPr>
              <a:t>) =  Max { EFT (all activities terminating in </a:t>
            </a:r>
            <a:r>
              <a:rPr lang="en-US" sz="2400" b="1" dirty="0" err="1" smtClean="0">
                <a:solidFill>
                  <a:srgbClr val="FF0000"/>
                </a:solidFill>
                <a:sym typeface="Wingdings" pitchFamily="2" charset="2"/>
              </a:rPr>
              <a:t>i</a:t>
            </a:r>
            <a:r>
              <a:rPr lang="en-US" sz="2400" b="1" dirty="0" smtClean="0">
                <a:solidFill>
                  <a:srgbClr val="FF0000"/>
                </a:solidFill>
                <a:sym typeface="Wingdings" pitchFamily="2" charset="2"/>
              </a:rPr>
              <a:t>) }   ----(5.2)</a:t>
            </a:r>
          </a:p>
          <a:p>
            <a:pPr>
              <a:defRPr/>
            </a:pPr>
            <a:endParaRPr lang="en-US" sz="2400" b="1" dirty="0" smtClean="0"/>
          </a:p>
          <a:p>
            <a:pPr marL="342900" lvl="1" indent="-342900">
              <a:buClr>
                <a:schemeClr val="tx2"/>
              </a:buClr>
              <a:defRPr/>
            </a:pPr>
            <a:r>
              <a:rPr lang="en-US" sz="2400" dirty="0" smtClean="0"/>
              <a:t>Since, </a:t>
            </a:r>
            <a:r>
              <a:rPr lang="en-US" sz="2000" dirty="0" smtClean="0">
                <a:sym typeface="Wingdings" pitchFamily="2" charset="2"/>
              </a:rPr>
              <a:t> </a:t>
            </a:r>
            <a:r>
              <a:rPr lang="en-US" sz="2400" b="1" i="1" dirty="0" smtClean="0">
                <a:solidFill>
                  <a:srgbClr val="FF0000"/>
                </a:solidFill>
                <a:sym typeface="Wingdings" pitchFamily="2" charset="2"/>
              </a:rPr>
              <a:t>EST (K</a:t>
            </a:r>
            <a:r>
              <a:rPr lang="en-US" sz="2400" dirty="0" smtClean="0">
                <a:solidFill>
                  <a:srgbClr val="FF0000"/>
                </a:solidFill>
                <a:sym typeface="Wingdings" pitchFamily="2" charset="2"/>
              </a:rPr>
              <a:t>)  earliest starting time for </a:t>
            </a:r>
            <a:r>
              <a:rPr lang="en-US" sz="2400" dirty="0" err="1" smtClean="0">
                <a:solidFill>
                  <a:srgbClr val="FF0000"/>
                </a:solidFill>
                <a:sym typeface="Wingdings" pitchFamily="2" charset="2"/>
              </a:rPr>
              <a:t>k</a:t>
            </a:r>
            <a:r>
              <a:rPr lang="en-US" sz="2400" baseline="30000" dirty="0" err="1" smtClean="0">
                <a:solidFill>
                  <a:srgbClr val="FF0000"/>
                </a:solidFill>
                <a:sym typeface="Wingdings" pitchFamily="2" charset="2"/>
              </a:rPr>
              <a:t>th</a:t>
            </a:r>
            <a:r>
              <a:rPr lang="en-US" sz="2400" dirty="0" smtClean="0">
                <a:solidFill>
                  <a:srgbClr val="FF0000"/>
                </a:solidFill>
                <a:sym typeface="Wingdings" pitchFamily="2" charset="2"/>
              </a:rPr>
              <a:t> activity</a:t>
            </a:r>
            <a:endParaRPr lang="en-US" sz="2000" dirty="0" smtClean="0">
              <a:solidFill>
                <a:srgbClr val="FF0000"/>
              </a:solidFill>
              <a:sym typeface="Wingdings" pitchFamily="2" charset="2"/>
            </a:endParaRPr>
          </a:p>
          <a:p>
            <a:pPr>
              <a:defRPr/>
            </a:pPr>
            <a:r>
              <a:rPr lang="en-US" sz="2400" dirty="0" smtClean="0"/>
              <a:t>We can write</a:t>
            </a:r>
            <a:r>
              <a:rPr lang="en-US" sz="2400" b="1" dirty="0" smtClean="0"/>
              <a:t> </a:t>
            </a:r>
            <a:r>
              <a:rPr lang="en-US" sz="2400" b="1" dirty="0" smtClean="0">
                <a:solidFill>
                  <a:srgbClr val="FF0000"/>
                </a:solidFill>
              </a:rPr>
              <a:t>EST(k)= ENT(S(k))</a:t>
            </a:r>
            <a:endParaRPr lang="en-US" sz="2400" b="1" dirty="0">
              <a:solidFill>
                <a:srgbClr val="FF0000"/>
              </a:solidFill>
            </a:endParaRPr>
          </a:p>
        </p:txBody>
      </p:sp>
      <p:pic>
        <p:nvPicPr>
          <p:cNvPr id="6" name="Picture 2"/>
          <p:cNvPicPr>
            <a:picLocks noChangeAspect="1" noChangeArrowheads="1"/>
          </p:cNvPicPr>
          <p:nvPr/>
        </p:nvPicPr>
        <p:blipFill>
          <a:blip r:embed="rId2"/>
          <a:srcRect/>
          <a:stretch>
            <a:fillRect/>
          </a:stretch>
        </p:blipFill>
        <p:spPr bwMode="auto">
          <a:xfrm>
            <a:off x="4281488" y="280988"/>
            <a:ext cx="4562475" cy="1854200"/>
          </a:xfrm>
          <a:prstGeom prst="rect">
            <a:avLst/>
          </a:prstGeom>
          <a:ln>
            <a:noFill/>
          </a:ln>
          <a:effectLst>
            <a:outerShdw blurRad="190500" algn="tl" rotWithShape="0">
              <a:srgbClr val="000000">
                <a:alpha val="70000"/>
              </a:srgbClr>
            </a:outerShdw>
          </a:effectLst>
        </p:spPr>
      </p:pic>
      <p:pic>
        <p:nvPicPr>
          <p:cNvPr id="7" name="Picture 2"/>
          <p:cNvPicPr>
            <a:picLocks noChangeAspect="1" noChangeArrowheads="1"/>
          </p:cNvPicPr>
          <p:nvPr/>
        </p:nvPicPr>
        <p:blipFill>
          <a:blip r:embed="rId3"/>
          <a:srcRect/>
          <a:stretch>
            <a:fillRect/>
          </a:stretch>
        </p:blipFill>
        <p:spPr bwMode="auto">
          <a:xfrm>
            <a:off x="1066800" y="2286000"/>
            <a:ext cx="6753225" cy="2889250"/>
          </a:xfrm>
          <a:prstGeom prst="rect">
            <a:avLst/>
          </a:prstGeom>
          <a:noFill/>
          <a:ln w="9525">
            <a:noFill/>
            <a:miter lim="800000"/>
            <a:headEnd/>
            <a:tailEnd/>
          </a:ln>
          <a:effectLst>
            <a:outerShdw blurRad="190500" algn="tl" rotWithShape="0">
              <a:srgbClr val="000000">
                <a:alpha val="70000"/>
              </a:srgbClr>
            </a:outerShdw>
          </a:effectLst>
        </p:spPr>
      </p:pic>
      <p:sp>
        <p:nvSpPr>
          <p:cNvPr id="8" name="Slide Number Placeholder 7"/>
          <p:cNvSpPr>
            <a:spLocks noGrp="1"/>
          </p:cNvSpPr>
          <p:nvPr>
            <p:ph type="sldNum" sz="quarter" idx="12"/>
          </p:nvPr>
        </p:nvSpPr>
        <p:spPr/>
        <p:txBody>
          <a:bodyPr/>
          <a:lstStyle/>
          <a:p>
            <a:fld id="{B284B740-A5BF-4C4D-A77B-4F9523A0D067}" type="slidenum">
              <a:rPr lang="en-US" smtClean="0"/>
              <a:pPr/>
              <a:t>16</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Forward Pass</a:t>
            </a:r>
          </a:p>
        </p:txBody>
      </p:sp>
      <p:pic>
        <p:nvPicPr>
          <p:cNvPr id="4" name="Picture 2"/>
          <p:cNvPicPr>
            <a:picLocks noGrp="1" noChangeAspect="1" noChangeArrowheads="1"/>
          </p:cNvPicPr>
          <p:nvPr>
            <p:ph idx="1"/>
          </p:nvPr>
        </p:nvPicPr>
        <p:blipFill>
          <a:blip r:embed="rId2"/>
          <a:srcRect/>
          <a:stretch>
            <a:fillRect/>
          </a:stretch>
        </p:blipFill>
        <p:spPr>
          <a:xfrm>
            <a:off x="249238" y="1546225"/>
            <a:ext cx="5961062" cy="2551113"/>
          </a:xfrm>
          <a:effectLst>
            <a:outerShdw blurRad="190500" algn="tl" rotWithShape="0">
              <a:srgbClr val="000000">
                <a:alpha val="70000"/>
              </a:srgbClr>
            </a:outerShdw>
          </a:effectLst>
        </p:spPr>
      </p:pic>
      <p:sp>
        <p:nvSpPr>
          <p:cNvPr id="5" name="TextBox 4"/>
          <p:cNvSpPr txBox="1"/>
          <p:nvPr/>
        </p:nvSpPr>
        <p:spPr>
          <a:xfrm>
            <a:off x="0" y="1433513"/>
            <a:ext cx="2354263" cy="584200"/>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dirty="0"/>
              <a:t>ENT(1)=0  </a:t>
            </a:r>
            <a:br>
              <a:rPr lang="en-US" dirty="0"/>
            </a:br>
            <a:r>
              <a:rPr lang="en-US" sz="1400" dirty="0"/>
              <a:t>Node 1’s achievement time=0</a:t>
            </a:r>
            <a:endParaRPr lang="en-US" dirty="0"/>
          </a:p>
        </p:txBody>
      </p:sp>
      <p:sp>
        <p:nvSpPr>
          <p:cNvPr id="6" name="TextBox 5"/>
          <p:cNvSpPr txBox="1"/>
          <p:nvPr/>
        </p:nvSpPr>
        <p:spPr>
          <a:xfrm>
            <a:off x="231775" y="3903663"/>
            <a:ext cx="2701925" cy="1138237"/>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sz="1400" dirty="0"/>
              <a:t>Since activity 1 begins @Node1</a:t>
            </a:r>
          </a:p>
          <a:p>
            <a:pPr>
              <a:defRPr/>
            </a:pPr>
            <a:r>
              <a:rPr lang="en-US" dirty="0"/>
              <a:t>EST(1) = 0</a:t>
            </a:r>
          </a:p>
          <a:p>
            <a:pPr>
              <a:defRPr/>
            </a:pPr>
            <a:r>
              <a:rPr lang="en-US" dirty="0"/>
              <a:t>EFT(1) = 0 + T(1)= 5.1</a:t>
            </a:r>
          </a:p>
          <a:p>
            <a:pPr>
              <a:defRPr/>
            </a:pPr>
            <a:r>
              <a:rPr lang="en-US" dirty="0"/>
              <a:t>EFT(2) =0+T(2)= 7.2</a:t>
            </a:r>
          </a:p>
        </p:txBody>
      </p:sp>
      <p:sp>
        <p:nvSpPr>
          <p:cNvPr id="7" name="TextBox 6"/>
          <p:cNvSpPr txBox="1"/>
          <p:nvPr/>
        </p:nvSpPr>
        <p:spPr>
          <a:xfrm>
            <a:off x="2962275" y="4340225"/>
            <a:ext cx="5676900" cy="646113"/>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dirty="0"/>
              <a:t>Likewise, we compute all EFT’s for  all </a:t>
            </a:r>
            <a:r>
              <a:rPr lang="en-US" b="1" dirty="0"/>
              <a:t>activities originating </a:t>
            </a:r>
            <a:r>
              <a:rPr lang="en-US" dirty="0"/>
              <a:t/>
            </a:r>
            <a:br>
              <a:rPr lang="en-US" dirty="0"/>
            </a:br>
            <a:r>
              <a:rPr lang="en-US" dirty="0"/>
              <a:t>@ Node1</a:t>
            </a:r>
          </a:p>
        </p:txBody>
      </p:sp>
      <p:sp>
        <p:nvSpPr>
          <p:cNvPr id="8" name="TextBox 7"/>
          <p:cNvSpPr txBox="1"/>
          <p:nvPr/>
        </p:nvSpPr>
        <p:spPr>
          <a:xfrm>
            <a:off x="219075" y="5008563"/>
            <a:ext cx="7993063" cy="107791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marL="0" lvl="2">
              <a:defRPr/>
            </a:pPr>
            <a:r>
              <a:rPr lang="en-US" sz="2400" b="1" dirty="0">
                <a:solidFill>
                  <a:srgbClr val="FF0000"/>
                </a:solidFill>
                <a:sym typeface="Wingdings" pitchFamily="2" charset="2"/>
              </a:rPr>
              <a:t>ENT(</a:t>
            </a:r>
            <a:r>
              <a:rPr lang="en-US" sz="2400" b="1" dirty="0" err="1">
                <a:solidFill>
                  <a:srgbClr val="FF0000"/>
                </a:solidFill>
                <a:sym typeface="Wingdings" pitchFamily="2" charset="2"/>
              </a:rPr>
              <a:t>i</a:t>
            </a:r>
            <a:r>
              <a:rPr lang="en-US" sz="2400" b="1" dirty="0">
                <a:solidFill>
                  <a:srgbClr val="FF0000"/>
                </a:solidFill>
                <a:sym typeface="Wingdings" pitchFamily="2" charset="2"/>
              </a:rPr>
              <a:t>) =  Max { EFT (all activities terminating in </a:t>
            </a:r>
            <a:r>
              <a:rPr lang="en-US" sz="2400" b="1" dirty="0" err="1">
                <a:solidFill>
                  <a:srgbClr val="FF0000"/>
                </a:solidFill>
                <a:sym typeface="Wingdings" pitchFamily="2" charset="2"/>
              </a:rPr>
              <a:t>i</a:t>
            </a:r>
            <a:r>
              <a:rPr lang="en-US" sz="2400" b="1" dirty="0">
                <a:solidFill>
                  <a:srgbClr val="FF0000"/>
                </a:solidFill>
                <a:sym typeface="Wingdings" pitchFamily="2" charset="2"/>
              </a:rPr>
              <a:t>) } -- ------- 5.2</a:t>
            </a:r>
          </a:p>
          <a:p>
            <a:pPr marL="0" lvl="2">
              <a:defRPr/>
            </a:pPr>
            <a:r>
              <a:rPr lang="en-US" sz="2000" dirty="0">
                <a:solidFill>
                  <a:schemeClr val="tx1"/>
                </a:solidFill>
                <a:sym typeface="Wingdings" pitchFamily="2" charset="2"/>
              </a:rPr>
              <a:t>Using this Eq. we can calculate ENT of next node.</a:t>
            </a:r>
          </a:p>
          <a:p>
            <a:pPr marL="0" lvl="2">
              <a:defRPr/>
            </a:pPr>
            <a:r>
              <a:rPr lang="en-US" sz="2000" dirty="0">
                <a:solidFill>
                  <a:schemeClr val="tx1"/>
                </a:solidFill>
                <a:sym typeface="Wingdings" pitchFamily="2" charset="2"/>
              </a:rPr>
              <a:t>ENT(2)=5.1 and ENT(3)=?</a:t>
            </a:r>
            <a:endParaRPr lang="en-US" dirty="0">
              <a:solidFill>
                <a:schemeClr val="tx1"/>
              </a:solidFill>
            </a:endParaRPr>
          </a:p>
        </p:txBody>
      </p:sp>
      <p:sp>
        <p:nvSpPr>
          <p:cNvPr id="9" name="Oval 8"/>
          <p:cNvSpPr/>
          <p:nvPr/>
        </p:nvSpPr>
        <p:spPr>
          <a:xfrm>
            <a:off x="531813" y="2811463"/>
            <a:ext cx="314325" cy="436562"/>
          </a:xfrm>
          <a:prstGeom prst="ellipse">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657" name="TextBox 9"/>
          <p:cNvSpPr txBox="1">
            <a:spLocks noChangeArrowheads="1"/>
          </p:cNvSpPr>
          <p:nvPr/>
        </p:nvSpPr>
        <p:spPr bwMode="auto">
          <a:xfrm>
            <a:off x="2647950" y="0"/>
            <a:ext cx="4975225" cy="369888"/>
          </a:xfrm>
          <a:prstGeom prst="rect">
            <a:avLst/>
          </a:prstGeom>
          <a:noFill/>
          <a:ln w="9525">
            <a:noFill/>
            <a:miter lim="800000"/>
            <a:headEnd/>
            <a:tailEnd/>
          </a:ln>
        </p:spPr>
        <p:txBody>
          <a:bodyPr wrap="none">
            <a:spAutoFit/>
          </a:bodyPr>
          <a:lstStyle/>
          <a:p>
            <a:r>
              <a:rPr lang="en-US">
                <a:solidFill>
                  <a:srgbClr val="FF0000"/>
                </a:solidFill>
                <a:sym typeface="Wingdings" pitchFamily="2" charset="2"/>
              </a:rPr>
              <a:t>ENT(i) </a:t>
            </a:r>
            <a:r>
              <a:rPr lang="en-US">
                <a:sym typeface="Wingdings" pitchFamily="2" charset="2"/>
              </a:rPr>
              <a:t> earliest time when node i is achieved</a:t>
            </a:r>
            <a:endParaRPr lang="en-US"/>
          </a:p>
        </p:txBody>
      </p:sp>
      <p:sp>
        <p:nvSpPr>
          <p:cNvPr id="12" name="Down Arrow 11"/>
          <p:cNvSpPr/>
          <p:nvPr/>
        </p:nvSpPr>
        <p:spPr>
          <a:xfrm>
            <a:off x="558800" y="2019300"/>
            <a:ext cx="314325" cy="6969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ight Arrow 12"/>
          <p:cNvSpPr/>
          <p:nvPr/>
        </p:nvSpPr>
        <p:spPr>
          <a:xfrm rot="18127523">
            <a:off x="641350" y="3275013"/>
            <a:ext cx="614363" cy="477837"/>
          </a:xfrm>
          <a:prstGeom prst="rightArrow">
            <a:avLst/>
          </a:prstGeom>
          <a:solidFill>
            <a:schemeClr val="accent1">
              <a:alpha val="5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Slide Number Placeholder 13"/>
          <p:cNvSpPr>
            <a:spLocks noGrp="1"/>
          </p:cNvSpPr>
          <p:nvPr>
            <p:ph type="sldNum" sz="quarter" idx="12"/>
          </p:nvPr>
        </p:nvSpPr>
        <p:spPr/>
        <p:txBody>
          <a:bodyPr/>
          <a:lstStyle/>
          <a:p>
            <a:fld id="{B284B740-A5BF-4C4D-A77B-4F9523A0D067}" type="slidenum">
              <a:rPr lang="en-US" smtClean="0"/>
              <a:pPr/>
              <a:t>17</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mtClean="0"/>
              <a:t>Forward Pass</a:t>
            </a:r>
          </a:p>
        </p:txBody>
      </p:sp>
      <p:pic>
        <p:nvPicPr>
          <p:cNvPr id="5" name="Picture 2"/>
          <p:cNvPicPr>
            <a:picLocks noChangeAspect="1" noChangeArrowheads="1"/>
          </p:cNvPicPr>
          <p:nvPr/>
        </p:nvPicPr>
        <p:blipFill>
          <a:blip r:embed="rId2"/>
          <a:srcRect/>
          <a:stretch>
            <a:fillRect/>
          </a:stretch>
        </p:blipFill>
        <p:spPr bwMode="auto">
          <a:xfrm>
            <a:off x="481013" y="1519238"/>
            <a:ext cx="5961062" cy="2551112"/>
          </a:xfrm>
          <a:prstGeom prst="rect">
            <a:avLst/>
          </a:prstGeom>
          <a:noFill/>
          <a:ln w="9525">
            <a:noFill/>
            <a:miter lim="800000"/>
            <a:headEnd/>
            <a:tailEnd/>
          </a:ln>
          <a:effectLst>
            <a:outerShdw blurRad="190500" algn="tl" rotWithShape="0">
              <a:srgbClr val="000000">
                <a:alpha val="70000"/>
              </a:srgbClr>
            </a:outerShdw>
          </a:effectLst>
        </p:spPr>
      </p:pic>
      <p:sp>
        <p:nvSpPr>
          <p:cNvPr id="6" name="Rectangle 5"/>
          <p:cNvSpPr/>
          <p:nvPr/>
        </p:nvSpPr>
        <p:spPr>
          <a:xfrm>
            <a:off x="614363" y="2770188"/>
            <a:ext cx="504825" cy="409575"/>
          </a:xfrm>
          <a:prstGeom prst="rect">
            <a:avLst/>
          </a:prstGeom>
          <a:solidFill>
            <a:schemeClr val="accent1">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TextBox 6"/>
          <p:cNvSpPr txBox="1"/>
          <p:nvPr/>
        </p:nvSpPr>
        <p:spPr>
          <a:xfrm>
            <a:off x="504825" y="4108450"/>
            <a:ext cx="2374900" cy="1322388"/>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lvl="2">
              <a:defRPr/>
            </a:pPr>
            <a:r>
              <a:rPr lang="en-US" sz="2000" dirty="0">
                <a:solidFill>
                  <a:schemeClr val="tx1"/>
                </a:solidFill>
                <a:sym typeface="Wingdings" pitchFamily="2" charset="2"/>
              </a:rPr>
              <a:t>For Nodes 1,2 and 3</a:t>
            </a:r>
          </a:p>
          <a:p>
            <a:pPr marL="914400" lvl="4">
              <a:defRPr/>
            </a:pPr>
            <a:r>
              <a:rPr lang="en-US" sz="2000" dirty="0">
                <a:solidFill>
                  <a:schemeClr val="tx1"/>
                </a:solidFill>
                <a:sym typeface="Wingdings" pitchFamily="2" charset="2"/>
              </a:rPr>
              <a:t>ENT(1)=0</a:t>
            </a:r>
          </a:p>
          <a:p>
            <a:pPr marL="914400" lvl="4">
              <a:defRPr/>
            </a:pPr>
            <a:r>
              <a:rPr lang="en-US" sz="2000" dirty="0">
                <a:solidFill>
                  <a:schemeClr val="tx1"/>
                </a:solidFill>
                <a:sym typeface="Wingdings" pitchFamily="2" charset="2"/>
              </a:rPr>
              <a:t>ENT(2)=5.1 </a:t>
            </a:r>
          </a:p>
          <a:p>
            <a:pPr marL="914400" lvl="4">
              <a:defRPr/>
            </a:pPr>
            <a:r>
              <a:rPr lang="en-US" sz="2000" dirty="0">
                <a:solidFill>
                  <a:schemeClr val="tx1"/>
                </a:solidFill>
                <a:sym typeface="Wingdings" pitchFamily="2" charset="2"/>
              </a:rPr>
              <a:t>ENT(3)=?</a:t>
            </a:r>
            <a:endParaRPr lang="en-US" dirty="0"/>
          </a:p>
        </p:txBody>
      </p:sp>
      <p:sp>
        <p:nvSpPr>
          <p:cNvPr id="8" name="Rectangle 7"/>
          <p:cNvSpPr/>
          <p:nvPr/>
        </p:nvSpPr>
        <p:spPr>
          <a:xfrm>
            <a:off x="2663825" y="1885950"/>
            <a:ext cx="504825" cy="409575"/>
          </a:xfrm>
          <a:prstGeom prst="rect">
            <a:avLst/>
          </a:prstGeom>
          <a:solidFill>
            <a:srgbClr val="C00000">
              <a:alpha val="45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2038350" y="3567113"/>
            <a:ext cx="504825" cy="409575"/>
          </a:xfrm>
          <a:prstGeom prst="rect">
            <a:avLst/>
          </a:prstGeom>
          <a:solidFill>
            <a:schemeClr val="accent1">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ight Arrow 9"/>
          <p:cNvSpPr/>
          <p:nvPr/>
        </p:nvSpPr>
        <p:spPr>
          <a:xfrm>
            <a:off x="2989263" y="4435475"/>
            <a:ext cx="750887" cy="463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TextBox 10"/>
          <p:cNvSpPr txBox="1"/>
          <p:nvPr/>
        </p:nvSpPr>
        <p:spPr>
          <a:xfrm>
            <a:off x="3733801" y="4108450"/>
            <a:ext cx="5164138" cy="175418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defRPr/>
            </a:pPr>
            <a:r>
              <a:rPr lang="en-US" dirty="0"/>
              <a:t>Calculate EST and EFT for some more activities</a:t>
            </a:r>
          </a:p>
          <a:p>
            <a:pPr>
              <a:defRPr/>
            </a:pPr>
            <a:r>
              <a:rPr lang="en-US" dirty="0"/>
              <a:t>EST(4)=ENT(2)=5.1</a:t>
            </a:r>
          </a:p>
          <a:p>
            <a:pPr>
              <a:defRPr/>
            </a:pPr>
            <a:r>
              <a:rPr lang="en-US" dirty="0"/>
              <a:t>EFT(4)=EST(4)+T(4)=5.1+4.5=9.6</a:t>
            </a:r>
          </a:p>
          <a:p>
            <a:pPr>
              <a:defRPr/>
            </a:pPr>
            <a:r>
              <a:rPr lang="en-US" dirty="0"/>
              <a:t>ENT(3)=</a:t>
            </a:r>
            <a:r>
              <a:rPr lang="en-US" b="1" dirty="0">
                <a:solidFill>
                  <a:srgbClr val="FF0000"/>
                </a:solidFill>
                <a:sym typeface="Wingdings" pitchFamily="2" charset="2"/>
              </a:rPr>
              <a:t> Max { EFT (all activities terminating in </a:t>
            </a:r>
            <a:r>
              <a:rPr lang="en-US" b="1" dirty="0" err="1">
                <a:solidFill>
                  <a:srgbClr val="FF0000"/>
                </a:solidFill>
                <a:sym typeface="Wingdings" pitchFamily="2" charset="2"/>
              </a:rPr>
              <a:t>i</a:t>
            </a:r>
            <a:r>
              <a:rPr lang="en-US" b="1" dirty="0">
                <a:solidFill>
                  <a:srgbClr val="FF0000"/>
                </a:solidFill>
                <a:sym typeface="Wingdings" pitchFamily="2" charset="2"/>
              </a:rPr>
              <a:t>) } </a:t>
            </a:r>
          </a:p>
          <a:p>
            <a:pPr>
              <a:defRPr/>
            </a:pPr>
            <a:r>
              <a:rPr lang="en-US" b="1" dirty="0">
                <a:solidFill>
                  <a:srgbClr val="FF0000"/>
                </a:solidFill>
                <a:sym typeface="Wingdings" pitchFamily="2" charset="2"/>
              </a:rPr>
              <a:t>	= Max{EFT(2), EFT(4)}= Max {7.2,9.6}</a:t>
            </a:r>
          </a:p>
          <a:p>
            <a:pPr>
              <a:defRPr/>
            </a:pPr>
            <a:r>
              <a:rPr lang="en-US" b="1" dirty="0">
                <a:solidFill>
                  <a:srgbClr val="FF0000"/>
                </a:solidFill>
                <a:sym typeface="Wingdings" pitchFamily="2" charset="2"/>
              </a:rPr>
              <a:t>	=9.6</a:t>
            </a:r>
            <a:endParaRPr lang="en-US" dirty="0"/>
          </a:p>
        </p:txBody>
      </p:sp>
      <p:sp>
        <p:nvSpPr>
          <p:cNvPr id="28682" name="TextBox 11"/>
          <p:cNvSpPr txBox="1">
            <a:spLocks noChangeArrowheads="1"/>
          </p:cNvSpPr>
          <p:nvPr/>
        </p:nvSpPr>
        <p:spPr bwMode="auto">
          <a:xfrm>
            <a:off x="685800" y="6172200"/>
            <a:ext cx="7404100" cy="369887"/>
          </a:xfrm>
          <a:prstGeom prst="rect">
            <a:avLst/>
          </a:prstGeom>
          <a:noFill/>
          <a:ln w="9525">
            <a:noFill/>
            <a:miter lim="800000"/>
            <a:headEnd/>
            <a:tailEnd/>
          </a:ln>
        </p:spPr>
        <p:txBody>
          <a:bodyPr wrap="none">
            <a:spAutoFit/>
          </a:bodyPr>
          <a:lstStyle/>
          <a:p>
            <a:r>
              <a:rPr lang="en-US" dirty="0"/>
              <a:t>This simple was possible because all activities was in topological order</a:t>
            </a:r>
          </a:p>
        </p:txBody>
      </p:sp>
      <p:sp>
        <p:nvSpPr>
          <p:cNvPr id="12" name="Slide Number Placeholder 11"/>
          <p:cNvSpPr>
            <a:spLocks noGrp="1"/>
          </p:cNvSpPr>
          <p:nvPr>
            <p:ph type="sldNum" sz="quarter" idx="12"/>
          </p:nvPr>
        </p:nvSpPr>
        <p:spPr/>
        <p:txBody>
          <a:bodyPr/>
          <a:lstStyle/>
          <a:p>
            <a:fld id="{B284B740-A5BF-4C4D-A77B-4F9523A0D067}" type="slidenum">
              <a:rPr lang="en-US" smtClean="0"/>
              <a:pPr/>
              <a:t>18</a:t>
            </a:fld>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1143000" y="-609600"/>
            <a:ext cx="6318924" cy="7676456"/>
          </a:xfrm>
          <a:prstGeom prst="rect">
            <a:avLst/>
          </a:prstGeom>
        </p:spPr>
      </p:pic>
      <p:sp>
        <p:nvSpPr>
          <p:cNvPr id="4" name="Slide Number Placeholder 3"/>
          <p:cNvSpPr>
            <a:spLocks noGrp="1"/>
          </p:cNvSpPr>
          <p:nvPr>
            <p:ph type="sldNum" sz="quarter" idx="12"/>
          </p:nvPr>
        </p:nvSpPr>
        <p:spPr/>
        <p:txBody>
          <a:bodyPr/>
          <a:lstStyle/>
          <a:p>
            <a:fld id="{B284B740-A5BF-4C4D-A77B-4F9523A0D067}" type="slidenum">
              <a:rPr lang="en-US" smtClean="0"/>
              <a:pPr/>
              <a:t>19</a:t>
            </a:fld>
            <a:endParaRPr lang="en-US"/>
          </a:p>
        </p:txBody>
      </p:sp>
    </p:spTree>
    <p:extLst>
      <p:ext uri="{BB962C8B-B14F-4D97-AF65-F5344CB8AC3E}">
        <p14:creationId xmlns:p14="http://schemas.microsoft.com/office/powerpoint/2010/main" val="4058407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Recommended Book</a:t>
            </a:r>
          </a:p>
        </p:txBody>
      </p:sp>
      <p:sp>
        <p:nvSpPr>
          <p:cNvPr id="13315" name="Content Placeholder 2"/>
          <p:cNvSpPr>
            <a:spLocks noGrp="1"/>
          </p:cNvSpPr>
          <p:nvPr>
            <p:ph idx="1"/>
          </p:nvPr>
        </p:nvSpPr>
        <p:spPr/>
        <p:txBody>
          <a:bodyPr/>
          <a:lstStyle/>
          <a:p>
            <a:r>
              <a:rPr lang="en-US" dirty="0" smtClean="0"/>
              <a:t>System Simulation With Digital Computer</a:t>
            </a:r>
          </a:p>
          <a:p>
            <a:pPr lvl="1"/>
            <a:r>
              <a:rPr lang="en-US" dirty="0" smtClean="0"/>
              <a:t>By Narshing  Deo</a:t>
            </a:r>
          </a:p>
          <a:p>
            <a:pPr lvl="1"/>
            <a:endParaRPr lang="en-US" dirty="0" smtClean="0"/>
          </a:p>
          <a:p>
            <a:pPr lvl="1"/>
            <a:r>
              <a:rPr lang="en-US" dirty="0" smtClean="0"/>
              <a:t>Chapter 5: </a:t>
            </a:r>
            <a:br>
              <a:rPr lang="en-US" dirty="0" smtClean="0"/>
            </a:br>
            <a:r>
              <a:rPr lang="en-US" b="1" dirty="0" smtClean="0"/>
              <a:t>Simulation of a PERT network</a:t>
            </a:r>
          </a:p>
        </p:txBody>
      </p:sp>
      <p:pic>
        <p:nvPicPr>
          <p:cNvPr id="13316" name="Picture 4"/>
          <p:cNvPicPr>
            <a:picLocks noChangeAspect="1" noChangeArrowheads="1"/>
          </p:cNvPicPr>
          <p:nvPr/>
        </p:nvPicPr>
        <p:blipFill>
          <a:blip r:embed="rId2"/>
          <a:srcRect/>
          <a:stretch>
            <a:fillRect/>
          </a:stretch>
        </p:blipFill>
        <p:spPr bwMode="auto">
          <a:xfrm>
            <a:off x="6157913" y="2689225"/>
            <a:ext cx="1674812" cy="25146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284B740-A5BF-4C4D-A77B-4F9523A0D067}" type="slidenum">
              <a:rPr lang="en-US" smtClean="0"/>
              <a:pPr/>
              <a:t>2</a:t>
            </a:fld>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9" name="Picture 3"/>
          <p:cNvPicPr>
            <a:picLocks noChangeAspect="1" noChangeArrowheads="1"/>
          </p:cNvPicPr>
          <p:nvPr/>
        </p:nvPicPr>
        <p:blipFill>
          <a:blip r:embed="rId2"/>
          <a:srcRect/>
          <a:stretch>
            <a:fillRect/>
          </a:stretch>
        </p:blipFill>
        <p:spPr bwMode="auto">
          <a:xfrm>
            <a:off x="3063875" y="190500"/>
            <a:ext cx="5813425" cy="4418013"/>
          </a:xfrm>
          <a:prstGeom prst="rect">
            <a:avLst/>
          </a:prstGeom>
          <a:ln>
            <a:noFill/>
          </a:ln>
          <a:effectLst>
            <a:outerShdw blurRad="190500" algn="tl" rotWithShape="0">
              <a:srgbClr val="000000">
                <a:alpha val="70000"/>
              </a:srgbClr>
            </a:outerShdw>
          </a:effectLst>
        </p:spPr>
      </p:pic>
      <p:pic>
        <p:nvPicPr>
          <p:cNvPr id="39940" name="Picture 4"/>
          <p:cNvPicPr>
            <a:picLocks noChangeAspect="1" noChangeArrowheads="1"/>
          </p:cNvPicPr>
          <p:nvPr/>
        </p:nvPicPr>
        <p:blipFill>
          <a:blip r:embed="rId3"/>
          <a:srcRect/>
          <a:stretch>
            <a:fillRect/>
          </a:stretch>
        </p:blipFill>
        <p:spPr bwMode="auto">
          <a:xfrm>
            <a:off x="3065463" y="531813"/>
            <a:ext cx="6078537" cy="4286250"/>
          </a:xfrm>
          <a:prstGeom prst="rect">
            <a:avLst/>
          </a:prstGeom>
          <a:ln>
            <a:noFill/>
          </a:ln>
          <a:effectLst>
            <a:outerShdw blurRad="190500" algn="tl" rotWithShape="0">
              <a:srgbClr val="000000">
                <a:alpha val="70000"/>
              </a:srgbClr>
            </a:outerShdw>
          </a:effectLst>
        </p:spPr>
      </p:pic>
      <p:pic>
        <p:nvPicPr>
          <p:cNvPr id="39941" name="Picture 5"/>
          <p:cNvPicPr>
            <a:picLocks noChangeAspect="1" noChangeArrowheads="1"/>
          </p:cNvPicPr>
          <p:nvPr/>
        </p:nvPicPr>
        <p:blipFill>
          <a:blip r:embed="rId4"/>
          <a:srcRect/>
          <a:stretch>
            <a:fillRect/>
          </a:stretch>
        </p:blipFill>
        <p:spPr bwMode="auto">
          <a:xfrm>
            <a:off x="3046413" y="1116013"/>
            <a:ext cx="6097587" cy="4379912"/>
          </a:xfrm>
          <a:prstGeom prst="rect">
            <a:avLst/>
          </a:prstGeom>
          <a:ln>
            <a:noFill/>
          </a:ln>
          <a:effectLst>
            <a:outerShdw blurRad="190500" algn="tl" rotWithShape="0">
              <a:srgbClr val="000000">
                <a:alpha val="70000"/>
              </a:srgbClr>
            </a:outerShdw>
          </a:effectLst>
        </p:spPr>
      </p:pic>
      <p:sp>
        <p:nvSpPr>
          <p:cNvPr id="10" name="TextBox 9"/>
          <p:cNvSpPr txBox="1"/>
          <p:nvPr/>
        </p:nvSpPr>
        <p:spPr>
          <a:xfrm>
            <a:off x="3944938" y="5403850"/>
            <a:ext cx="4879975" cy="1323975"/>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lvl="1">
              <a:defRPr/>
            </a:pPr>
            <a:r>
              <a:rPr lang="en-US" sz="1600" dirty="0"/>
              <a:t>N Activities (1,2….N)and </a:t>
            </a:r>
          </a:p>
          <a:p>
            <a:pPr lvl="1">
              <a:defRPr/>
            </a:pPr>
            <a:r>
              <a:rPr lang="en-US" sz="1600" dirty="0"/>
              <a:t>M Nodes (1,2…M</a:t>
            </a:r>
            <a:r>
              <a:rPr lang="en-US" sz="1400" dirty="0"/>
              <a:t>)</a:t>
            </a:r>
          </a:p>
          <a:p>
            <a:pPr lvl="1">
              <a:defRPr/>
            </a:pPr>
            <a:r>
              <a:rPr lang="en-US" sz="1600" b="1" i="1" dirty="0">
                <a:sym typeface="Wingdings" pitchFamily="2" charset="2"/>
              </a:rPr>
              <a:t>EST (K</a:t>
            </a:r>
            <a:r>
              <a:rPr lang="en-US" sz="1600" dirty="0">
                <a:sym typeface="Wingdings" pitchFamily="2" charset="2"/>
              </a:rPr>
              <a:t>)  earliest starting time for </a:t>
            </a:r>
            <a:r>
              <a:rPr lang="en-US" sz="1600" dirty="0" err="1">
                <a:sym typeface="Wingdings" pitchFamily="2" charset="2"/>
              </a:rPr>
              <a:t>k</a:t>
            </a:r>
            <a:r>
              <a:rPr lang="en-US" sz="1600" baseline="30000" dirty="0" err="1">
                <a:sym typeface="Wingdings" pitchFamily="2" charset="2"/>
              </a:rPr>
              <a:t>th</a:t>
            </a:r>
            <a:r>
              <a:rPr lang="en-US" sz="1600" dirty="0">
                <a:sym typeface="Wingdings" pitchFamily="2" charset="2"/>
              </a:rPr>
              <a:t> activity</a:t>
            </a:r>
          </a:p>
          <a:p>
            <a:pPr lvl="1">
              <a:defRPr/>
            </a:pPr>
            <a:r>
              <a:rPr lang="en-US" sz="1600" b="1" i="1" dirty="0">
                <a:sym typeface="Wingdings" pitchFamily="2" charset="2"/>
              </a:rPr>
              <a:t>EFT (k) </a:t>
            </a:r>
            <a:r>
              <a:rPr lang="en-US" sz="1600" dirty="0">
                <a:sym typeface="Wingdings" pitchFamily="2" charset="2"/>
              </a:rPr>
              <a:t> earliest finish time for </a:t>
            </a:r>
            <a:r>
              <a:rPr lang="en-US" sz="1600" dirty="0" err="1">
                <a:sym typeface="Wingdings" pitchFamily="2" charset="2"/>
              </a:rPr>
              <a:t>k</a:t>
            </a:r>
            <a:r>
              <a:rPr lang="en-US" sz="1600" baseline="30000" dirty="0" err="1">
                <a:sym typeface="Wingdings" pitchFamily="2" charset="2"/>
              </a:rPr>
              <a:t>th</a:t>
            </a:r>
            <a:r>
              <a:rPr lang="en-US" sz="1600" dirty="0">
                <a:sym typeface="Wingdings" pitchFamily="2" charset="2"/>
              </a:rPr>
              <a:t> activity</a:t>
            </a:r>
          </a:p>
          <a:p>
            <a:pPr lvl="1">
              <a:defRPr/>
            </a:pPr>
            <a:r>
              <a:rPr lang="en-US" sz="1600" b="1" dirty="0">
                <a:sym typeface="Wingdings" pitchFamily="2" charset="2"/>
              </a:rPr>
              <a:t>ENT(</a:t>
            </a:r>
            <a:r>
              <a:rPr lang="en-US" sz="1600" b="1" dirty="0" err="1">
                <a:sym typeface="Wingdings" pitchFamily="2" charset="2"/>
              </a:rPr>
              <a:t>i</a:t>
            </a:r>
            <a:r>
              <a:rPr lang="en-US" sz="1600" b="1" dirty="0">
                <a:sym typeface="Wingdings" pitchFamily="2" charset="2"/>
              </a:rPr>
              <a:t>) =  Max { EFT (all activities terminating in </a:t>
            </a:r>
            <a:r>
              <a:rPr lang="en-US" sz="1600" b="1" dirty="0" err="1">
                <a:sym typeface="Wingdings" pitchFamily="2" charset="2"/>
              </a:rPr>
              <a:t>i</a:t>
            </a:r>
            <a:r>
              <a:rPr lang="en-US" sz="1600" b="1" dirty="0">
                <a:sym typeface="Wingdings" pitchFamily="2" charset="2"/>
              </a:rPr>
              <a:t>) }</a:t>
            </a:r>
            <a:endParaRPr lang="en-US" sz="1400" dirty="0"/>
          </a:p>
        </p:txBody>
      </p:sp>
      <p:sp>
        <p:nvSpPr>
          <p:cNvPr id="7" name="Slide Number Placeholder 6"/>
          <p:cNvSpPr>
            <a:spLocks noGrp="1"/>
          </p:cNvSpPr>
          <p:nvPr>
            <p:ph type="sldNum" sz="quarter" idx="12"/>
          </p:nvPr>
        </p:nvSpPr>
        <p:spPr/>
        <p:txBody>
          <a:bodyPr/>
          <a:lstStyle/>
          <a:p>
            <a:fld id="{B284B740-A5BF-4C4D-A77B-4F9523A0D067}" type="slidenum">
              <a:rPr lang="en-US" smtClean="0"/>
              <a:pPr/>
              <a:t>20</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939"/>
                                        </p:tgtEl>
                                        <p:attrNameLst>
                                          <p:attrName>style.visibility</p:attrName>
                                        </p:attrNameLst>
                                      </p:cBhvr>
                                      <p:to>
                                        <p:strVal val="visible"/>
                                      </p:to>
                                    </p:set>
                                    <p:animEffect transition="in" filter="blinds(horizontal)">
                                      <p:cBhvr>
                                        <p:cTn id="7" dur="500"/>
                                        <p:tgtEl>
                                          <p:spTgt spid="399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940"/>
                                        </p:tgtEl>
                                        <p:attrNameLst>
                                          <p:attrName>style.visibility</p:attrName>
                                        </p:attrNameLst>
                                      </p:cBhvr>
                                      <p:to>
                                        <p:strVal val="visible"/>
                                      </p:to>
                                    </p:set>
                                    <p:animEffect transition="in" filter="blinds(horizontal)">
                                      <p:cBhvr>
                                        <p:cTn id="12" dur="500"/>
                                        <p:tgtEl>
                                          <p:spTgt spid="3994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9941"/>
                                        </p:tgtEl>
                                        <p:attrNameLst>
                                          <p:attrName>style.visibility</p:attrName>
                                        </p:attrNameLst>
                                      </p:cBhvr>
                                      <p:to>
                                        <p:strVal val="visible"/>
                                      </p:to>
                                    </p:set>
                                    <p:animEffect transition="in" filter="blinds(horizontal)">
                                      <p:cBhvr>
                                        <p:cTn id="17" dur="500"/>
                                        <p:tgtEl>
                                          <p:spTgt spid="39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t>Programming Problem</a:t>
            </a:r>
          </a:p>
        </p:txBody>
      </p:sp>
      <p:pic>
        <p:nvPicPr>
          <p:cNvPr id="30723" name="Picture 2"/>
          <p:cNvPicPr>
            <a:picLocks noGrp="1" noChangeAspect="1" noChangeArrowheads="1"/>
          </p:cNvPicPr>
          <p:nvPr>
            <p:ph idx="1"/>
          </p:nvPr>
        </p:nvPicPr>
        <p:blipFill>
          <a:blip r:embed="rId2"/>
          <a:srcRect/>
          <a:stretch>
            <a:fillRect/>
          </a:stretch>
        </p:blipFill>
        <p:spPr>
          <a:xfrm>
            <a:off x="1730375" y="2503488"/>
            <a:ext cx="5246688" cy="2133600"/>
          </a:xfrm>
          <a:noFill/>
        </p:spPr>
      </p:pic>
      <p:sp>
        <p:nvSpPr>
          <p:cNvPr id="30724" name="TextBox 4"/>
          <p:cNvSpPr txBox="1">
            <a:spLocks noChangeArrowheads="1"/>
          </p:cNvSpPr>
          <p:nvPr/>
        </p:nvSpPr>
        <p:spPr bwMode="auto">
          <a:xfrm>
            <a:off x="1746250" y="5103813"/>
            <a:ext cx="3648075" cy="369887"/>
          </a:xfrm>
          <a:prstGeom prst="rect">
            <a:avLst/>
          </a:prstGeom>
          <a:noFill/>
          <a:ln w="9525">
            <a:noFill/>
            <a:miter lim="800000"/>
            <a:headEnd/>
            <a:tailEnd/>
          </a:ln>
        </p:spPr>
        <p:txBody>
          <a:bodyPr wrap="none">
            <a:spAutoFit/>
          </a:bodyPr>
          <a:lstStyle/>
          <a:p>
            <a:r>
              <a:rPr lang="en-US"/>
              <a:t>Find Critical Path and Activities….</a:t>
            </a:r>
          </a:p>
        </p:txBody>
      </p:sp>
      <p:sp>
        <p:nvSpPr>
          <p:cNvPr id="5" name="Slide Number Placeholder 4"/>
          <p:cNvSpPr>
            <a:spLocks noGrp="1"/>
          </p:cNvSpPr>
          <p:nvPr>
            <p:ph type="sldNum" sz="quarter" idx="12"/>
          </p:nvPr>
        </p:nvSpPr>
        <p:spPr/>
        <p:txBody>
          <a:bodyPr/>
          <a:lstStyle/>
          <a:p>
            <a:fld id="{B284B740-A5BF-4C4D-A77B-4F9523A0D067}" type="slidenum">
              <a:rPr lang="en-US" smtClean="0"/>
              <a:pPr/>
              <a:t>21</a:t>
            </a:fld>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What is PERT and CPM</a:t>
            </a:r>
          </a:p>
        </p:txBody>
      </p:sp>
      <p:sp>
        <p:nvSpPr>
          <p:cNvPr id="14339" name="Content Placeholder 2"/>
          <p:cNvSpPr>
            <a:spLocks noGrp="1"/>
          </p:cNvSpPr>
          <p:nvPr>
            <p:ph idx="1"/>
          </p:nvPr>
        </p:nvSpPr>
        <p:spPr>
          <a:xfrm>
            <a:off x="457200" y="1752601"/>
            <a:ext cx="8229600" cy="5105399"/>
          </a:xfrm>
        </p:spPr>
        <p:txBody>
          <a:bodyPr>
            <a:normAutofit fontScale="85000" lnSpcReduction="20000"/>
          </a:bodyPr>
          <a:lstStyle/>
          <a:p>
            <a:r>
              <a:rPr lang="en-US" sz="2800" b="1" u="sng" dirty="0" smtClean="0">
                <a:solidFill>
                  <a:srgbClr val="008000"/>
                </a:solidFill>
              </a:rPr>
              <a:t>PERT</a:t>
            </a:r>
          </a:p>
          <a:p>
            <a:pPr lvl="1"/>
            <a:r>
              <a:rPr lang="en-US" dirty="0">
                <a:solidFill>
                  <a:srgbClr val="008000"/>
                </a:solidFill>
              </a:rPr>
              <a:t>The program (or project) evaluation and review technique, commonly abbreviated PERT, is a statistical tool, used in project management, which was designed to analyze and represent the tasks involved in completing a given project. </a:t>
            </a:r>
            <a:r>
              <a:rPr lang="en-US" dirty="0" smtClean="0">
                <a:solidFill>
                  <a:srgbClr val="008000"/>
                </a:solidFill>
              </a:rPr>
              <a:t>It </a:t>
            </a:r>
            <a:r>
              <a:rPr lang="en-US" dirty="0">
                <a:solidFill>
                  <a:srgbClr val="008000"/>
                </a:solidFill>
              </a:rPr>
              <a:t>is commonly used in conjunction with the critical path </a:t>
            </a:r>
            <a:r>
              <a:rPr lang="en-US" dirty="0" smtClean="0">
                <a:solidFill>
                  <a:srgbClr val="008000"/>
                </a:solidFill>
              </a:rPr>
              <a:t>method.</a:t>
            </a:r>
          </a:p>
          <a:p>
            <a:r>
              <a:rPr lang="en-US" sz="2800" dirty="0" smtClean="0"/>
              <a:t>CPM</a:t>
            </a:r>
          </a:p>
          <a:p>
            <a:pPr lvl="1"/>
            <a:r>
              <a:rPr lang="en-US" dirty="0" smtClean="0"/>
              <a:t>Critical Path Method</a:t>
            </a:r>
          </a:p>
          <a:p>
            <a:endParaRPr lang="en-US" sz="2800" dirty="0" smtClean="0"/>
          </a:p>
          <a:p>
            <a:r>
              <a:rPr lang="en-US" sz="2800" dirty="0" smtClean="0"/>
              <a:t>Before 1950 … no effective formal method … </a:t>
            </a:r>
            <a:r>
              <a:rPr lang="en-US" sz="2800" b="1" dirty="0" smtClean="0"/>
              <a:t>planning and schedule large project</a:t>
            </a:r>
          </a:p>
          <a:p>
            <a:endParaRPr lang="en-US" sz="2800" dirty="0" smtClean="0"/>
          </a:p>
          <a:p>
            <a:r>
              <a:rPr lang="en-US" sz="2800" dirty="0" smtClean="0"/>
              <a:t>1957 -1959… </a:t>
            </a:r>
            <a:r>
              <a:rPr lang="en-US" sz="2800" b="1" dirty="0" smtClean="0"/>
              <a:t>PERT and CPM </a:t>
            </a:r>
            <a:r>
              <a:rPr lang="en-US" sz="2800" dirty="0" smtClean="0"/>
              <a:t>… great help…in this regards</a:t>
            </a:r>
            <a:r>
              <a:rPr lang="en-US" sz="2400" dirty="0" smtClean="0"/>
              <a:t>.</a:t>
            </a:r>
          </a:p>
        </p:txBody>
      </p:sp>
      <p:sp>
        <p:nvSpPr>
          <p:cNvPr id="4" name="Slide Number Placeholder 3"/>
          <p:cNvSpPr>
            <a:spLocks noGrp="1"/>
          </p:cNvSpPr>
          <p:nvPr>
            <p:ph type="sldNum" sz="quarter" idx="12"/>
          </p:nvPr>
        </p:nvSpPr>
        <p:spPr/>
        <p:txBody>
          <a:bodyPr/>
          <a:lstStyle/>
          <a:p>
            <a:fld id="{B284B740-A5BF-4C4D-A77B-4F9523A0D067}" type="slidenum">
              <a:rPr lang="en-US" smtClean="0"/>
              <a:pPr/>
              <a:t>3</a:t>
            </a:fld>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457200" y="274639"/>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a:bodyPr>
          <a:lstStyle/>
          <a:p>
            <a:r>
              <a:rPr lang="en-US" sz="2400" dirty="0"/>
              <a:t>The critical path method (CPM), which is a method used to estimate the minimum project duration and determine the amount of scheduling flexibility on the logical network paths within the schedule model. This schedule network analysis technique calculates the early start, early finish, late start, and late finish dates for all activities without regard for any resource limitations by performing a forward and backward pass analysis through the schedule network</a:t>
            </a:r>
            <a:r>
              <a:rPr lang="en-US" sz="2400" dirty="0">
                <a:solidFill>
                  <a:schemeClr val="accent1">
                    <a:lumMod val="75000"/>
                  </a:schemeClr>
                </a:solidFill>
              </a:rPr>
              <a:t>. The critical path is the sequence of activities that represents the longest </a:t>
            </a:r>
            <a:r>
              <a:rPr lang="en-US" sz="2400" dirty="0"/>
              <a:t>path through a project, which determines the shortest possible project duration.</a:t>
            </a:r>
          </a:p>
        </p:txBody>
      </p:sp>
      <p:sp>
        <p:nvSpPr>
          <p:cNvPr id="4" name="Slide Number Placeholder 3"/>
          <p:cNvSpPr>
            <a:spLocks noGrp="1"/>
          </p:cNvSpPr>
          <p:nvPr>
            <p:ph type="sldNum" sz="quarter" idx="12"/>
          </p:nvPr>
        </p:nvSpPr>
        <p:spPr/>
        <p:txBody>
          <a:bodyPr/>
          <a:lstStyle/>
          <a:p>
            <a:fld id="{B284B740-A5BF-4C4D-A77B-4F9523A0D067}" type="slidenum">
              <a:rPr lang="en-US" smtClean="0"/>
              <a:pPr/>
              <a:t>4</a:t>
            </a:fld>
            <a:endParaRPr lang="en-US"/>
          </a:p>
        </p:txBody>
      </p:sp>
    </p:spTree>
    <p:extLst>
      <p:ext uri="{BB962C8B-B14F-4D97-AF65-F5344CB8AC3E}">
        <p14:creationId xmlns:p14="http://schemas.microsoft.com/office/powerpoint/2010/main" val="3808369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695636403"/>
              </p:ext>
            </p:extLst>
          </p:nvPr>
        </p:nvGraphicFramePr>
        <p:xfrm>
          <a:off x="457200" y="274639"/>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363" name="Content Placeholder 2"/>
          <p:cNvSpPr>
            <a:spLocks noGrp="1"/>
          </p:cNvSpPr>
          <p:nvPr>
            <p:ph idx="1"/>
          </p:nvPr>
        </p:nvSpPr>
        <p:spPr/>
        <p:txBody>
          <a:bodyPr>
            <a:normAutofit/>
          </a:bodyPr>
          <a:lstStyle/>
          <a:p>
            <a:r>
              <a:rPr lang="en-US" sz="2400" dirty="0" smtClean="0"/>
              <a:t>Generally any nontrivial project can be thought of </a:t>
            </a:r>
            <a:r>
              <a:rPr lang="en-US" sz="2400" dirty="0" smtClean="0">
                <a:sym typeface="Wingdings" pitchFamily="2" charset="2"/>
              </a:rPr>
              <a:t>as consisting of a </a:t>
            </a:r>
            <a:r>
              <a:rPr lang="en-US" sz="2400" b="1" dirty="0" smtClean="0"/>
              <a:t>number of separate activities</a:t>
            </a:r>
          </a:p>
          <a:p>
            <a:pPr lvl="1"/>
            <a:r>
              <a:rPr lang="en-US" sz="2400" dirty="0" smtClean="0"/>
              <a:t>For example: </a:t>
            </a:r>
          </a:p>
          <a:p>
            <a:pPr lvl="2"/>
            <a:r>
              <a:rPr lang="en-US" sz="1800" dirty="0" smtClean="0"/>
              <a:t>Building construction </a:t>
            </a:r>
            <a:r>
              <a:rPr lang="en-US" sz="1800" dirty="0" smtClean="0">
                <a:sym typeface="Wingdings" pitchFamily="2" charset="2"/>
              </a:rPr>
              <a:t>  Selection of site + </a:t>
            </a:r>
            <a:br>
              <a:rPr lang="en-US" sz="1800" dirty="0" smtClean="0">
                <a:sym typeface="Wingdings" pitchFamily="2" charset="2"/>
              </a:rPr>
            </a:br>
            <a:r>
              <a:rPr lang="en-US" sz="1800" dirty="0" smtClean="0">
                <a:sym typeface="Wingdings" pitchFamily="2" charset="2"/>
              </a:rPr>
              <a:t>decision of architecture  + laying of foundation + etc</a:t>
            </a:r>
            <a:endParaRPr lang="en-US" sz="1800" dirty="0" smtClean="0"/>
          </a:p>
          <a:p>
            <a:r>
              <a:rPr lang="en-US" sz="2400" dirty="0" smtClean="0"/>
              <a:t>Due to technical reasons:</a:t>
            </a:r>
          </a:p>
          <a:p>
            <a:pPr lvl="1"/>
            <a:r>
              <a:rPr lang="en-US" sz="2200" dirty="0" smtClean="0"/>
              <a:t>Some activities can not be started before some others are complete  </a:t>
            </a:r>
          </a:p>
          <a:p>
            <a:pPr lvl="1">
              <a:buFont typeface="Wingdings" pitchFamily="2" charset="2"/>
              <a:buChar char="à"/>
            </a:pPr>
            <a:r>
              <a:rPr lang="en-US" sz="2400" dirty="0" smtClean="0">
                <a:sym typeface="Wingdings" pitchFamily="2" charset="2"/>
              </a:rPr>
              <a:t>Thus there will be some </a:t>
            </a:r>
            <a:r>
              <a:rPr lang="en-US" sz="2400" b="1" dirty="0" smtClean="0">
                <a:sym typeface="Wingdings" pitchFamily="2" charset="2"/>
              </a:rPr>
              <a:t>PRECEDENCE RELATIONSHIP </a:t>
            </a:r>
          </a:p>
          <a:p>
            <a:r>
              <a:rPr lang="en-US" sz="2400" dirty="0" smtClean="0">
                <a:sym typeface="Wingdings" pitchFamily="2" charset="2"/>
              </a:rPr>
              <a:t>In addition, each activity require certain time  </a:t>
            </a:r>
            <a:r>
              <a:rPr lang="en-US" sz="2400" b="1" dirty="0" smtClean="0">
                <a:sym typeface="Wingdings" pitchFamily="2" charset="2"/>
              </a:rPr>
              <a:t>DURATION</a:t>
            </a:r>
            <a:endParaRPr lang="en-US" sz="2400" dirty="0" smtClean="0"/>
          </a:p>
        </p:txBody>
      </p:sp>
      <p:sp>
        <p:nvSpPr>
          <p:cNvPr id="4" name="Slide Number Placeholder 3"/>
          <p:cNvSpPr>
            <a:spLocks noGrp="1"/>
          </p:cNvSpPr>
          <p:nvPr>
            <p:ph type="sldNum" sz="quarter" idx="12"/>
          </p:nvPr>
        </p:nvSpPr>
        <p:spPr/>
        <p:txBody>
          <a:bodyPr/>
          <a:lstStyle/>
          <a:p>
            <a:fld id="{B284B740-A5BF-4C4D-A77B-4F9523A0D067}" type="slidenum">
              <a:rPr lang="en-US" smtClean="0"/>
              <a:pPr/>
              <a:t>5</a:t>
            </a:fld>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Network model of a project </a:t>
            </a:r>
          </a:p>
        </p:txBody>
      </p:sp>
      <p:sp>
        <p:nvSpPr>
          <p:cNvPr id="16387" name="Content Placeholder 2"/>
          <p:cNvSpPr>
            <a:spLocks noGrp="1"/>
          </p:cNvSpPr>
          <p:nvPr>
            <p:ph idx="1"/>
          </p:nvPr>
        </p:nvSpPr>
        <p:spPr/>
        <p:txBody>
          <a:bodyPr/>
          <a:lstStyle/>
          <a:p>
            <a:r>
              <a:rPr lang="en-US" sz="2400" dirty="0" smtClean="0">
                <a:solidFill>
                  <a:srgbClr val="008000"/>
                </a:solidFill>
              </a:rPr>
              <a:t>The ACTIVITIES, the PRECEDENCE relationships, and DURATION of </a:t>
            </a:r>
            <a:r>
              <a:rPr lang="en-US" sz="2400" dirty="0" smtClean="0">
                <a:solidFill>
                  <a:srgbClr val="008000"/>
                </a:solidFill>
                <a:sym typeface="Wingdings" pitchFamily="2" charset="2"/>
              </a:rPr>
              <a:t>time can be represented</a:t>
            </a:r>
            <a:r>
              <a:rPr lang="en-US" dirty="0" smtClean="0">
                <a:solidFill>
                  <a:srgbClr val="008000"/>
                </a:solidFill>
                <a:sym typeface="Wingdings" pitchFamily="2" charset="2"/>
              </a:rPr>
              <a:t> </a:t>
            </a:r>
            <a:r>
              <a:rPr lang="en-US" sz="2400" dirty="0" smtClean="0">
                <a:solidFill>
                  <a:srgbClr val="008000"/>
                </a:solidFill>
                <a:sym typeface="Wingdings" pitchFamily="2" charset="2"/>
              </a:rPr>
              <a:t>by means of an arrow diagram Called</a:t>
            </a:r>
            <a:r>
              <a:rPr lang="en-US" sz="2400" dirty="0">
                <a:solidFill>
                  <a:srgbClr val="008000"/>
                </a:solidFill>
                <a:sym typeface="Wingdings" pitchFamily="2" charset="2"/>
              </a:rPr>
              <a:t> </a:t>
            </a:r>
            <a:r>
              <a:rPr lang="en-US" sz="2400" dirty="0" smtClean="0">
                <a:solidFill>
                  <a:srgbClr val="008000"/>
                </a:solidFill>
                <a:sym typeface="Wingdings" pitchFamily="2" charset="2"/>
              </a:rPr>
              <a:t>an </a:t>
            </a:r>
            <a:r>
              <a:rPr lang="en-US" sz="2400" b="1" i="1" dirty="0" smtClean="0">
                <a:solidFill>
                  <a:srgbClr val="008000"/>
                </a:solidFill>
                <a:sym typeface="Wingdings" pitchFamily="2" charset="2"/>
              </a:rPr>
              <a:t>Activity</a:t>
            </a:r>
            <a:r>
              <a:rPr lang="en-US" sz="2400" dirty="0" smtClean="0">
                <a:solidFill>
                  <a:srgbClr val="008000"/>
                </a:solidFill>
                <a:sym typeface="Wingdings" pitchFamily="2" charset="2"/>
              </a:rPr>
              <a:t> </a:t>
            </a:r>
            <a:r>
              <a:rPr lang="en-US" sz="2400" b="1" i="1" dirty="0" smtClean="0">
                <a:solidFill>
                  <a:srgbClr val="008000"/>
                </a:solidFill>
                <a:sym typeface="Wingdings" pitchFamily="2" charset="2"/>
              </a:rPr>
              <a:t>Network </a:t>
            </a:r>
            <a:r>
              <a:rPr lang="en-US" sz="2400" dirty="0" smtClean="0">
                <a:solidFill>
                  <a:srgbClr val="008000"/>
                </a:solidFill>
                <a:sym typeface="Wingdings" pitchFamily="2" charset="2"/>
              </a:rPr>
              <a:t>or</a:t>
            </a:r>
            <a:r>
              <a:rPr lang="en-US" sz="2400" b="1" i="1" dirty="0" smtClean="0">
                <a:solidFill>
                  <a:srgbClr val="008000"/>
                </a:solidFill>
                <a:sym typeface="Wingdings" pitchFamily="2" charset="2"/>
              </a:rPr>
              <a:t> Activity Graph</a:t>
            </a:r>
            <a:r>
              <a:rPr lang="en-US" sz="2400" b="1" i="1" dirty="0" smtClean="0">
                <a:solidFill>
                  <a:schemeClr val="accent3">
                    <a:lumMod val="50000"/>
                  </a:schemeClr>
                </a:solidFill>
                <a:sym typeface="Wingdings" pitchFamily="2" charset="2"/>
              </a:rPr>
              <a:t>.</a:t>
            </a:r>
            <a:r>
              <a:rPr lang="en-US" sz="2000" b="1" i="1" dirty="0" smtClean="0">
                <a:sym typeface="Wingdings" pitchFamily="2" charset="2"/>
              </a:rPr>
              <a:t/>
            </a:r>
            <a:br>
              <a:rPr lang="en-US" sz="2000" b="1" i="1" dirty="0" smtClean="0">
                <a:sym typeface="Wingdings" pitchFamily="2" charset="2"/>
              </a:rPr>
            </a:br>
            <a:endParaRPr lang="en-US" sz="2000" b="1" i="1" dirty="0" smtClean="0">
              <a:sym typeface="Wingdings" pitchFamily="2" charset="2"/>
            </a:endParaRPr>
          </a:p>
          <a:p>
            <a:r>
              <a:rPr lang="en-US" sz="2400" b="1" dirty="0" smtClean="0">
                <a:sym typeface="Wingdings" pitchFamily="2" charset="2"/>
              </a:rPr>
              <a:t>Activities</a:t>
            </a:r>
            <a:r>
              <a:rPr lang="en-US" sz="2400" dirty="0" smtClean="0">
                <a:sym typeface="Wingdings" pitchFamily="2" charset="2"/>
              </a:rPr>
              <a:t> are shown as: </a:t>
            </a:r>
            <a:r>
              <a:rPr lang="en-US" sz="2400" b="1" dirty="0" smtClean="0">
                <a:sym typeface="Wingdings" pitchFamily="2" charset="2"/>
              </a:rPr>
              <a:t>directed lines </a:t>
            </a:r>
            <a:r>
              <a:rPr lang="en-US" sz="2400" dirty="0" smtClean="0">
                <a:sym typeface="Wingdings" pitchFamily="2" charset="2"/>
              </a:rPr>
              <a:t>or </a:t>
            </a:r>
            <a:r>
              <a:rPr lang="en-US" sz="2400" b="1" dirty="0" smtClean="0">
                <a:sym typeface="Wingdings" pitchFamily="2" charset="2"/>
              </a:rPr>
              <a:t>edges </a:t>
            </a:r>
          </a:p>
          <a:p>
            <a:pPr lvl="1"/>
            <a:r>
              <a:rPr lang="en-US" sz="2000" dirty="0" smtClean="0">
                <a:sym typeface="Wingdings" pitchFamily="2" charset="2"/>
              </a:rPr>
              <a:t>Also called branches or arrows or arcs.</a:t>
            </a:r>
          </a:p>
          <a:p>
            <a:pPr lvl="1"/>
            <a:endParaRPr lang="en-US" sz="2000" dirty="0" smtClean="0">
              <a:sym typeface="Wingdings" pitchFamily="2" charset="2"/>
            </a:endParaRPr>
          </a:p>
          <a:p>
            <a:r>
              <a:rPr lang="en-US" sz="2400" dirty="0" smtClean="0">
                <a:sym typeface="Wingdings" pitchFamily="2" charset="2"/>
              </a:rPr>
              <a:t>And  the </a:t>
            </a:r>
            <a:r>
              <a:rPr lang="en-US" sz="2400" b="1" dirty="0" smtClean="0">
                <a:sym typeface="Wingdings" pitchFamily="2" charset="2"/>
              </a:rPr>
              <a:t>nodes </a:t>
            </a:r>
            <a:r>
              <a:rPr lang="en-US" sz="2400" dirty="0" smtClean="0">
                <a:sym typeface="Wingdings" pitchFamily="2" charset="2"/>
              </a:rPr>
              <a:t>represents the </a:t>
            </a:r>
            <a:r>
              <a:rPr lang="en-US" sz="2400" b="1" i="1" dirty="0" smtClean="0">
                <a:sym typeface="Wingdings" pitchFamily="2" charset="2"/>
              </a:rPr>
              <a:t>beginning</a:t>
            </a:r>
            <a:r>
              <a:rPr lang="en-US" sz="2400" dirty="0" smtClean="0">
                <a:sym typeface="Wingdings" pitchFamily="2" charset="2"/>
              </a:rPr>
              <a:t> and </a:t>
            </a:r>
            <a:r>
              <a:rPr lang="en-US" sz="2400" b="1" i="1" dirty="0" smtClean="0">
                <a:sym typeface="Wingdings" pitchFamily="2" charset="2"/>
              </a:rPr>
              <a:t>completion</a:t>
            </a:r>
            <a:r>
              <a:rPr lang="en-US" sz="2400" dirty="0" smtClean="0">
                <a:sym typeface="Wingdings" pitchFamily="2" charset="2"/>
              </a:rPr>
              <a:t> of Activities </a:t>
            </a:r>
            <a:r>
              <a:rPr lang="en-US" sz="1800" dirty="0" smtClean="0">
                <a:sym typeface="Wingdings" pitchFamily="2" charset="2"/>
              </a:rPr>
              <a:t> </a:t>
            </a:r>
            <a:r>
              <a:rPr lang="en-US" sz="2400" dirty="0" smtClean="0">
                <a:sym typeface="Wingdings" pitchFamily="2" charset="2"/>
              </a:rPr>
              <a:t>called: </a:t>
            </a:r>
            <a:r>
              <a:rPr lang="en-US" sz="2400" b="1" dirty="0" smtClean="0">
                <a:sym typeface="Wingdings" pitchFamily="2" charset="2"/>
              </a:rPr>
              <a:t>Event</a:t>
            </a:r>
            <a:r>
              <a:rPr lang="en-US" sz="2400" dirty="0" smtClean="0">
                <a:sym typeface="Wingdings" pitchFamily="2" charset="2"/>
              </a:rPr>
              <a:t> or </a:t>
            </a:r>
            <a:r>
              <a:rPr lang="en-US" sz="2400" b="1" dirty="0" smtClean="0">
                <a:sym typeface="Wingdings" pitchFamily="2" charset="2"/>
              </a:rPr>
              <a:t>milestones</a:t>
            </a:r>
            <a:r>
              <a:rPr lang="en-US" sz="2400" dirty="0" smtClean="0">
                <a:sym typeface="Wingdings" pitchFamily="2" charset="2"/>
              </a:rPr>
              <a:t> in the project</a:t>
            </a:r>
          </a:p>
        </p:txBody>
      </p:sp>
      <p:sp>
        <p:nvSpPr>
          <p:cNvPr id="4" name="Slide Number Placeholder 3"/>
          <p:cNvSpPr>
            <a:spLocks noGrp="1"/>
          </p:cNvSpPr>
          <p:nvPr>
            <p:ph type="sldNum" sz="quarter" idx="12"/>
          </p:nvPr>
        </p:nvSpPr>
        <p:spPr/>
        <p:txBody>
          <a:bodyPr/>
          <a:lstStyle/>
          <a:p>
            <a:fld id="{B284B740-A5BF-4C4D-A77B-4F9523A0D067}" type="slidenum">
              <a:rPr lang="en-US" smtClean="0"/>
              <a:pPr/>
              <a:t>6</a:t>
            </a:fld>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Network model of a project </a:t>
            </a:r>
          </a:p>
        </p:txBody>
      </p:sp>
      <p:sp>
        <p:nvSpPr>
          <p:cNvPr id="3" name="Content Placeholder 2"/>
          <p:cNvSpPr>
            <a:spLocks noGrp="1"/>
          </p:cNvSpPr>
          <p:nvPr>
            <p:ph idx="1"/>
          </p:nvPr>
        </p:nvSpPr>
        <p:spPr>
          <a:xfrm>
            <a:off x="457200" y="1719263"/>
            <a:ext cx="8229600" cy="3917950"/>
          </a:xfrm>
        </p:spPr>
        <p:txBody>
          <a:bodyPr>
            <a:normAutofit lnSpcReduction="10000"/>
          </a:bodyPr>
          <a:lstStyle/>
          <a:p>
            <a:pPr>
              <a:defRPr/>
            </a:pPr>
            <a:r>
              <a:rPr lang="en-US" sz="2400" dirty="0" smtClean="0">
                <a:sym typeface="Wingdings" pitchFamily="2" charset="2"/>
              </a:rPr>
              <a:t>An activity represented by edge </a:t>
            </a:r>
            <a:r>
              <a:rPr lang="en-US" sz="2400" b="1" i="1" spc="600" dirty="0" smtClean="0">
                <a:sym typeface="Wingdings" pitchFamily="2" charset="2"/>
              </a:rPr>
              <a:t>(i,j</a:t>
            </a:r>
            <a:r>
              <a:rPr lang="en-US" sz="2400" b="1" i="1" dirty="0" smtClean="0">
                <a:sym typeface="Wingdings" pitchFamily="2" charset="2"/>
              </a:rPr>
              <a:t>) </a:t>
            </a:r>
          </a:p>
          <a:p>
            <a:pPr lvl="1">
              <a:defRPr/>
            </a:pPr>
            <a:r>
              <a:rPr lang="en-US" sz="2300" dirty="0" smtClean="0">
                <a:sym typeface="Wingdings" pitchFamily="2" charset="2"/>
              </a:rPr>
              <a:t>can not be started before all activities leading to node </a:t>
            </a:r>
            <a:r>
              <a:rPr lang="en-US" sz="2300" b="1" i="1" dirty="0" err="1" smtClean="0">
                <a:sym typeface="Wingdings" pitchFamily="2" charset="2"/>
              </a:rPr>
              <a:t>i</a:t>
            </a:r>
            <a:r>
              <a:rPr lang="en-US" sz="2300" dirty="0" smtClean="0">
                <a:sym typeface="Wingdings" pitchFamily="2" charset="2"/>
              </a:rPr>
              <a:t> have been completed.</a:t>
            </a:r>
            <a:endParaRPr lang="en-US" sz="2300" dirty="0" smtClean="0"/>
          </a:p>
          <a:p>
            <a:pPr>
              <a:defRPr/>
            </a:pPr>
            <a:endParaRPr lang="en-US" sz="2400" dirty="0" smtClean="0"/>
          </a:p>
          <a:p>
            <a:pPr>
              <a:defRPr/>
            </a:pPr>
            <a:r>
              <a:rPr lang="en-US" sz="2400" dirty="0" smtClean="0"/>
              <a:t>Let,… we have a project consisting of 6 well defined, non overlapping individual jobs. </a:t>
            </a:r>
            <a:r>
              <a:rPr lang="en-US" sz="2400" dirty="0" smtClean="0">
                <a:sym typeface="Wingdings" pitchFamily="2" charset="2"/>
              </a:rPr>
              <a:t> A,B,C,D,E,F with the restriction</a:t>
            </a:r>
          </a:p>
          <a:p>
            <a:pPr marL="0" indent="0">
              <a:buNone/>
              <a:defRPr/>
            </a:pPr>
            <a:r>
              <a:rPr lang="en-US" sz="2400" dirty="0" smtClean="0">
                <a:sym typeface="Wingdings" pitchFamily="2" charset="2"/>
              </a:rPr>
              <a:t>     that</a:t>
            </a:r>
          </a:p>
          <a:p>
            <a:pPr lvl="1">
              <a:defRPr/>
            </a:pPr>
            <a:r>
              <a:rPr lang="en-US" sz="2400" dirty="0" smtClean="0">
                <a:sym typeface="Wingdings" pitchFamily="2" charset="2"/>
              </a:rPr>
              <a:t>A must proceed C and D</a:t>
            </a:r>
          </a:p>
          <a:p>
            <a:pPr lvl="1">
              <a:defRPr/>
            </a:pPr>
            <a:r>
              <a:rPr lang="en-US" sz="2400" dirty="0" smtClean="0">
                <a:sym typeface="Wingdings" pitchFamily="2" charset="2"/>
              </a:rPr>
              <a:t>B and D must proceed E</a:t>
            </a:r>
          </a:p>
          <a:p>
            <a:pPr lvl="1">
              <a:defRPr/>
            </a:pPr>
            <a:r>
              <a:rPr lang="en-US" sz="2400" dirty="0" smtClean="0">
                <a:sym typeface="Wingdings" pitchFamily="2" charset="2"/>
              </a:rPr>
              <a:t>C must proceed F</a:t>
            </a:r>
            <a:endParaRPr lang="en-US" sz="2400" dirty="0"/>
          </a:p>
        </p:txBody>
      </p:sp>
      <p:pic>
        <p:nvPicPr>
          <p:cNvPr id="36866" name="Picture 2"/>
          <p:cNvPicPr>
            <a:picLocks noChangeAspect="1" noChangeArrowheads="1"/>
          </p:cNvPicPr>
          <p:nvPr/>
        </p:nvPicPr>
        <p:blipFill>
          <a:blip r:embed="rId2"/>
          <a:srcRect/>
          <a:stretch>
            <a:fillRect/>
          </a:stretch>
        </p:blipFill>
        <p:spPr bwMode="auto">
          <a:xfrm>
            <a:off x="1213442" y="2079667"/>
            <a:ext cx="6717115" cy="250233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2" name="Slide Number Placeholder 11"/>
          <p:cNvSpPr>
            <a:spLocks noGrp="1"/>
          </p:cNvSpPr>
          <p:nvPr>
            <p:ph type="sldNum" sz="quarter" idx="12"/>
          </p:nvPr>
        </p:nvSpPr>
        <p:spPr/>
        <p:txBody>
          <a:bodyPr/>
          <a:lstStyle/>
          <a:p>
            <a:fld id="{B284B740-A5BF-4C4D-A77B-4F9523A0D067}" type="slidenum">
              <a:rPr lang="en-US" smtClean="0"/>
              <a:pPr/>
              <a:t>7</a:t>
            </a:fld>
            <a:endParaRPr lang="en-US"/>
          </a:p>
        </p:txBody>
      </p:sp>
      <p:grpSp>
        <p:nvGrpSpPr>
          <p:cNvPr id="25" name="Group 24"/>
          <p:cNvGrpSpPr/>
          <p:nvPr/>
        </p:nvGrpSpPr>
        <p:grpSpPr>
          <a:xfrm>
            <a:off x="2209800" y="2286000"/>
            <a:ext cx="4876800" cy="1905000"/>
            <a:chOff x="2133600" y="3048000"/>
            <a:chExt cx="4876800" cy="1905000"/>
          </a:xfrm>
        </p:grpSpPr>
        <p:sp>
          <p:nvSpPr>
            <p:cNvPr id="17" name="Oval 16"/>
            <p:cNvSpPr/>
            <p:nvPr/>
          </p:nvSpPr>
          <p:spPr>
            <a:xfrm>
              <a:off x="3352800" y="3048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i</a:t>
              </a:r>
              <a:endParaRPr lang="en-US" dirty="0"/>
            </a:p>
          </p:txBody>
        </p:sp>
        <p:sp>
          <p:nvSpPr>
            <p:cNvPr id="18" name="Oval 17"/>
            <p:cNvSpPr/>
            <p:nvPr/>
          </p:nvSpPr>
          <p:spPr>
            <a:xfrm>
              <a:off x="6705600" y="32766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t>
              </a:r>
              <a:endParaRPr lang="en-US" dirty="0"/>
            </a:p>
          </p:txBody>
        </p:sp>
        <p:cxnSp>
          <p:nvCxnSpPr>
            <p:cNvPr id="20" name="Straight Arrow Connector 19"/>
            <p:cNvCxnSpPr>
              <a:endCxn id="18" idx="2"/>
            </p:cNvCxnSpPr>
            <p:nvPr/>
          </p:nvCxnSpPr>
          <p:spPr>
            <a:xfrm>
              <a:off x="3505200" y="3200400"/>
              <a:ext cx="3200400" cy="2286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7" idx="4"/>
            </p:cNvCxnSpPr>
            <p:nvPr/>
          </p:nvCxnSpPr>
          <p:spPr>
            <a:xfrm rot="16200000" flipV="1">
              <a:off x="2743200" y="4114800"/>
              <a:ext cx="1600200" cy="762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7" idx="3"/>
            </p:cNvCxnSpPr>
            <p:nvPr/>
          </p:nvCxnSpPr>
          <p:spPr>
            <a:xfrm flipV="1">
              <a:off x="2133600" y="3308163"/>
              <a:ext cx="1263837" cy="1187637"/>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blinds(horizontal)">
                                      <p:cBhvr>
                                        <p:cTn id="7" dur="500"/>
                                        <p:tgtEl>
                                          <p:spTgt spid="3686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animEffect transition="in" filter="fade">
                                      <p:cBhvr>
                                        <p:cTn id="1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Network model of a project </a:t>
            </a:r>
          </a:p>
        </p:txBody>
      </p:sp>
      <p:sp>
        <p:nvSpPr>
          <p:cNvPr id="18435" name="Content Placeholder 2"/>
          <p:cNvSpPr>
            <a:spLocks noGrp="1"/>
          </p:cNvSpPr>
          <p:nvPr>
            <p:ph idx="1"/>
          </p:nvPr>
        </p:nvSpPr>
        <p:spPr>
          <a:xfrm>
            <a:off x="457200" y="4148138"/>
            <a:ext cx="8229600" cy="2573338"/>
          </a:xfrm>
        </p:spPr>
        <p:txBody>
          <a:bodyPr>
            <a:normAutofit fontScale="92500" lnSpcReduction="20000"/>
          </a:bodyPr>
          <a:lstStyle/>
          <a:p>
            <a:r>
              <a:rPr lang="en-US" sz="2400" dirty="0" smtClean="0">
                <a:solidFill>
                  <a:srgbClr val="008000"/>
                </a:solidFill>
              </a:rPr>
              <a:t>Dummy Activity:</a:t>
            </a:r>
          </a:p>
          <a:p>
            <a:pPr lvl="1"/>
            <a:r>
              <a:rPr lang="en-US" sz="2000" dirty="0" smtClean="0"/>
              <a:t>Suppose we had an additional restriction</a:t>
            </a:r>
            <a:r>
              <a:rPr lang="en-US" sz="2000" dirty="0">
                <a:sym typeface="Wingdings" pitchFamily="2" charset="2"/>
              </a:rPr>
              <a:t> </a:t>
            </a:r>
            <a:r>
              <a:rPr lang="en-US" sz="2000" dirty="0" smtClean="0">
                <a:sym typeface="Wingdings" pitchFamily="2" charset="2"/>
              </a:rPr>
              <a:t>that activity F can’t be initiated before completion of B and D were completed. We can incorporate this precedence relationship by drawing an additional edge G. Such an edge which represents only a precedence relationship and not any job in the project is called a dummy activity.</a:t>
            </a:r>
          </a:p>
          <a:p>
            <a:pPr lvl="1"/>
            <a:r>
              <a:rPr lang="en-US" sz="2000" dirty="0" smtClean="0">
                <a:sym typeface="Wingdings" pitchFamily="2" charset="2"/>
              </a:rPr>
              <a:t>Dummy activities are necessary  when existing activities are not sufficient enough to describe relationship</a:t>
            </a:r>
          </a:p>
          <a:p>
            <a:pPr lvl="1"/>
            <a:r>
              <a:rPr lang="en-US" sz="2000" dirty="0" smtClean="0">
                <a:sym typeface="Wingdings" pitchFamily="2" charset="2"/>
              </a:rPr>
              <a:t>Duration=0</a:t>
            </a:r>
            <a:endParaRPr lang="en-US" sz="2000" dirty="0" smtClean="0"/>
          </a:p>
        </p:txBody>
      </p:sp>
      <p:pic>
        <p:nvPicPr>
          <p:cNvPr id="4" name="Picture 2"/>
          <p:cNvPicPr>
            <a:picLocks noChangeAspect="1" noChangeArrowheads="1"/>
          </p:cNvPicPr>
          <p:nvPr/>
        </p:nvPicPr>
        <p:blipFill>
          <a:blip r:embed="rId2"/>
          <a:srcRect/>
          <a:stretch>
            <a:fillRect/>
          </a:stretch>
        </p:blipFill>
        <p:spPr bwMode="auto">
          <a:xfrm>
            <a:off x="685800" y="1237025"/>
            <a:ext cx="6717115" cy="250233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cxnSp>
        <p:nvCxnSpPr>
          <p:cNvPr id="6" name="Straight Arrow Connector 5"/>
          <p:cNvCxnSpPr/>
          <p:nvPr/>
        </p:nvCxnSpPr>
        <p:spPr>
          <a:xfrm>
            <a:off x="2971800" y="1624806"/>
            <a:ext cx="2919413" cy="1311275"/>
          </a:xfrm>
          <a:prstGeom prst="straightConnector1">
            <a:avLst/>
          </a:prstGeom>
          <a:ln w="19050">
            <a:solidFill>
              <a:schemeClr val="tx2">
                <a:lumMod val="7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a:spLocks noChangeArrowheads="1"/>
          </p:cNvSpPr>
          <p:nvPr/>
        </p:nvSpPr>
        <p:spPr bwMode="auto">
          <a:xfrm>
            <a:off x="4762500" y="2825750"/>
            <a:ext cx="492125" cy="368300"/>
          </a:xfrm>
          <a:prstGeom prst="rect">
            <a:avLst/>
          </a:prstGeom>
          <a:noFill/>
          <a:ln w="9525">
            <a:noFill/>
            <a:miter lim="800000"/>
            <a:headEnd/>
            <a:tailEnd/>
          </a:ln>
        </p:spPr>
        <p:txBody>
          <a:bodyPr>
            <a:spAutoFit/>
          </a:bodyPr>
          <a:lstStyle/>
          <a:p>
            <a:r>
              <a:rPr lang="en-US"/>
              <a:t>G</a:t>
            </a:r>
          </a:p>
        </p:txBody>
      </p:sp>
      <p:sp>
        <p:nvSpPr>
          <p:cNvPr id="8" name="Slide Number Placeholder 7"/>
          <p:cNvSpPr>
            <a:spLocks noGrp="1"/>
          </p:cNvSpPr>
          <p:nvPr>
            <p:ph type="sldNum" sz="quarter" idx="12"/>
          </p:nvPr>
        </p:nvSpPr>
        <p:spPr/>
        <p:txBody>
          <a:bodyPr/>
          <a:lstStyle/>
          <a:p>
            <a:fld id="{B284B740-A5BF-4C4D-A77B-4F9523A0D067}" type="slidenum">
              <a:rPr lang="en-US" smtClean="0"/>
              <a:pPr/>
              <a:t>8</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Network model of a project </a:t>
            </a:r>
          </a:p>
        </p:txBody>
      </p:sp>
      <p:sp>
        <p:nvSpPr>
          <p:cNvPr id="19459" name="Content Placeholder 2"/>
          <p:cNvSpPr>
            <a:spLocks noGrp="1"/>
          </p:cNvSpPr>
          <p:nvPr>
            <p:ph idx="1"/>
          </p:nvPr>
        </p:nvSpPr>
        <p:spPr/>
        <p:txBody>
          <a:bodyPr/>
          <a:lstStyle/>
          <a:p>
            <a:r>
              <a:rPr lang="en-US" sz="2400" smtClean="0"/>
              <a:t>In-degree </a:t>
            </a:r>
            <a:r>
              <a:rPr lang="en-US" sz="1800" smtClean="0">
                <a:sym typeface="Wingdings" pitchFamily="2" charset="2"/>
              </a:rPr>
              <a:t></a:t>
            </a:r>
            <a:r>
              <a:rPr lang="en-US" sz="2400" smtClean="0">
                <a:sym typeface="Wingdings" pitchFamily="2" charset="2"/>
              </a:rPr>
              <a:t> no of edge entering  a node</a:t>
            </a:r>
            <a:r>
              <a:rPr lang="en-US" sz="2400" smtClean="0"/>
              <a:t> </a:t>
            </a:r>
          </a:p>
          <a:p>
            <a:r>
              <a:rPr lang="en-US" sz="2400" smtClean="0"/>
              <a:t>Out Degree </a:t>
            </a:r>
            <a:r>
              <a:rPr lang="en-US" sz="1800" smtClean="0">
                <a:sym typeface="Wingdings" pitchFamily="2" charset="2"/>
              </a:rPr>
              <a:t></a:t>
            </a:r>
            <a:r>
              <a:rPr lang="en-US" sz="2400" smtClean="0">
                <a:sym typeface="Wingdings" pitchFamily="2" charset="2"/>
              </a:rPr>
              <a:t> no. of edge going out…</a:t>
            </a:r>
            <a:endParaRPr lang="en-US" sz="2400" smtClean="0"/>
          </a:p>
        </p:txBody>
      </p:sp>
      <p:pic>
        <p:nvPicPr>
          <p:cNvPr id="4" name="Picture 2"/>
          <p:cNvPicPr>
            <a:picLocks noChangeAspect="1" noChangeArrowheads="1"/>
          </p:cNvPicPr>
          <p:nvPr/>
        </p:nvPicPr>
        <p:blipFill>
          <a:blip r:embed="rId2"/>
          <a:srcRect/>
          <a:stretch>
            <a:fillRect/>
          </a:stretch>
        </p:blipFill>
        <p:spPr bwMode="auto">
          <a:xfrm>
            <a:off x="461608" y="2880955"/>
            <a:ext cx="8422685" cy="313770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Oval 4"/>
          <p:cNvSpPr/>
          <p:nvPr/>
        </p:nvSpPr>
        <p:spPr>
          <a:xfrm>
            <a:off x="2716213" y="2894013"/>
            <a:ext cx="1624012" cy="1363662"/>
          </a:xfrm>
          <a:prstGeom prst="ellipse">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TextBox 5"/>
          <p:cNvSpPr txBox="1">
            <a:spLocks noChangeArrowheads="1"/>
          </p:cNvSpPr>
          <p:nvPr/>
        </p:nvSpPr>
        <p:spPr bwMode="auto">
          <a:xfrm>
            <a:off x="4013200" y="2689225"/>
            <a:ext cx="1741488" cy="646113"/>
          </a:xfrm>
          <a:prstGeom prst="rect">
            <a:avLst/>
          </a:prstGeom>
          <a:solidFill>
            <a:schemeClr val="bg1"/>
          </a:solidFill>
          <a:ln w="9525">
            <a:noFill/>
            <a:miter lim="800000"/>
            <a:headEnd/>
            <a:tailEnd/>
          </a:ln>
        </p:spPr>
        <p:txBody>
          <a:bodyPr wrap="none">
            <a:spAutoFit/>
          </a:bodyPr>
          <a:lstStyle/>
          <a:p>
            <a:r>
              <a:rPr lang="en-US"/>
              <a:t>In-degree = 2</a:t>
            </a:r>
          </a:p>
          <a:p>
            <a:r>
              <a:rPr lang="en-US"/>
              <a:t>Out-degree = 1</a:t>
            </a:r>
          </a:p>
        </p:txBody>
      </p:sp>
      <p:sp>
        <p:nvSpPr>
          <p:cNvPr id="7" name="Oval 6"/>
          <p:cNvSpPr/>
          <p:nvPr/>
        </p:nvSpPr>
        <p:spPr>
          <a:xfrm>
            <a:off x="2895600" y="4846638"/>
            <a:ext cx="1624013" cy="1365250"/>
          </a:xfrm>
          <a:prstGeom prst="ellipse">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extBox 7"/>
          <p:cNvSpPr txBox="1">
            <a:spLocks noChangeArrowheads="1"/>
          </p:cNvSpPr>
          <p:nvPr/>
        </p:nvSpPr>
        <p:spPr bwMode="auto">
          <a:xfrm>
            <a:off x="4192588" y="4641850"/>
            <a:ext cx="1743075" cy="647700"/>
          </a:xfrm>
          <a:prstGeom prst="rect">
            <a:avLst/>
          </a:prstGeom>
          <a:solidFill>
            <a:schemeClr val="bg1"/>
          </a:solidFill>
          <a:ln w="9525">
            <a:noFill/>
            <a:miter lim="800000"/>
            <a:headEnd/>
            <a:tailEnd/>
          </a:ln>
        </p:spPr>
        <p:txBody>
          <a:bodyPr wrap="none">
            <a:spAutoFit/>
          </a:bodyPr>
          <a:lstStyle/>
          <a:p>
            <a:r>
              <a:rPr lang="en-US"/>
              <a:t>In-degree = 1</a:t>
            </a:r>
          </a:p>
          <a:p>
            <a:r>
              <a:rPr lang="en-US"/>
              <a:t>Out-degree = 2</a:t>
            </a:r>
          </a:p>
        </p:txBody>
      </p:sp>
      <p:sp>
        <p:nvSpPr>
          <p:cNvPr id="9" name="Oval 8"/>
          <p:cNvSpPr/>
          <p:nvPr/>
        </p:nvSpPr>
        <p:spPr>
          <a:xfrm>
            <a:off x="779463" y="4424363"/>
            <a:ext cx="1625600" cy="1365250"/>
          </a:xfrm>
          <a:prstGeom prst="ellipse">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TextBox 9"/>
          <p:cNvSpPr txBox="1">
            <a:spLocks noChangeArrowheads="1"/>
          </p:cNvSpPr>
          <p:nvPr/>
        </p:nvSpPr>
        <p:spPr bwMode="auto">
          <a:xfrm>
            <a:off x="2076450" y="4219575"/>
            <a:ext cx="1743075" cy="923925"/>
          </a:xfrm>
          <a:prstGeom prst="rect">
            <a:avLst/>
          </a:prstGeom>
          <a:solidFill>
            <a:schemeClr val="bg1"/>
          </a:solidFill>
          <a:ln w="9525">
            <a:noFill/>
            <a:miter lim="800000"/>
            <a:headEnd/>
            <a:tailEnd/>
          </a:ln>
        </p:spPr>
        <p:txBody>
          <a:bodyPr wrap="none">
            <a:spAutoFit/>
          </a:bodyPr>
          <a:lstStyle/>
          <a:p>
            <a:r>
              <a:rPr lang="en-US"/>
              <a:t>In-degree = 0</a:t>
            </a:r>
          </a:p>
          <a:p>
            <a:r>
              <a:rPr lang="en-US"/>
              <a:t>Out-degree = 2</a:t>
            </a:r>
          </a:p>
          <a:p>
            <a:r>
              <a:rPr lang="en-US" b="1"/>
              <a:t>Source Node</a:t>
            </a:r>
          </a:p>
        </p:txBody>
      </p:sp>
      <p:sp>
        <p:nvSpPr>
          <p:cNvPr id="11" name="Oval 10"/>
          <p:cNvSpPr/>
          <p:nvPr/>
        </p:nvSpPr>
        <p:spPr>
          <a:xfrm>
            <a:off x="6515100" y="3021013"/>
            <a:ext cx="1624013" cy="1365250"/>
          </a:xfrm>
          <a:prstGeom prst="ellipse">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TextBox 11"/>
          <p:cNvSpPr txBox="1">
            <a:spLocks noChangeArrowheads="1"/>
          </p:cNvSpPr>
          <p:nvPr/>
        </p:nvSpPr>
        <p:spPr bwMode="auto">
          <a:xfrm>
            <a:off x="6937375" y="2338388"/>
            <a:ext cx="1743075" cy="922337"/>
          </a:xfrm>
          <a:prstGeom prst="rect">
            <a:avLst/>
          </a:prstGeom>
          <a:solidFill>
            <a:schemeClr val="bg1"/>
          </a:solidFill>
          <a:ln w="9525">
            <a:noFill/>
            <a:miter lim="800000"/>
            <a:headEnd/>
            <a:tailEnd/>
          </a:ln>
        </p:spPr>
        <p:txBody>
          <a:bodyPr wrap="none">
            <a:spAutoFit/>
          </a:bodyPr>
          <a:lstStyle/>
          <a:p>
            <a:r>
              <a:rPr lang="en-US"/>
              <a:t>In-degree = 2</a:t>
            </a:r>
          </a:p>
          <a:p>
            <a:r>
              <a:rPr lang="en-US"/>
              <a:t>Out-degree = 0</a:t>
            </a:r>
          </a:p>
          <a:p>
            <a:r>
              <a:rPr lang="en-US" b="1"/>
              <a:t>Sink Node</a:t>
            </a:r>
          </a:p>
        </p:txBody>
      </p:sp>
      <p:sp>
        <p:nvSpPr>
          <p:cNvPr id="13" name="Slide Number Placeholder 12"/>
          <p:cNvSpPr>
            <a:spLocks noGrp="1"/>
          </p:cNvSpPr>
          <p:nvPr>
            <p:ph type="sldNum" sz="quarter" idx="12"/>
          </p:nvPr>
        </p:nvSpPr>
        <p:spPr/>
        <p:txBody>
          <a:bodyPr/>
          <a:lstStyle/>
          <a:p>
            <a:fld id="{B284B740-A5BF-4C4D-A77B-4F9523A0D067}" type="slidenum">
              <a:rPr lang="en-US" smtClean="0"/>
              <a:pPr/>
              <a:t>9</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linds(horizontal)">
                                      <p:cBhvr>
                                        <p:cTn id="31" dur="500"/>
                                        <p:tgtEl>
                                          <p:spTgt spid="1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linds(horizontal)">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979</TotalTime>
  <Words>1101</Words>
  <Application>Microsoft Office PowerPoint</Application>
  <PresentationFormat>On-screen Show (4:3)</PresentationFormat>
  <Paragraphs>165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Bodoni MT</vt:lpstr>
      <vt:lpstr>Calibri</vt:lpstr>
      <vt:lpstr>Wingdings</vt:lpstr>
      <vt:lpstr>Office Theme</vt:lpstr>
      <vt:lpstr>Simulation and Modeling</vt:lpstr>
      <vt:lpstr>Recommended Book</vt:lpstr>
      <vt:lpstr>What is PERT and CPM</vt:lpstr>
      <vt:lpstr>PowerPoint Presentation</vt:lpstr>
      <vt:lpstr>PowerPoint Presentation</vt:lpstr>
      <vt:lpstr>Network model of a project </vt:lpstr>
      <vt:lpstr>Network model of a project </vt:lpstr>
      <vt:lpstr>Network model of a project </vt:lpstr>
      <vt:lpstr>Network model of a project </vt:lpstr>
      <vt:lpstr>Analysis of activity network (2015)</vt:lpstr>
      <vt:lpstr>Analysis of activity network</vt:lpstr>
      <vt:lpstr>Topological Order</vt:lpstr>
      <vt:lpstr>Finding Critical Path</vt:lpstr>
      <vt:lpstr>Finding Critical Path</vt:lpstr>
      <vt:lpstr>Finding Critical Path</vt:lpstr>
      <vt:lpstr>Finding Critical Path</vt:lpstr>
      <vt:lpstr>Forward Pass</vt:lpstr>
      <vt:lpstr>Forward Pass</vt:lpstr>
      <vt:lpstr>PowerPoint Presentation</vt:lpstr>
      <vt:lpstr>PowerPoint Presentation</vt:lpstr>
      <vt:lpstr>Programming Problem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and Modeling</dc:title>
  <dc:creator>ASIF ZAMAN</dc:creator>
  <cp:lastModifiedBy>Abdullah  al shiam Shiam01</cp:lastModifiedBy>
  <cp:revision>119</cp:revision>
  <dcterms:created xsi:type="dcterms:W3CDTF">2012-09-06T17:38:48Z</dcterms:created>
  <dcterms:modified xsi:type="dcterms:W3CDTF">2017-02-22T18:27:18Z</dcterms:modified>
</cp:coreProperties>
</file>