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mp%20download\chinook-db\chinook_db\fri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mp%20download\chinook-db\chinook_db\secon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mp%20download\chinook-db\chinook_db\thir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mp%20download\chinook-db\chinook_db\fourth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frist!$B$1</c:f>
              <c:strCache>
                <c:ptCount val="1"/>
                <c:pt idx="0">
                  <c:v>units_sold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frist!$A$2:$A$6</c:f>
              <c:strCache>
                <c:ptCount val="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</c:strCache>
            </c:strRef>
          </c:cat>
          <c:val>
            <c:numRef>
              <c:f>frist!$B$2:$B$6</c:f>
              <c:numCache>
                <c:formatCode>General</c:formatCode>
                <c:ptCount val="5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2-4172-81B8-2DFB8BC8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1537071"/>
        <c:axId val="1591546639"/>
      </c:barChart>
      <c:catAx>
        <c:axId val="159153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46639"/>
        <c:crosses val="autoZero"/>
        <c:auto val="1"/>
        <c:lblAlgn val="ctr"/>
        <c:lblOffset val="100"/>
        <c:noMultiLvlLbl val="0"/>
      </c:catAx>
      <c:valAx>
        <c:axId val="159154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3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second!$D$1</c:f>
              <c:strCache>
                <c:ptCount val="1"/>
                <c:pt idx="0">
                  <c:v>total_value_of_sales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second!$A$2:$A$11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</c:strCache>
            </c:strRef>
          </c:cat>
          <c:val>
            <c:numRef>
              <c:f>second!$D$2:$D$11</c:f>
              <c:numCache>
                <c:formatCode>General</c:formatCode>
                <c:ptCount val="10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3-4F3D-BB8D-277E1AA11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7892095"/>
        <c:axId val="327890015"/>
      </c:barChart>
      <c:catAx>
        <c:axId val="32789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890015"/>
        <c:crosses val="autoZero"/>
        <c:auto val="1"/>
        <c:lblAlgn val="ctr"/>
        <c:lblOffset val="100"/>
        <c:noMultiLvlLbl val="0"/>
      </c:catAx>
      <c:valAx>
        <c:axId val="32789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892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The sale based on media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third!$B$1</c:f>
              <c:strCache>
                <c:ptCount val="1"/>
                <c:pt idx="0">
                  <c:v>total_qty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third!$A$2:$A$6</c:f>
              <c:strCache>
                <c:ptCount val="5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</c:strCache>
            </c:strRef>
          </c:cat>
          <c:val>
            <c:numRef>
              <c:f>third!$B$2:$B$6</c:f>
              <c:numCache>
                <c:formatCode>General</c:formatCode>
                <c:ptCount val="5"/>
                <c:pt idx="0">
                  <c:v>1976</c:v>
                </c:pt>
                <c:pt idx="1">
                  <c:v>146</c:v>
                </c:pt>
                <c:pt idx="2">
                  <c:v>111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C4-4B6D-8661-1408FF3501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27495823"/>
        <c:axId val="1140193951"/>
      </c:barChart>
      <c:catAx>
        <c:axId val="122749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193951"/>
        <c:crosses val="autoZero"/>
        <c:auto val="1"/>
        <c:lblAlgn val="ctr"/>
        <c:lblOffset val="100"/>
        <c:noMultiLvlLbl val="0"/>
      </c:catAx>
      <c:valAx>
        <c:axId val="11401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495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value of sale per agent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fourth!$D$1</c:f>
              <c:strCache>
                <c:ptCount val="1"/>
                <c:pt idx="0">
                  <c:v>value_of_sale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fourth!$A$2:$B$4</c:f>
              <c:multiLvlStrCache>
                <c:ptCount val="3"/>
                <c:lvl>
                  <c:pt idx="0">
                    <c:v>Jane Peacock</c:v>
                  </c:pt>
                  <c:pt idx="1">
                    <c:v>Margaret Park</c:v>
                  </c:pt>
                  <c:pt idx="2">
                    <c:v>Steve Johnson</c:v>
                  </c:pt>
                </c:lvl>
                <c:lvl>
                  <c:pt idx="0">
                    <c:v>2002-04</c:v>
                  </c:pt>
                  <c:pt idx="1">
                    <c:v>2003-05</c:v>
                  </c:pt>
                  <c:pt idx="2">
                    <c:v>2003-10</c:v>
                  </c:pt>
                </c:lvl>
              </c:multiLvlStrCache>
            </c:multiLvlStrRef>
          </c:cat>
          <c:val>
            <c:numRef>
              <c:f>fourth!$D$2:$D$4</c:f>
              <c:numCache>
                <c:formatCode>General</c:formatCode>
                <c:ptCount val="3"/>
                <c:pt idx="0">
                  <c:v>833.04</c:v>
                </c:pt>
                <c:pt idx="1">
                  <c:v>775.4</c:v>
                </c:pt>
                <c:pt idx="2">
                  <c:v>720.16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1-4D5E-99AE-C12746972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3242432"/>
        <c:axId val="1383246176"/>
      </c:barChart>
      <c:catAx>
        <c:axId val="138324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agents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246176"/>
        <c:crosses val="autoZero"/>
        <c:auto val="1"/>
        <c:lblAlgn val="ctr"/>
        <c:lblOffset val="100"/>
        <c:noMultiLvlLbl val="0"/>
      </c:catAx>
      <c:valAx>
        <c:axId val="13832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of sale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24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popular genre is Rock.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is Latin , Metal and Alternative and Punk.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 increase sales ,the store should offer more songs based in this genres.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5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90C503-1A02-41B8-943A-85DB539C7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94557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USA is the largest market for music. then is Canada , France and Brazil.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 10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156BD4-1001-4286-960B-AE7544ABD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530208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MPEG is the most using type in media type because most devices offer support playback for this media type.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most using media types?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248F48-C910-4433-A0DE-71FFB8398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477847"/>
              </p:ext>
            </p:extLst>
          </p:nvPr>
        </p:nvGraphicFramePr>
        <p:xfrm>
          <a:off x="354300" y="1418449"/>
          <a:ext cx="4609586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ane gained about $833 in 04-2002 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 the other hand,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teve who is the most junior, has made the least number of transaction has gained $720.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hich agent gain a lot of money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46ABB0-6A28-4989-BDE3-365B861DF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39775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TOP 5 GENRES</vt:lpstr>
      <vt:lpstr>Top 10 country</vt:lpstr>
      <vt:lpstr>What are the most using media types?</vt:lpstr>
      <vt:lpstr>Which agent gain a lot of money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mazen mohmed</cp:lastModifiedBy>
  <cp:revision>5</cp:revision>
  <dcterms:modified xsi:type="dcterms:W3CDTF">2022-06-21T08:08:23Z</dcterms:modified>
</cp:coreProperties>
</file>