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95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2" r:id="rId25"/>
    <p:sldId id="281" r:id="rId26"/>
    <p:sldId id="296" r:id="rId27"/>
    <p:sldId id="283" r:id="rId28"/>
    <p:sldId id="284" r:id="rId29"/>
    <p:sldId id="285" r:id="rId30"/>
    <p:sldId id="286" r:id="rId31"/>
    <p:sldId id="297" r:id="rId32"/>
    <p:sldId id="287" r:id="rId33"/>
    <p:sldId id="288" r:id="rId34"/>
    <p:sldId id="289" r:id="rId35"/>
    <p:sldId id="29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zen" initials="m" lastIdx="3" clrIdx="0">
    <p:extLst>
      <p:ext uri="{19B8F6BF-5375-455C-9EA6-DF929625EA0E}">
        <p15:presenceInfo xmlns:p15="http://schemas.microsoft.com/office/powerpoint/2012/main" userId="ma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4E71A-F6A9-4845-8AD8-482EAA7ED346}" type="datetimeFigureOut">
              <a:rPr lang="en-US" smtClean="0"/>
              <a:pPr/>
              <a:t>18-Aug-16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0F339-2D65-4740-9CEC-322730A02D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zinahmed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zen160/bfa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zen160/bfac.gi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infosecmazinahmed" TargetMode="External"/><Relationship Id="rId2" Type="http://schemas.openxmlformats.org/officeDocument/2006/relationships/hyperlink" Target="https://mazinahmed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405" y="533400"/>
            <a:ext cx="9836331" cy="3329581"/>
          </a:xfrm>
        </p:spPr>
        <p:txBody>
          <a:bodyPr/>
          <a:lstStyle/>
          <a:p>
            <a:r>
              <a:rPr lang="en-US" sz="6000" dirty="0"/>
              <a:t>		Backup File Artifacts</a:t>
            </a:r>
            <a:br>
              <a:rPr lang="en-US" sz="6000" dirty="0"/>
            </a:br>
            <a:r>
              <a:rPr lang="en-US" sz="5400" dirty="0"/>
              <a:t>The Underrated Web Danger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741" y="4150363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Testing and Exploiting BFA with BFAC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4" y="5035732"/>
            <a:ext cx="414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By: </a:t>
            </a:r>
          </a:p>
          <a:p>
            <a:r>
              <a:rPr lang="en-US" b="1" dirty="0"/>
              <a:t>    </a:t>
            </a:r>
            <a:r>
              <a:rPr lang="en-US" b="1" dirty="0" err="1"/>
              <a:t>Mazin</a:t>
            </a:r>
            <a:r>
              <a:rPr lang="en-US" b="1" dirty="0"/>
              <a:t> Ahmed</a:t>
            </a:r>
          </a:p>
          <a:p>
            <a:r>
              <a:rPr lang="en-US" b="1" dirty="0"/>
              <a:t>    @mazen160</a:t>
            </a:r>
          </a:p>
          <a:p>
            <a:r>
              <a:rPr lang="en-US" b="1" dirty="0"/>
              <a:t>    </a:t>
            </a:r>
            <a:r>
              <a:rPr lang="en-US" b="1" dirty="0" err="1"/>
              <a:t>mazin</a:t>
            </a:r>
            <a:r>
              <a:rPr lang="en-US" b="1" dirty="0"/>
              <a:t> AT </a:t>
            </a:r>
            <a:r>
              <a:rPr lang="en-US" b="1" dirty="0" err="1"/>
              <a:t>mazinahmed</a:t>
            </a:r>
            <a:r>
              <a:rPr lang="en-US" b="1" dirty="0"/>
              <a:t> DOT net</a:t>
            </a:r>
          </a:p>
        </p:txBody>
      </p:sp>
    </p:spTree>
    <p:extLst>
      <p:ext uri="{BB962C8B-B14F-4D97-AF65-F5344CB8AC3E}">
        <p14:creationId xmlns:p14="http://schemas.microsoft.com/office/powerpoint/2010/main" val="141057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26" y="147918"/>
            <a:ext cx="9404723" cy="1400530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dirty="0"/>
            </a:br>
            <a:r>
              <a:rPr lang="en-US" sz="4000" b="1" dirty="0"/>
              <a:t>Version Control Systems</a:t>
            </a:r>
            <a:br>
              <a:rPr lang="en-US" sz="4800" dirty="0"/>
            </a:br>
            <a:endParaRPr lang="en-US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533308"/>
              </p:ext>
            </p:extLst>
          </p:nvPr>
        </p:nvGraphicFramePr>
        <p:xfrm>
          <a:off x="1518948" y="1761692"/>
          <a:ext cx="8947150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5828096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99297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  <a:r>
                        <a:rPr lang="en-US" baseline="0" dirty="0"/>
                        <a:t> Control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Pre-known</a:t>
                      </a:r>
                      <a:r>
                        <a:rPr lang="en-US" baseline="0" dirty="0"/>
                        <a:t> Files and Directories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9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(Default Directory)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gitignore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2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/index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2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/HEAD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3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/refs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4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/.hg </a:t>
                      </a:r>
                      <a:r>
                        <a:rPr lang="en-US" i="1" baseline="0" dirty="0"/>
                        <a:t>(Default Directory)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/.hg/requires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Bazaar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/.</a:t>
                      </a:r>
                      <a:r>
                        <a:rPr lang="en-US" dirty="0" err="1"/>
                        <a:t>bzr</a:t>
                      </a:r>
                      <a:r>
                        <a:rPr lang="en-US" dirty="0"/>
                        <a:t>/ </a:t>
                      </a:r>
                      <a:r>
                        <a:rPr lang="en-US" i="1" baseline="0" dirty="0"/>
                        <a:t>(Default Directory)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5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Bazaar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bzr</a:t>
                      </a:r>
                      <a:r>
                        <a:rPr lang="en-US" dirty="0"/>
                        <a:t>/README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svn</a:t>
                      </a:r>
                      <a:r>
                        <a:rPr lang="en-US" dirty="0"/>
                        <a:t>  </a:t>
                      </a:r>
                      <a:r>
                        <a:rPr lang="en-US" i="1" baseline="0" dirty="0"/>
                        <a:t>(Default Directory)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svn</a:t>
                      </a:r>
                      <a:r>
                        <a:rPr lang="en-US" dirty="0"/>
                        <a:t>/entries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/.</a:t>
                      </a:r>
                      <a:r>
                        <a:rPr lang="en-US" dirty="0" err="1"/>
                        <a:t>svnignore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1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1597755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4000" b="1" dirty="0"/>
              <a:t>Version Control Systems</a:t>
            </a:r>
            <a:br>
              <a:rPr lang="en-US" sz="4000" b="1" dirty="0"/>
            </a:br>
            <a: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dirty="0"/>
            </a:br>
            <a:br>
              <a:rPr lang="en-US" sz="4800" b="1" dirty="0"/>
            </a:br>
            <a:endParaRPr lang="en-US" sz="48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616" y="2260736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Companies and developers in many occasions clone or download the repository into production, and </a:t>
            </a:r>
            <a:r>
              <a:rPr lang="en-US" sz="2200" b="1" dirty="0"/>
              <a:t>FORGETS TO DELETE THE VCS DIRECTORIES</a:t>
            </a:r>
            <a:r>
              <a:rPr lang="en-US" b="1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would lead to the </a:t>
            </a:r>
            <a:r>
              <a:rPr lang="en-US" sz="2200" b="1" dirty="0"/>
              <a:t>disclosure</a:t>
            </a:r>
            <a:r>
              <a:rPr lang="en-US" dirty="0"/>
              <a:t> of the source code of the company's application.</a:t>
            </a:r>
          </a:p>
        </p:txBody>
      </p:sp>
    </p:spTree>
    <p:extLst>
      <p:ext uri="{BB962C8B-B14F-4D97-AF65-F5344CB8AC3E}">
        <p14:creationId xmlns:p14="http://schemas.microsoft.com/office/powerpoint/2010/main" val="92109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7609"/>
            <a:ext cx="10612582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worst part: many websites don't disable directory listing, which makes exploiting that like a piece of cake.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Profit?</a:t>
            </a:r>
          </a:p>
          <a:p>
            <a:r>
              <a:rPr lang="en-US" dirty="0"/>
              <a:t>downloading the VCS directory would be as simple as: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700" b="1" dirty="0">
                <a:latin typeface="Bodoni MT" panose="02070603080606020203" pitchFamily="18" charset="0"/>
              </a:rPr>
              <a:t>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--mirror -np –I /[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path_to_vcs_dir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http://example.com/[path_to_vcs_dir]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1597755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4000" b="1" dirty="0"/>
              <a:t>Version Control Systems</a:t>
            </a:r>
            <a:br>
              <a:rPr lang="en-US" sz="4000" b="1" dirty="0"/>
            </a:br>
            <a: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dirty="0"/>
            </a:br>
            <a:br>
              <a:rPr lang="en-US" sz="48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6228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616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In case the website disables directory listing, exploitation is still possible.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1597755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dirty="0"/>
            </a:br>
            <a:r>
              <a:rPr lang="en-US" sz="4000" b="1" dirty="0"/>
              <a:t>Version Control Systems</a:t>
            </a:r>
            <a:br>
              <a:rPr lang="en-US" sz="4000" b="1" dirty="0"/>
            </a:br>
            <a: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dirty="0"/>
            </a:br>
            <a:br>
              <a:rPr lang="en-US" sz="48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655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616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Exploitation of Missed VCS Folders on Web-Apps When Directory Listing is Disabled:-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Simply: Brute-Forcing the VCS structure.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1597755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4000" b="1" dirty="0"/>
              <a:t>Version Control Systems</a:t>
            </a:r>
            <a:br>
              <a:rPr lang="en-US" sz="4000" b="1" dirty="0"/>
            </a:br>
            <a: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dirty="0"/>
            </a:br>
            <a:br>
              <a:rPr lang="en-US" sz="48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4658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616" y="2662519"/>
            <a:ext cx="9710158" cy="4195481"/>
          </a:xfrm>
        </p:spPr>
        <p:txBody>
          <a:bodyPr>
            <a:normAutofit/>
          </a:bodyPr>
          <a:lstStyle/>
          <a:p>
            <a:r>
              <a:rPr lang="en-US" b="1" dirty="0"/>
              <a:t>Exploitation of Missed VCS Folders on Web-Apps When Directory Listing is Disabled:-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There are tools that can do that too: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GIT-Tools by </a:t>
            </a:r>
            <a:r>
              <a:rPr lang="en-US" sz="2000" dirty="0" err="1"/>
              <a:t>Internetwache</a:t>
            </a:r>
            <a:r>
              <a:rPr lang="en-US" sz="2000" dirty="0"/>
              <a:t>: A collection of scripts that can be used to retrieved GIT repositories from the web-app, even if directory listing is disabled. Written in Bash and Python.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DVCS-Ripper by @</a:t>
            </a:r>
            <a:r>
              <a:rPr lang="en-US" sz="2000" dirty="0" err="1"/>
              <a:t>kost</a:t>
            </a:r>
            <a:r>
              <a:rPr lang="en-US" sz="2000" dirty="0"/>
              <a:t>: A tool that can perform recover different repositories even if directory listing is disabled. Written in Perl.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DVCS-Pillage by Adam Baldwin: A tool that extracts and retrieves different DVCS repositories.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1597755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4000" b="1" dirty="0"/>
              <a:t>Version Control Systems</a:t>
            </a:r>
            <a:br>
              <a:rPr lang="en-US" sz="4000" b="1" dirty="0"/>
            </a:br>
            <a: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dirty="0"/>
            </a:br>
            <a:br>
              <a:rPr lang="en-US" sz="48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7603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1597755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3200" b="1" dirty="0"/>
              <a:t>Human-Based Missed Backup File Artifacts</a:t>
            </a:r>
            <a:br>
              <a:rPr lang="en-US" sz="4000" b="1" dirty="0"/>
            </a:br>
            <a:br>
              <a:rPr lang="en-US" sz="4000" b="1" dirty="0"/>
            </a:br>
            <a:endParaRPr lang="en-US" sz="4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32708" y="206677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Developers usually do a backup before attempting to edit files.</a:t>
            </a:r>
          </a:p>
          <a:p>
            <a:endParaRPr lang="en-US" dirty="0"/>
          </a:p>
          <a:p>
            <a:r>
              <a:rPr lang="en-US" dirty="0"/>
              <a:t> Example:-</a:t>
            </a:r>
          </a:p>
          <a:p>
            <a:pPr marL="0" indent="0">
              <a:buNone/>
            </a:pPr>
            <a:r>
              <a:rPr lang="en-US" dirty="0"/>
              <a:t>Editing </a:t>
            </a:r>
            <a:r>
              <a:rPr lang="en-US" dirty="0" err="1"/>
              <a:t>index.php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Before editing, many developers do the following: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index.php.bak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616" y="2343864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Developers in many cases forgets to remove the backup file.</a:t>
            </a:r>
          </a:p>
          <a:p>
            <a:pPr>
              <a:lnSpc>
                <a:spcPct val="150000"/>
              </a:lnSpc>
            </a:pPr>
            <a:r>
              <a:rPr lang="en-US" dirty="0"/>
              <a:t>It may even be left on production.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2013392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3200" b="1" dirty="0"/>
              <a:t>Human-Based Missed Backup File Artifacts</a:t>
            </a:r>
            <a:br>
              <a:rPr lang="en-US" sz="3200" b="1" dirty="0"/>
            </a:br>
            <a:r>
              <a:rPr lang="en-US" sz="36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3600" b="1" dirty="0"/>
            </a:br>
            <a:br>
              <a:rPr lang="en-US" sz="40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9727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616" y="2343864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en-US" sz="2800" b="1" dirty="0"/>
              <a:t>Impa</a:t>
            </a:r>
            <a:r>
              <a:rPr lang="en-US" altLang="en-US" sz="2800" b="1" dirty="0"/>
              <a:t>c</a:t>
            </a:r>
            <a:r>
              <a:rPr lang="x-none" altLang="en-US" sz="2800" b="1" dirty="0"/>
              <a:t>t</a:t>
            </a:r>
            <a:endParaRPr lang="en-US" sz="2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unauthorized attacker can brute-forces through different patterns of human-based backing up, and check if the file exists and accessible to the public.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succeeded, the unauthorized attacker would be able to view the source-code of the script (Source-Code Disclosure).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2013392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3200" b="1" dirty="0"/>
              <a:t>Human-Based Missed Backup File Artifacts</a:t>
            </a:r>
            <a:br>
              <a:rPr lang="en-US" sz="3200" b="1" dirty="0"/>
            </a:br>
            <a:r>
              <a:rPr lang="en-US" sz="36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3600" b="1" dirty="0"/>
            </a:br>
            <a:br>
              <a:rPr lang="en-US" sz="40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4738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415" y="386457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Previous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2052918"/>
            <a:ext cx="1125109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Pillaging DVCS Repos For Fun And Profit - </a:t>
            </a:r>
            <a:r>
              <a:rPr lang="en-US" sz="2400" b="1" dirty="0" err="1"/>
              <a:t>Defcon</a:t>
            </a:r>
            <a:r>
              <a:rPr lang="en-US" sz="2400" b="1" dirty="0"/>
              <a:t> 19 - Adam Baldwin – 2011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talk discusses different leakage of Distributed Version Control Systems, and how it can leak the website’s source-code and data if it’s incorrectly accessible by unauthorized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test on Alexa top 1M was done and showed that roughly 2,000 websites were vulnerable.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tool called </a:t>
            </a:r>
            <a:r>
              <a:rPr lang="en-US" sz="2400" b="1" dirty="0"/>
              <a:t>DVCS-Pillage </a:t>
            </a:r>
            <a:r>
              <a:rPr lang="en-US" sz="2400" dirty="0"/>
              <a:t>was released that helps retrieving repositories from websites that exposes them.</a:t>
            </a:r>
          </a:p>
        </p:txBody>
      </p:sp>
    </p:spTree>
    <p:extLst>
      <p:ext uri="{BB962C8B-B14F-4D97-AF65-F5344CB8AC3E}">
        <p14:creationId xmlns:p14="http://schemas.microsoft.com/office/powerpoint/2010/main" val="262293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AM I?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/>
              <a:t>Mazin</a:t>
            </a:r>
            <a:r>
              <a:rPr lang="en-US" sz="2200" b="1" dirty="0"/>
              <a:t> Ahmed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Freelancing Security Researcher at </a:t>
            </a:r>
            <a:r>
              <a:rPr lang="en-US" sz="2200" dirty="0" err="1"/>
              <a:t>Bugcrowd</a:t>
            </a:r>
            <a:r>
              <a:rPr lang="en-US" sz="2200" dirty="0"/>
              <a:t>, Inc.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Security Contributor at </a:t>
            </a:r>
            <a:r>
              <a:rPr lang="en-US" sz="2200" dirty="0" err="1"/>
              <a:t>ProtonMail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Freelancing Information Security Specialist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You can read more at </a:t>
            </a:r>
            <a:r>
              <a:rPr lang="en-US" sz="2200" dirty="0">
                <a:hlinkClick r:id="rId2"/>
              </a:rPr>
              <a:t>https://mazinahmed.net/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211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1% of CMS-Powered Sites Expose Their Database Passwords -  </a:t>
            </a:r>
            <a:r>
              <a:rPr lang="en-US" b="1" dirty="0" err="1"/>
              <a:t>Feross</a:t>
            </a:r>
            <a:r>
              <a:rPr lang="en-US" b="1" dirty="0"/>
              <a:t> </a:t>
            </a:r>
            <a:r>
              <a:rPr lang="en-US" b="1" dirty="0" err="1"/>
              <a:t>Aboukhadijeh</a:t>
            </a:r>
            <a:r>
              <a:rPr lang="en-US" b="1" dirty="0"/>
              <a:t> – 2011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research that shows how can human-based backup artifacts and backup artifacts made by code-editors leaks sensitive data on popular CMSs.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Also, tested Alexa top 200,000 websites for basic BFAs on CMSs configuration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Results showed a large number of high-profile websites had BFA left on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x-none" altLang="en-US" dirty="0">
                <a:sym typeface="+mn-ea"/>
              </a:rPr>
              <a:t>Wrote a tool that can detect basic BFAs for CMSs configuration files.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Previous Researches</a:t>
            </a:r>
          </a:p>
        </p:txBody>
      </p:sp>
    </p:spTree>
    <p:extLst>
      <p:ext uri="{BB962C8B-B14F-4D97-AF65-F5344CB8AC3E}">
        <p14:creationId xmlns:p14="http://schemas.microsoft.com/office/powerpoint/2010/main" val="264608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2916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Don't publicly expose .</a:t>
            </a:r>
            <a:r>
              <a:rPr lang="en-US" b="1" dirty="0" err="1"/>
              <a:t>git</a:t>
            </a:r>
            <a:r>
              <a:rPr lang="en-US" b="1" dirty="0"/>
              <a:t> or how we downloaded your website's </a:t>
            </a:r>
            <a:r>
              <a:rPr lang="en-US" b="1"/>
              <a:t>sourcecode</a:t>
            </a:r>
            <a:r>
              <a:rPr lang="en-US" b="1" dirty="0"/>
              <a:t> – </a:t>
            </a:r>
            <a:r>
              <a:rPr lang="en-US" b="1" dirty="0" err="1"/>
              <a:t>Internetwache</a:t>
            </a:r>
            <a:r>
              <a:rPr lang="en-US" b="1" dirty="0"/>
              <a:t> - 2015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research done by </a:t>
            </a:r>
            <a:r>
              <a:rPr lang="en-US" dirty="0" err="1"/>
              <a:t>Internetwache</a:t>
            </a:r>
            <a:r>
              <a:rPr lang="en-US" dirty="0"/>
              <a:t> on GIT VCS, and how it can leak web-applications' source-code and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Demonstrated different techniques for real-world exploitation of missed GIT repositories on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Tested Alexa top 1M websites for web-applications that left GIT repositories on production.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Published a set of scripts to automatically tries to retrieve files from GIT repositories.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Previous Researches</a:t>
            </a:r>
          </a:p>
        </p:txBody>
      </p:sp>
    </p:spTree>
    <p:extLst>
      <p:ext uri="{BB962C8B-B14F-4D97-AF65-F5344CB8AC3E}">
        <p14:creationId xmlns:p14="http://schemas.microsoft.com/office/powerpoint/2010/main" val="282353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30" y="1695110"/>
            <a:ext cx="932916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Backup-File Artifacts are caused by different ways, mostly, it’s the admin/developer mistake to allow it accessible.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Exploitation of Human-Based BFA and BFAs that is caused by code-editors can be done as the following: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Example:- </a:t>
            </a:r>
          </a:p>
          <a:p>
            <a:pPr marL="0" indent="0">
              <a:buNone/>
            </a:pPr>
            <a:r>
              <a:rPr lang="en-US" sz="1700" dirty="0"/>
              <a:t>Saying that </a:t>
            </a:r>
            <a:r>
              <a:rPr lang="en-US" sz="1700" dirty="0" err="1"/>
              <a:t>index.php.bak</a:t>
            </a:r>
            <a:r>
              <a:rPr lang="en-US" sz="1700" dirty="0"/>
              <a:t> is discovered.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5530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Wrapping Ideas Together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5" y="4106339"/>
            <a:ext cx="6692348" cy="2473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65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2916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Having the meta directory of Control Version Systems accessible also leads to source-code and data disclosure.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7750" y="412962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Wrapping Ideas Together</a:t>
            </a:r>
          </a:p>
        </p:txBody>
      </p:sp>
    </p:spTree>
    <p:extLst>
      <p:ext uri="{BB962C8B-B14F-4D97-AF65-F5344CB8AC3E}">
        <p14:creationId xmlns:p14="http://schemas.microsoft.com/office/powerpoint/2010/main" val="349722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10707"/>
            <a:ext cx="12191999" cy="1400530"/>
          </a:xfrm>
        </p:spPr>
        <p:txBody>
          <a:bodyPr/>
          <a:lstStyle/>
          <a:p>
            <a:pPr algn="ctr"/>
            <a:r>
              <a:rPr lang="en-US" b="1" dirty="0"/>
              <a:t>Wrapping Ideas Together</a:t>
            </a:r>
          </a:p>
        </p:txBody>
      </p:sp>
      <p:sp>
        <p:nvSpPr>
          <p:cNvPr id="2" name="Oval 1"/>
          <p:cNvSpPr/>
          <p:nvPr/>
        </p:nvSpPr>
        <p:spPr>
          <a:xfrm>
            <a:off x="3786886" y="5133566"/>
            <a:ext cx="4849090" cy="134389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6339" y="560517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Source-Code and Data Disclosure</a:t>
            </a:r>
          </a:p>
        </p:txBody>
      </p:sp>
      <p:sp>
        <p:nvSpPr>
          <p:cNvPr id="7" name="Oval 6"/>
          <p:cNvSpPr/>
          <p:nvPr/>
        </p:nvSpPr>
        <p:spPr>
          <a:xfrm>
            <a:off x="4486540" y="3636662"/>
            <a:ext cx="3449782" cy="97081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27637" y="1526674"/>
            <a:ext cx="4906417" cy="91195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2489" y="2860948"/>
            <a:ext cx="3101852" cy="91195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492718" y="2919077"/>
            <a:ext cx="3220543" cy="91195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82601" y="1756187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Human-Based Backup File Artifacts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500" y="3035785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File Artifacts</a:t>
            </a:r>
          </a:p>
          <a:p>
            <a:r>
              <a:rPr lang="en-US" dirty="0"/>
              <a:t>Caused by Code Editors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5857" y="3051890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Controlling System </a:t>
            </a:r>
          </a:p>
          <a:p>
            <a:r>
              <a:rPr lang="en-US" dirty="0"/>
              <a:t>Meta Directories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4005" y="3937404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Backup File Artifacts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02995" y="3303260"/>
            <a:ext cx="971385" cy="63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11431" y="2420544"/>
            <a:ext cx="0" cy="11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  <a:endCxn id="7" idx="7"/>
          </p:cNvCxnSpPr>
          <p:nvPr/>
        </p:nvCxnSpPr>
        <p:spPr>
          <a:xfrm flipH="1">
            <a:off x="7431113" y="3375056"/>
            <a:ext cx="1084744" cy="40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2" idx="0"/>
          </p:cNvCxnSpPr>
          <p:nvPr/>
        </p:nvCxnSpPr>
        <p:spPr>
          <a:xfrm>
            <a:off x="6211431" y="4607479"/>
            <a:ext cx="0" cy="52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3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2916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Most Open-Source and Commercial Web Vulnerability Scanners </a:t>
            </a:r>
            <a:r>
              <a:rPr lang="en-US" sz="2200" b="1" dirty="0"/>
              <a:t>DO NOT PERFORM TESTING FOR BACKUP FILE ARTIFACTS.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Examples of Tested Open-Source Scanners That Do Not Perform BFA Checks:-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OWASP ZAP 2.4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Vega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W3AF – There are partial plugins that does basic testing, but it’s disabled by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Nikto</a:t>
            </a:r>
            <a:r>
              <a:rPr lang="en-US" sz="2000" dirty="0"/>
              <a:t> 2.4.6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8632" y="359953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827296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2916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very few current Scanners that performs Backup Artifacts. Testing. However, those rare scanners only test the very basic pattern of BFA.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Many Important patterns testing are MISSED!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50910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BFA Findings in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300" b="1" dirty="0" err="1"/>
              <a:t>Paypal</a:t>
            </a:r>
            <a:r>
              <a:rPr lang="en-US" altLang="en-US" sz="2300" b="1" dirty="0"/>
              <a:t> BFA That Lead to RCE - </a:t>
            </a:r>
            <a:r>
              <a:rPr lang="en-US" altLang="en-US" sz="2300" b="1" dirty="0" err="1"/>
              <a:t>Ebraheem</a:t>
            </a:r>
            <a:r>
              <a:rPr lang="en-US" altLang="en-US" sz="2300" b="1" dirty="0"/>
              <a:t> </a:t>
            </a:r>
            <a:r>
              <a:rPr lang="en-US" altLang="en-US" sz="2300" b="1" dirty="0" err="1"/>
              <a:t>Hegazy</a:t>
            </a:r>
            <a:endParaRPr lang="en-US" altLang="en-US" sz="2300" b="1" dirty="0"/>
          </a:p>
          <a:p>
            <a:pPr marL="0" indent="0">
              <a:buNone/>
            </a:pPr>
            <a:endParaRPr lang="en-US" altLang="en-US" dirty="0"/>
          </a:p>
          <a:p>
            <a:r>
              <a:rPr lang="x-none" altLang="en-US" dirty="0"/>
              <a:t>Ebraheem found a script called upload.php on a Paypal-</a:t>
            </a:r>
            <a:r>
              <a:rPr lang="en-US" altLang="en-US" dirty="0"/>
              <a:t>o</a:t>
            </a:r>
            <a:r>
              <a:rPr lang="x-none" altLang="en-US" dirty="0"/>
              <a:t>wned server</a:t>
            </a:r>
            <a:r>
              <a:rPr lang="en-US" altLang="en-US" dirty="0"/>
              <a:t>.</a:t>
            </a:r>
          </a:p>
          <a:p>
            <a:r>
              <a:rPr lang="en-US" dirty="0"/>
              <a:t>wrote script to test for BFA, and to check if the script exist on other subdomains.</a:t>
            </a:r>
          </a:p>
          <a:p>
            <a:r>
              <a:rPr lang="en-US" dirty="0"/>
              <a:t>Found a BFA for </a:t>
            </a:r>
            <a:r>
              <a:rPr lang="en-US" dirty="0" err="1"/>
              <a:t>upload.php</a:t>
            </a:r>
            <a:r>
              <a:rPr lang="en-US" dirty="0"/>
              <a:t>, and transformed the </a:t>
            </a:r>
            <a:r>
              <a:rPr lang="en-US" dirty="0" err="1"/>
              <a:t>Blackbox</a:t>
            </a:r>
            <a:r>
              <a:rPr lang="en-US" dirty="0"/>
              <a:t> testing to </a:t>
            </a:r>
            <a:r>
              <a:rPr lang="en-US" dirty="0" err="1"/>
              <a:t>whitebox</a:t>
            </a:r>
            <a:r>
              <a:rPr lang="en-US" dirty="0"/>
              <a:t> testing.</a:t>
            </a:r>
          </a:p>
          <a:p>
            <a:r>
              <a:rPr lang="en-US" dirty="0"/>
              <a:t>After source-code reviewing it, he found a bug that leads to 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Profit</a:t>
            </a:r>
            <a:r>
              <a:rPr lang="en-US" dirty="0"/>
              <a:t>: Got an RCE exploit on a </a:t>
            </a:r>
            <a:r>
              <a:rPr lang="en-US" dirty="0" err="1"/>
              <a:t>Paypal</a:t>
            </a:r>
            <a:r>
              <a:rPr lang="en-US" dirty="0"/>
              <a:t> server. </a:t>
            </a:r>
            <a:r>
              <a:rPr lang="en-US" dirty="0" err="1"/>
              <a:t>Paypal</a:t>
            </a:r>
            <a:r>
              <a:rPr lang="en-US" dirty="0"/>
              <a:t> fixed the issue, and he was awarded a nice bounty.</a:t>
            </a:r>
          </a:p>
        </p:txBody>
      </p:sp>
    </p:spTree>
    <p:extLst>
      <p:ext uri="{BB962C8B-B14F-4D97-AF65-F5344CB8AC3E}">
        <p14:creationId xmlns:p14="http://schemas.microsoft.com/office/powerpoint/2010/main" val="2761994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BFA Findings in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8937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100" b="1" dirty="0"/>
              <a:t>ISC.org BFA that Disclosed Database Credentials - </a:t>
            </a:r>
            <a:r>
              <a:rPr lang="en-US" sz="2100" b="1" dirty="0" err="1"/>
              <a:t>Feross</a:t>
            </a:r>
            <a:r>
              <a:rPr lang="en-US" sz="2100" b="1" dirty="0"/>
              <a:t> </a:t>
            </a:r>
            <a:r>
              <a:rPr lang="en-US" sz="2100" b="1" dirty="0" err="1"/>
              <a:t>Aboukhadijeh</a:t>
            </a:r>
            <a:endParaRPr lang="en-US" sz="2100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During </a:t>
            </a:r>
            <a:r>
              <a:rPr lang="en-US" dirty="0" err="1"/>
              <a:t>Feross’s</a:t>
            </a:r>
            <a:r>
              <a:rPr lang="en-US" dirty="0"/>
              <a:t> research, he tested ISC.org for BFA on </a:t>
            </a:r>
            <a:r>
              <a:rPr lang="en-US" dirty="0" err="1"/>
              <a:t>Wordpress</a:t>
            </a:r>
            <a:r>
              <a:rPr lang="en-US" dirty="0"/>
              <a:t> configuration files, </a:t>
            </a:r>
            <a:r>
              <a:rPr lang="en-US" dirty="0" err="1"/>
              <a:t>wp-config.php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 found a BFA left on the main production site of ISC.org, containing database credentials.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Profit</a:t>
            </a:r>
            <a:r>
              <a:rPr lang="en-US" dirty="0"/>
              <a:t>: The researcher had potentially valid credentials to ISC.org (“potentially” is said, as the researcher stated that he didn’t use it gain unauthorized access). </a:t>
            </a:r>
            <a:r>
              <a:rPr lang="en-US" dirty="0" err="1"/>
              <a:t>Feross</a:t>
            </a:r>
            <a:r>
              <a:rPr lang="en-US" dirty="0"/>
              <a:t> reported it to ISC.org, and they have fixed it.</a:t>
            </a:r>
          </a:p>
        </p:txBody>
      </p:sp>
    </p:spTree>
    <p:extLst>
      <p:ext uri="{BB962C8B-B14F-4D97-AF65-F5344CB8AC3E}">
        <p14:creationId xmlns:p14="http://schemas.microsoft.com/office/powerpoint/2010/main" val="138169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BFA Findings in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8713"/>
            <a:ext cx="9689379" cy="53273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en-US" sz="8400" b="1" dirty="0"/>
          </a:p>
          <a:p>
            <a:pPr marL="0" indent="0">
              <a:buNone/>
            </a:pPr>
            <a:r>
              <a:rPr lang="en-US" altLang="en-US" sz="8400" b="1" dirty="0"/>
              <a:t>A Collection of BFAs - Mazin Ahmed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/>
              <a:t>Used BFAC to discover a number of BFA issues on web-applications, mostly for confidential clients.</a:t>
            </a:r>
          </a:p>
          <a:p>
            <a:pPr marL="0" indent="0">
              <a:buNone/>
            </a:pPr>
            <a:endParaRPr lang="en-US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/>
              <a:t>BFA Findings Leads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Credentials leakage.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Turning testing to </a:t>
            </a:r>
            <a:r>
              <a:rPr lang="en-US" sz="8000" dirty="0" err="1"/>
              <a:t>whitebox</a:t>
            </a:r>
            <a:r>
              <a:rPr lang="en-US" sz="8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Finding additional security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SQLI.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XSS.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Even more BFA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etc...</a:t>
            </a:r>
          </a:p>
          <a:p>
            <a:pPr marL="0" indent="0">
              <a:buNone/>
            </a:pP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7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3" y="263440"/>
            <a:ext cx="9404723" cy="1565359"/>
          </a:xfrm>
        </p:spPr>
        <p:txBody>
          <a:bodyPr/>
          <a:lstStyle/>
          <a:p>
            <a:pPr algn="ctr"/>
            <a:r>
              <a:rPr lang="en-US" b="1" dirty="0"/>
              <a:t>WHO AM I?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80565"/>
            <a:ext cx="8946541" cy="4195481"/>
          </a:xfrm>
        </p:spPr>
        <p:txBody>
          <a:bodyPr/>
          <a:lstStyle/>
          <a:p>
            <a:r>
              <a:rPr lang="en-US" dirty="0"/>
              <a:t>And I have contributed to the security of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6" y="2030507"/>
            <a:ext cx="11604811" cy="46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54" y="452718"/>
            <a:ext cx="9404723" cy="140053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/>
              <a:t>Introducing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8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643270"/>
            <a:ext cx="10949540" cy="4452730"/>
          </a:xfrm>
        </p:spPr>
      </p:pic>
    </p:spTree>
    <p:extLst>
      <p:ext uri="{BB962C8B-B14F-4D97-AF65-F5344CB8AC3E}">
        <p14:creationId xmlns:p14="http://schemas.microsoft.com/office/powerpoint/2010/main" val="2123510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/>
              <a:t>Introducing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8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About the Project:</a:t>
            </a:r>
          </a:p>
          <a:p>
            <a:pPr>
              <a:lnSpc>
                <a:spcPct val="150000"/>
              </a:lnSpc>
            </a:pPr>
            <a:r>
              <a:rPr lang="en-US" dirty="0"/>
              <a:t>BFAC (Backup-File Artifacts Checker) is an automated tool that checks for backup artifacts that may discloses the web-application's source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BFAC goal is to be an all-in-one tool for backup-file artifacts black-box testing.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Introducing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8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7964"/>
            <a:ext cx="8946541" cy="47382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About the Project: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Code Specifications:-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Written in pure Python.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Compatible with both Python2.x and Python3.x.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Cross-Platform: Works on Linux, Windows, Mac, Android, and IOS.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Requires a slight amount of resources/modules.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API friendly.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Released under GNU GPLv3.0 License.</a:t>
            </a:r>
          </a:p>
        </p:txBody>
      </p:sp>
    </p:spTree>
    <p:extLst>
      <p:ext uri="{BB962C8B-B14F-4D97-AF65-F5344CB8AC3E}">
        <p14:creationId xmlns:p14="http://schemas.microsoft.com/office/powerpoint/2010/main" val="2824371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Introducing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8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7964"/>
            <a:ext cx="8946541" cy="47382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b="1" dirty="0"/>
              <a:t>About the Project: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Features:-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Testing all common types of backup-file artifacts patterns, including human-based BFAs, and BFA that can occur via code-editors.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Includes tests for common VCS artifacts, such as GIT, Subversion, Mercurial, and Bazaar.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Smart detection techniques: Capable of detecting "Not Found", and valid pages using different tests.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Stealthy Interaction with Web Servers.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Easy to edit and customize based on needs; easy to add custom BFA patterns.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/>
              <a:t>Dynamic and generic; made to be not specified to test a specific environment or server.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379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15" y="312615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Downloading 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41" y="1713145"/>
            <a:ext cx="10432472" cy="47382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2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HomePage</a:t>
            </a:r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>
                <a:hlinkClick r:id="rId2"/>
              </a:rPr>
              <a:t>https://github.com/mazen160/bfac</a:t>
            </a:r>
            <a:endParaRPr lang="en-US" sz="3200" dirty="0"/>
          </a:p>
          <a:p>
            <a:pPr marL="0" indent="0" algn="ctr">
              <a:lnSpc>
                <a:spcPct val="12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728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20" y="418633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Downloading and Installing 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41" y="1713145"/>
            <a:ext cx="10432472" cy="47382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Cloning </a:t>
            </a:r>
            <a:r>
              <a:rPr lang="en-US" sz="28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https://github.com/mazen160/bfac.git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800" dirty="0"/>
              <a:t>Installing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for *NIX machines)</a:t>
            </a:r>
            <a:endParaRPr lang="en-US" sz="2800" b="1" dirty="0">
              <a:solidFill>
                <a:srgbClr val="92D05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As simple as: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$ python install.py confirm</a:t>
            </a:r>
          </a:p>
          <a:p>
            <a:pPr>
              <a:lnSpc>
                <a:spcPct val="120000"/>
              </a:lnSpc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7964"/>
            <a:ext cx="10617635" cy="47382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Performs basic tests on the link, showing all attempts, and using random user-agents on each request.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'http://example.com/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--verbose --random-agent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Ignore 500 and 503 HTTP response codes when is detected as findings.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'http://example.com/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--verbose  --exclude-status-codes 500,503</a:t>
            </a:r>
          </a:p>
        </p:txBody>
      </p:sp>
    </p:spTree>
    <p:extLst>
      <p:ext uri="{BB962C8B-B14F-4D97-AF65-F5344CB8AC3E}">
        <p14:creationId xmlns:p14="http://schemas.microsoft.com/office/powerpoint/2010/main" val="1656702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7964"/>
            <a:ext cx="10617635" cy="47382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 option to confirm the existence of the BFA is set to check both of the HTTP Status Codes and the Content Length  (set to “both”).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Rely only on HTTP Status Codes for confirming the existence of the BFA.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x-non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bfac --url 'http://example.com/test.php' --verbose  </a:t>
            </a:r>
            <a:r>
              <a:rPr lang="x-none" alt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--verify-file-availability status_code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Rely only on Content Length measures in order to confirm the existence of the BFA.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'http://example.com/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--verbose  --verify-file-availability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81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</a:t>
            </a:r>
            <a:r>
              <a:rPr lang="en-US" sz="4400" b="1" dirty="0">
                <a:solidFill>
                  <a:srgbClr val="92D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BFAC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7964"/>
            <a:ext cx="10617635" cy="47382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Perform BFA testing for all current testing levels (Level 4 includes tests from all below levels).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'http://example.com/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--verbose --level 4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Print a clean output with only findings, separated by newlines. Suitable for APIs and integration with other tools.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'http://example.com/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--no-text --level 4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82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67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7964"/>
            <a:ext cx="10617635" cy="473825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>
                <a:cs typeface="Courier New" panose="02070309020205020404" pitchFamily="49" charset="0"/>
              </a:rPr>
              <a:t>Developer-Level:-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cs typeface="Courier New" panose="02070309020205020404" pitchFamily="49" charset="0"/>
              </a:rPr>
              <a:t>Awareness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Probably the only reliable solution.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Developers' behavior regarding actions on production-level and publicly accessible applications are the main reason for this vulnerability type to occur.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cs typeface="Courier New" panose="02070309020205020404" pitchFamily="49" charset="0"/>
              </a:rPr>
              <a:t>Software-Level:-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Access rules seems to be useful in blocking some of the patterns. However, it does not protect as needed.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5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66" y="231046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2412"/>
            <a:ext cx="8946541" cy="49159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How BFA Occurs?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Previous Researches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Wrapping Ideas Together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The Problem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BFA Findings in Real-World.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Introducing BFAC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Using BFAC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Mitigations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73642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20" y="2101409"/>
            <a:ext cx="9404723" cy="1400530"/>
          </a:xfrm>
        </p:spPr>
        <p:txBody>
          <a:bodyPr/>
          <a:lstStyle/>
          <a:p>
            <a:pPr algn="ctr"/>
            <a:r>
              <a:rPr lang="en-US" sz="6600" spc="600" dirty="0">
                <a:latin typeface="Calibri" panose="020F0502020204030204" pitchFamily="34" charset="0"/>
              </a:rPr>
              <a:t>Questions?</a:t>
            </a:r>
            <a:br>
              <a:rPr lang="en-US" sz="6600" spc="600">
                <a:latin typeface="Calibri" panose="020F0502020204030204" pitchFamily="34" charset="0"/>
              </a:rPr>
            </a:br>
            <a:endParaRPr lang="en-US" sz="6600" spc="600" dirty="0">
              <a:latin typeface="Calibri" panose="020F0502020204030204" pitchFamily="34" charset="0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273761" y="5001497"/>
            <a:ext cx="7371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000" b="1" dirty="0"/>
              <a:t>Mazin Ahmed</a:t>
            </a:r>
          </a:p>
          <a:p>
            <a:r>
              <a:rPr lang="x-none" altLang="en-US" sz="2000" dirty="0"/>
              <a:t>Twitter: @mazen160</a:t>
            </a:r>
          </a:p>
          <a:p>
            <a:r>
              <a:rPr lang="x-none" altLang="en-US" sz="2000" dirty="0"/>
              <a:t>Email: mazin AT mazinahmed DOT net</a:t>
            </a:r>
            <a:endParaRPr lang="en-US" altLang="en-US" sz="2000" dirty="0"/>
          </a:p>
          <a:p>
            <a:r>
              <a:rPr lang="en-US" altLang="en-US" sz="2000" dirty="0"/>
              <a:t>Website: </a:t>
            </a:r>
            <a:r>
              <a:rPr lang="en-US" altLang="en-US" sz="2000" dirty="0">
                <a:hlinkClick r:id="rId2"/>
              </a:rPr>
              <a:t>https://</a:t>
            </a:r>
            <a:r>
              <a:rPr lang="x-none" altLang="en-US" sz="2000" dirty="0">
                <a:hlinkClick r:id="rId2"/>
              </a:rPr>
              <a:t>mazinahmed</a:t>
            </a:r>
            <a:r>
              <a:rPr lang="en-US" altLang="en-US" sz="2000" dirty="0" err="1">
                <a:hlinkClick r:id="rId2"/>
              </a:rPr>
              <a:t>.net</a:t>
            </a:r>
            <a:endParaRPr lang="x-none" altLang="en-US" sz="2000" dirty="0"/>
          </a:p>
          <a:p>
            <a:r>
              <a:rPr lang="x-none" altLang="en-US" sz="2000" dirty="0"/>
              <a:t>LinkedIn: </a:t>
            </a:r>
            <a:r>
              <a:rPr lang="x-none" altLang="en-US" sz="2000" dirty="0">
                <a:hlinkClick r:id="rId3"/>
              </a:rPr>
              <a:t>https://linkedin.com/in/infosecmazinahmed</a:t>
            </a:r>
            <a:endParaRPr lang="x-none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480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68" y="2705587"/>
            <a:ext cx="9404723" cy="1400530"/>
          </a:xfrm>
        </p:spPr>
        <p:txBody>
          <a:bodyPr/>
          <a:lstStyle/>
          <a:p>
            <a:r>
              <a:rPr lang="en-US" sz="4400" dirty="0"/>
              <a:t>What is Backup-File Artifacts</a:t>
            </a:r>
            <a:r>
              <a:rPr lang="en-US" sz="4400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050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093" y="244900"/>
            <a:ext cx="9404723" cy="1400530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dirty="0"/>
            </a:br>
            <a:r>
              <a:rPr lang="en-US" sz="4000" b="1" dirty="0"/>
              <a:t>Code Editors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470930"/>
            <a:ext cx="980552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Code editors makes a backup copy of the files that being edited.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Mostly, it's being done in the same directory of the file.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It's made using the same filename.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 uses predictable patterns.</a:t>
            </a:r>
          </a:p>
        </p:txBody>
      </p:sp>
    </p:spTree>
    <p:extLst>
      <p:ext uri="{BB962C8B-B14F-4D97-AF65-F5344CB8AC3E}">
        <p14:creationId xmlns:p14="http://schemas.microsoft.com/office/powerpoint/2010/main" val="7035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3769" y="286464"/>
            <a:ext cx="9404723" cy="1400530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dirty="0"/>
            </a:br>
            <a:r>
              <a:rPr lang="en-US" sz="4000" b="1" dirty="0"/>
              <a:t>Code Editors</a:t>
            </a:r>
            <a:endParaRPr lang="en-US" sz="3600" b="1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458875"/>
              </p:ext>
            </p:extLst>
          </p:nvPr>
        </p:nvGraphicFramePr>
        <p:xfrm>
          <a:off x="1553769" y="2603587"/>
          <a:ext cx="8947150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42602935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917143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Backup</a:t>
                      </a:r>
                      <a:r>
                        <a:rPr lang="en-US" baseline="0" dirty="0"/>
                        <a:t> Pattern (Assuming the filename is </a:t>
                      </a:r>
                      <a:r>
                        <a:rPr lang="en-US" baseline="0" dirty="0" err="1"/>
                        <a:t>config.php</a:t>
                      </a:r>
                      <a:r>
                        <a:rPr lang="en-US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7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config.php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config.php.save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Vim (swap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config.php.swp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4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Vim (swap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config.php.swo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8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Vim,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config.php</a:t>
                      </a:r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3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71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26" y="147917"/>
            <a:ext cx="9404723" cy="1597755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sz="4800" b="1" dirty="0"/>
            </a:br>
            <a:r>
              <a:rPr lang="en-US" sz="4000" b="1" dirty="0"/>
              <a:t>Code Editors</a:t>
            </a:r>
            <a:br>
              <a:rPr lang="en-US" sz="4000" b="1" dirty="0"/>
            </a:br>
            <a: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Problem</a:t>
            </a: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sz="4000" b="1" dirty="0"/>
            </a:br>
            <a:br>
              <a:rPr lang="en-US" sz="4800" b="1" dirty="0"/>
            </a:br>
            <a:endParaRPr lang="en-US" sz="48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4526" y="2260736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Developers mostly forgets to check for Backup File Artifacts caused by code editors, and underestimate the impact of leaving similar artifacts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would lead to the </a:t>
            </a:r>
            <a:r>
              <a:rPr lang="en-US" sz="2200" b="1" dirty="0"/>
              <a:t>disclosure</a:t>
            </a:r>
            <a:r>
              <a:rPr lang="en-US" dirty="0"/>
              <a:t> of the source code of the script that has been edited.</a:t>
            </a:r>
          </a:p>
        </p:txBody>
      </p:sp>
    </p:spTree>
    <p:extLst>
      <p:ext uri="{BB962C8B-B14F-4D97-AF65-F5344CB8AC3E}">
        <p14:creationId xmlns:p14="http://schemas.microsoft.com/office/powerpoint/2010/main" val="352024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161772"/>
            <a:ext cx="9404723" cy="1400530"/>
          </a:xfrm>
        </p:spPr>
        <p:txBody>
          <a:bodyPr/>
          <a:lstStyle/>
          <a:p>
            <a:pPr algn="ctr"/>
            <a:r>
              <a:rPr lang="en-US" sz="4800" dirty="0"/>
              <a:t>Background</a:t>
            </a:r>
            <a:br>
              <a:rPr lang="en-US" dirty="0"/>
            </a:br>
            <a:r>
              <a:rPr lang="en-US" sz="4000" b="1" dirty="0"/>
              <a:t>Version Control Systems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775827"/>
            <a:ext cx="8946541" cy="4791228"/>
          </a:xfrm>
        </p:spPr>
        <p:txBody>
          <a:bodyPr>
            <a:noAutofit/>
          </a:bodyPr>
          <a:lstStyle/>
          <a:p>
            <a:r>
              <a:rPr lang="en-US" dirty="0"/>
              <a:t>Version Control Systems (VCS) are systems made to manage changes on files, documents, computer programs, code, websites, etc…</a:t>
            </a:r>
          </a:p>
          <a:p>
            <a:endParaRPr lang="en-US" dirty="0"/>
          </a:p>
          <a:p>
            <a:r>
              <a:rPr lang="en-US" dirty="0"/>
              <a:t>All Version Control Systems has a directory by design that contains data and/or source-code.</a:t>
            </a:r>
          </a:p>
          <a:p>
            <a:endParaRPr lang="en-US" dirty="0"/>
          </a:p>
          <a:p>
            <a:r>
              <a:rPr lang="en-US" dirty="0"/>
              <a:t>The directory is made to have a backup of files, and to control the changes on the files within the project.</a:t>
            </a:r>
          </a:p>
          <a:p>
            <a:endParaRPr lang="en-US" dirty="0"/>
          </a:p>
          <a:p>
            <a:r>
              <a:rPr lang="en-US" dirty="0"/>
              <a:t>By design, we already know directories names, the important files, and the directories' structure of source-code version controller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430</TotalTime>
  <Words>1882</Words>
  <Application>Microsoft Office PowerPoint</Application>
  <PresentationFormat>Widescreen</PresentationFormat>
  <Paragraphs>283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Algerian</vt:lpstr>
      <vt:lpstr>Arial</vt:lpstr>
      <vt:lpstr>Bodoni MT</vt:lpstr>
      <vt:lpstr>Calibri</vt:lpstr>
      <vt:lpstr>Century Gothic</vt:lpstr>
      <vt:lpstr>Courier New</vt:lpstr>
      <vt:lpstr>Wingdings</vt:lpstr>
      <vt:lpstr>Wingdings 3</vt:lpstr>
      <vt:lpstr>Ion</vt:lpstr>
      <vt:lpstr>  Backup File Artifacts The Underrated Web Danger</vt:lpstr>
      <vt:lpstr>WHO AM I? </vt:lpstr>
      <vt:lpstr>WHO AM I? </vt:lpstr>
      <vt:lpstr>Table of Contents</vt:lpstr>
      <vt:lpstr>What is Backup-File Artifacts?</vt:lpstr>
      <vt:lpstr>Background Code Editors</vt:lpstr>
      <vt:lpstr>Background Code Editors</vt:lpstr>
      <vt:lpstr>Background Code Editors The Problem    </vt:lpstr>
      <vt:lpstr>Background Version Control Systems </vt:lpstr>
      <vt:lpstr>Background Version Control Systems </vt:lpstr>
      <vt:lpstr>Background Version Control Systems The Problem    </vt:lpstr>
      <vt:lpstr>Background Version Control Systems The Problem    </vt:lpstr>
      <vt:lpstr>Background Version Control Systems The Problem    </vt:lpstr>
      <vt:lpstr>Background Version Control Systems The Problem   </vt:lpstr>
      <vt:lpstr>Background Version Control Systems The Problem   </vt:lpstr>
      <vt:lpstr>Background Human-Based Missed Backup File Artifacts  </vt:lpstr>
      <vt:lpstr>Background Human-Based Missed Backup File Artifacts The Problem  </vt:lpstr>
      <vt:lpstr>Background Human-Based Missed Backup File Artifacts The Problem  </vt:lpstr>
      <vt:lpstr>Previous Researches</vt:lpstr>
      <vt:lpstr>Previous Researches</vt:lpstr>
      <vt:lpstr>Previous Researches</vt:lpstr>
      <vt:lpstr>Wrapping Ideas Together</vt:lpstr>
      <vt:lpstr>Wrapping Ideas Together</vt:lpstr>
      <vt:lpstr>Wrapping Ideas Together</vt:lpstr>
      <vt:lpstr>The Problem</vt:lpstr>
      <vt:lpstr>The Problem</vt:lpstr>
      <vt:lpstr>BFA Findings in Real-World</vt:lpstr>
      <vt:lpstr>BFA Findings in Real-World</vt:lpstr>
      <vt:lpstr>BFA Findings in Real-World</vt:lpstr>
      <vt:lpstr>Introducing BFAC</vt:lpstr>
      <vt:lpstr>Introducing BFAC</vt:lpstr>
      <vt:lpstr>Introducing BFAC</vt:lpstr>
      <vt:lpstr>Introducing BFAC</vt:lpstr>
      <vt:lpstr>Downloading BFAC</vt:lpstr>
      <vt:lpstr>Downloading and Installing BFAC</vt:lpstr>
      <vt:lpstr>Using BFAC</vt:lpstr>
      <vt:lpstr>Using BFAC</vt:lpstr>
      <vt:lpstr>Using BFAC</vt:lpstr>
      <vt:lpstr>Mitigation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mazen</dc:creator>
  <cp:lastModifiedBy>user</cp:lastModifiedBy>
  <cp:revision>456</cp:revision>
  <dcterms:created xsi:type="dcterms:W3CDTF">2016-07-02T01:35:28Z</dcterms:created>
  <dcterms:modified xsi:type="dcterms:W3CDTF">2016-08-18T10:40:00Z</dcterms:modified>
</cp:coreProperties>
</file>