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15"/>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Lst>
  <p:sldSz cx="9144000" cy="5143500" type="screen16x9"/>
  <p:notesSz cx="9144000" cy="5143500"/>
  <p:embeddedFontLst>
    <p:embeddedFont>
      <p:font typeface="Georgia" panose="02040502050405020303" pitchFamily="18" charset="0"/>
      <p:regular r:id="rId16"/>
      <p:bold r:id="rId17"/>
      <p:italic r:id="rId18"/>
      <p:boldItalic r:id="rId19"/>
    </p:embeddedFont>
    <p:embeddedFont>
      <p:font typeface="Roboto" panose="020B0604020202020204" charset="0"/>
      <p:regular r:id="rId20"/>
      <p:bold r:id="rId21"/>
      <p:italic r:id="rId22"/>
      <p:boldItalic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 y="210"/>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a6d7b17f3_0_10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7a6d7b17f3_0_10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a6d7b17f3_0_1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7a6d7b17f3_0_1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a6d7b17f3_0_12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7a6d7b17f3_0_12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6d7b17f3_0_1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7a6d7b17f3_0_13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 name="Google Shape;25;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7a6d7b17f3_0_1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g7a6d7b17f3_0_1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7a6d7b17f3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g7a6d7b17f3_0_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7a6d7b17f3_0_7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 name="Google Shape;49;g7a6d7b17f3_0_7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7a6d7b17f3_0_37: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7a6d7b17f3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a6d7b17f3_0_8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7a6d7b17f3_0_8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a6d7b17f3_0_10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7a6d7b17f3_0_10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77666" y="427735"/>
            <a:ext cx="6797992" cy="1710943"/>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77666" y="2459482"/>
            <a:ext cx="6797992" cy="7057644"/>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2568130" y="9944862"/>
            <a:ext cx="2417063" cy="53467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377666" y="9944862"/>
            <a:ext cx="1737264" cy="53467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5438394" y="9944862"/>
            <a:ext cx="1737264" cy="53467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foursquare.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0"/>
        <p:cNvGrpSpPr/>
        <p:nvPr/>
      </p:nvGrpSpPr>
      <p:grpSpPr>
        <a:xfrm>
          <a:off x="0" y="0"/>
          <a:ext cx="0" cy="0"/>
          <a:chOff x="0" y="0"/>
          <a:chExt cx="0" cy="0"/>
        </a:xfrm>
      </p:grpSpPr>
      <p:sp>
        <p:nvSpPr>
          <p:cNvPr id="21" name="Google Shape;21;p3"/>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 name="Google Shape;22;p3"/>
          <p:cNvSpPr txBox="1"/>
          <p:nvPr/>
        </p:nvSpPr>
        <p:spPr>
          <a:xfrm>
            <a:off x="706403" y="2163742"/>
            <a:ext cx="7517100" cy="1608300"/>
          </a:xfrm>
          <a:prstGeom prst="rect">
            <a:avLst/>
          </a:prstGeom>
          <a:noFill/>
          <a:ln>
            <a:noFill/>
          </a:ln>
        </p:spPr>
        <p:txBody>
          <a:bodyPr spcFirstLastPara="1" wrap="square" lIns="0" tIns="0" rIns="0" bIns="0" anchor="t" anchorCtr="0">
            <a:noAutofit/>
          </a:bodyPr>
          <a:lstStyle/>
          <a:p>
            <a:pPr marL="0" marR="0" lvl="0" indent="0" algn="l" rtl="0">
              <a:lnSpc>
                <a:spcPct val="104190"/>
              </a:lnSpc>
              <a:spcBef>
                <a:spcPts val="0"/>
              </a:spcBef>
              <a:spcAft>
                <a:spcPts val="0"/>
              </a:spcAft>
              <a:buNone/>
            </a:pPr>
            <a:r>
              <a:rPr lang="en-US" sz="4200" b="1" dirty="0">
                <a:solidFill>
                  <a:srgbClr val="FFFFFF"/>
                </a:solidFill>
                <a:latin typeface="Roboto"/>
                <a:ea typeface="Roboto"/>
                <a:cs typeface="Roboto"/>
                <a:sym typeface="Roboto"/>
              </a:rPr>
              <a:t>Explore </a:t>
            </a:r>
            <a:r>
              <a:rPr lang="en-US" sz="4200" b="1" dirty="0" smtClean="0">
                <a:solidFill>
                  <a:srgbClr val="FFFFFF"/>
                </a:solidFill>
                <a:latin typeface="Roboto"/>
                <a:ea typeface="Roboto"/>
                <a:cs typeface="Roboto"/>
                <a:sym typeface="Roboto"/>
              </a:rPr>
              <a:t>best restaurants place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1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a:t>
            </a:r>
            <a:r>
              <a:rPr lang="en-US" sz="3000" dirty="0" smtClean="0">
                <a:solidFill>
                  <a:srgbClr val="2A3990"/>
                </a:solidFill>
                <a:latin typeface="Roboto"/>
                <a:ea typeface="Roboto"/>
                <a:cs typeface="Roboto"/>
                <a:sym typeface="Roboto"/>
              </a:rPr>
              <a:t>2:</a:t>
            </a:r>
            <a:endParaRPr dirty="0"/>
          </a:p>
        </p:txBody>
      </p:sp>
      <p:sp>
        <p:nvSpPr>
          <p:cNvPr id="101" name="Google Shape;101;p17"/>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highlight>
                  <a:srgbClr val="FFFFFF"/>
                </a:highlight>
                <a:latin typeface="Georgia"/>
                <a:ea typeface="Georgia"/>
                <a:cs typeface="Georgia"/>
                <a:sym typeface="Georgia"/>
              </a:rPr>
              <a:t>It seems like pizza place,</a:t>
            </a:r>
            <a:endParaRPr/>
          </a:p>
        </p:txBody>
      </p:sp>
      <p:pic>
        <p:nvPicPr>
          <p:cNvPr id="102" name="Google Shape;102;p17"/>
          <p:cNvPicPr preferRelativeResize="0"/>
          <p:nvPr/>
        </p:nvPicPr>
        <p:blipFill>
          <a:blip r:embed="rId3">
            <a:alphaModFix/>
          </a:blip>
          <a:stretch>
            <a:fillRect/>
          </a:stretch>
        </p:blipFill>
        <p:spPr>
          <a:xfrm>
            <a:off x="0" y="2298450"/>
            <a:ext cx="9144000" cy="284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8"/>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a:t>
            </a:r>
            <a:r>
              <a:rPr lang="en-US" sz="3000" dirty="0" smtClean="0">
                <a:solidFill>
                  <a:srgbClr val="2A3990"/>
                </a:solidFill>
                <a:latin typeface="Roboto"/>
                <a:ea typeface="Roboto"/>
                <a:cs typeface="Roboto"/>
                <a:sym typeface="Roboto"/>
              </a:rPr>
              <a:t>5:</a:t>
            </a:r>
            <a:endParaRPr dirty="0"/>
          </a:p>
        </p:txBody>
      </p:sp>
      <p:sp>
        <p:nvSpPr>
          <p:cNvPr id="108" name="Google Shape;108;p18"/>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highlight>
                  <a:srgbClr val="FFFFFF"/>
                </a:highlight>
                <a:latin typeface="Georgia"/>
                <a:ea typeface="Georgia"/>
                <a:cs typeface="Georgia"/>
                <a:sym typeface="Georgia"/>
              </a:rPr>
              <a:t>It’s most recommended for cafes</a:t>
            </a:r>
            <a:endParaRPr/>
          </a:p>
        </p:txBody>
      </p:sp>
      <p:pic>
        <p:nvPicPr>
          <p:cNvPr id="109" name="Google Shape;109;p18"/>
          <p:cNvPicPr preferRelativeResize="0"/>
          <p:nvPr/>
        </p:nvPicPr>
        <p:blipFill>
          <a:blip r:embed="rId3">
            <a:alphaModFix/>
          </a:blip>
          <a:stretch>
            <a:fillRect/>
          </a:stretch>
        </p:blipFill>
        <p:spPr>
          <a:xfrm>
            <a:off x="0" y="2298450"/>
            <a:ext cx="9144000" cy="284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19"/>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Cluster 5:</a:t>
            </a:r>
            <a:endParaRPr/>
          </a:p>
        </p:txBody>
      </p:sp>
      <p:sp>
        <p:nvSpPr>
          <p:cNvPr id="115" name="Google Shape;115;p19"/>
          <p:cNvSpPr txBox="1"/>
          <p:nvPr/>
        </p:nvSpPr>
        <p:spPr>
          <a:xfrm>
            <a:off x="0" y="11818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a:solidFill>
                  <a:schemeClr val="dk1"/>
                </a:solidFill>
                <a:highlight>
                  <a:srgbClr val="FFFFFF"/>
                </a:highlight>
                <a:latin typeface="Georgia"/>
                <a:ea typeface="Georgia"/>
                <a:cs typeface="Georgia"/>
                <a:sym typeface="Georgia"/>
              </a:rPr>
              <a:t>Fast food, cafes are the most recommended venues</a:t>
            </a:r>
            <a:endParaRPr/>
          </a:p>
        </p:txBody>
      </p:sp>
      <p:pic>
        <p:nvPicPr>
          <p:cNvPr id="116" name="Google Shape;116;p19"/>
          <p:cNvPicPr preferRelativeResize="0"/>
          <p:nvPr/>
        </p:nvPicPr>
        <p:blipFill>
          <a:blip r:embed="rId3">
            <a:alphaModFix/>
          </a:blip>
          <a:stretch>
            <a:fillRect/>
          </a:stretch>
        </p:blipFill>
        <p:spPr>
          <a:xfrm>
            <a:off x="0" y="2298450"/>
            <a:ext cx="9144000" cy="2845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20"/>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Conclusion</a:t>
            </a:r>
            <a:endParaRPr/>
          </a:p>
        </p:txBody>
      </p:sp>
      <p:sp>
        <p:nvSpPr>
          <p:cNvPr id="122" name="Google Shape;122;p20"/>
          <p:cNvSpPr txBox="1"/>
          <p:nvPr/>
        </p:nvSpPr>
        <p:spPr>
          <a:xfrm>
            <a:off x="0" y="1181850"/>
            <a:ext cx="9144000" cy="3961800"/>
          </a:xfrm>
          <a:prstGeom prst="rect">
            <a:avLst/>
          </a:prstGeom>
          <a:noFill/>
          <a:ln>
            <a:noFill/>
          </a:ln>
        </p:spPr>
        <p:txBody>
          <a:bodyPr spcFirstLastPara="1" wrap="square" lIns="91425" tIns="91425" rIns="91425" bIns="91425" anchor="t" anchorCtr="0">
            <a:noAutofit/>
          </a:bodyPr>
          <a:lstStyle/>
          <a:p>
            <a:pPr marL="749300" lvl="0" indent="-317500">
              <a:lnSpc>
                <a:spcPct val="158000"/>
              </a:lnSpc>
              <a:spcBef>
                <a:spcPts val="1400"/>
              </a:spcBef>
              <a:buClr>
                <a:schemeClr val="dk1"/>
              </a:buClr>
              <a:buSzPts val="1400"/>
              <a:buFont typeface="Georgia"/>
              <a:buChar char="●"/>
            </a:pPr>
            <a:r>
              <a:rPr lang="en-US" dirty="0"/>
              <a:t>The Toronto city citizens love drinking coffee more than fast food if business owner builds something else my recommendation is coffee shop</a:t>
            </a:r>
            <a:endParaRPr sz="1600" dirty="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6"/>
        <p:cNvGrpSpPr/>
        <p:nvPr/>
      </p:nvGrpSpPr>
      <p:grpSpPr>
        <a:xfrm>
          <a:off x="0" y="0"/>
          <a:ext cx="0" cy="0"/>
          <a:chOff x="0" y="0"/>
          <a:chExt cx="0" cy="0"/>
        </a:xfrm>
      </p:grpSpPr>
      <p:sp>
        <p:nvSpPr>
          <p:cNvPr id="27" name="Google Shape;27;p4"/>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a:solidFill>
                  <a:srgbClr val="2A3990"/>
                </a:solidFill>
                <a:latin typeface="Roboto"/>
                <a:ea typeface="Roboto"/>
                <a:cs typeface="Roboto"/>
                <a:sym typeface="Roboto"/>
              </a:rPr>
              <a:t>Introduction</a:t>
            </a:r>
            <a:endParaRPr/>
          </a:p>
        </p:txBody>
      </p:sp>
      <p:sp>
        <p:nvSpPr>
          <p:cNvPr id="28" name="Google Shape;28;p4"/>
          <p:cNvSpPr txBox="1"/>
          <p:nvPr/>
        </p:nvSpPr>
        <p:spPr>
          <a:xfrm>
            <a:off x="455600" y="1043074"/>
            <a:ext cx="8140800" cy="3675681"/>
          </a:xfrm>
          <a:prstGeom prst="rect">
            <a:avLst/>
          </a:prstGeom>
          <a:noFill/>
          <a:ln>
            <a:noFill/>
          </a:ln>
        </p:spPr>
        <p:txBody>
          <a:bodyPr spcFirstLastPara="1" wrap="square" lIns="91425" tIns="91425" rIns="91425" bIns="91425" anchor="t" anchorCtr="0">
            <a:noAutofit/>
          </a:bodyPr>
          <a:lstStyle/>
          <a:p>
            <a:pPr lvl="0">
              <a:lnSpc>
                <a:spcPct val="158000"/>
              </a:lnSpc>
              <a:spcBef>
                <a:spcPts val="1400"/>
              </a:spcBef>
              <a:buClr>
                <a:schemeClr val="dk1"/>
              </a:buClr>
              <a:buSzPts val="1100"/>
            </a:pPr>
            <a:r>
              <a:rPr lang="en-US" dirty="0">
                <a:solidFill>
                  <a:schemeClr val="dk1"/>
                </a:solidFill>
                <a:highlight>
                  <a:srgbClr val="FFFFFF"/>
                </a:highlight>
                <a:latin typeface="Georgia"/>
                <a:ea typeface="Georgia"/>
                <a:cs typeface="Georgia"/>
                <a:sym typeface="Georgia"/>
              </a:rPr>
              <a:t>In this project we will try to find a best location for a restaurant. Specifically, this report will be targeted to stakeholders interested in opening an  restaurant in new York  or </a:t>
            </a:r>
            <a:r>
              <a:rPr lang="en-US" dirty="0" smtClean="0">
                <a:solidFill>
                  <a:schemeClr val="dk1"/>
                </a:solidFill>
                <a:highlight>
                  <a:srgbClr val="FFFFFF"/>
                </a:highlight>
                <a:latin typeface="Georgia"/>
                <a:ea typeface="Georgia"/>
                <a:cs typeface="Georgia"/>
                <a:sym typeface="Georgia"/>
              </a:rPr>
              <a:t>Toronto</a:t>
            </a:r>
            <a:endParaRPr lang="en-US" dirty="0">
              <a:solidFill>
                <a:schemeClr val="dk1"/>
              </a:solidFill>
              <a:highlight>
                <a:srgbClr val="FFFFFF"/>
              </a:highlight>
              <a:latin typeface="Georgia"/>
              <a:ea typeface="Georgia"/>
              <a:cs typeface="Georgia"/>
              <a:sym typeface="Georgia"/>
            </a:endParaRPr>
          </a:p>
          <a:p>
            <a:pPr lvl="0">
              <a:lnSpc>
                <a:spcPct val="158000"/>
              </a:lnSpc>
              <a:spcBef>
                <a:spcPts val="1400"/>
              </a:spcBef>
              <a:buClr>
                <a:schemeClr val="dk1"/>
              </a:buClr>
              <a:buSzPts val="1100"/>
            </a:pPr>
            <a:r>
              <a:rPr lang="en-US" dirty="0">
                <a:solidFill>
                  <a:schemeClr val="dk1"/>
                </a:solidFill>
                <a:highlight>
                  <a:srgbClr val="FFFFFF"/>
                </a:highlight>
                <a:latin typeface="Georgia"/>
                <a:ea typeface="Georgia"/>
                <a:cs typeface="Georgia"/>
                <a:sym typeface="Georgia"/>
              </a:rPr>
              <a:t>Since there are lots of restaurants in New York or Toronto</a:t>
            </a:r>
          </a:p>
          <a:p>
            <a:pPr lvl="0">
              <a:lnSpc>
                <a:spcPct val="158000"/>
              </a:lnSpc>
              <a:spcBef>
                <a:spcPts val="1400"/>
              </a:spcBef>
              <a:buClr>
                <a:schemeClr val="dk1"/>
              </a:buClr>
              <a:buSzPts val="1100"/>
            </a:pPr>
            <a:r>
              <a:rPr lang="en-US" dirty="0">
                <a:solidFill>
                  <a:schemeClr val="dk1"/>
                </a:solidFill>
                <a:highlight>
                  <a:srgbClr val="FFFFFF"/>
                </a:highlight>
                <a:latin typeface="Georgia"/>
                <a:ea typeface="Georgia"/>
                <a:cs typeface="Georgia"/>
                <a:sym typeface="Georgia"/>
              </a:rPr>
              <a:t> we will try to detect locations that are not already crowded with restaurants. We are also particularly interested in areas with no Italian restaurants in vicinity. We would also prefer locations as close to city center as possible, assuming that first two conditions are met</a:t>
            </a:r>
            <a:r>
              <a:rPr lang="en-US" dirty="0" smtClean="0">
                <a:solidFill>
                  <a:schemeClr val="dk1"/>
                </a:solidFill>
                <a:highlight>
                  <a:srgbClr val="FFFFFF"/>
                </a:highlight>
                <a:latin typeface="Georgia"/>
                <a:ea typeface="Georgia"/>
                <a:cs typeface="Georgia"/>
                <a:sym typeface="Georgia"/>
              </a:rPr>
              <a:t>.</a:t>
            </a:r>
            <a:endParaRPr lang="en-US" dirty="0">
              <a:solidFill>
                <a:schemeClr val="dk1"/>
              </a:solidFill>
              <a:highlight>
                <a:srgbClr val="FFFFFF"/>
              </a:highlight>
              <a:latin typeface="Georgia"/>
              <a:ea typeface="Georgia"/>
              <a:cs typeface="Georgia"/>
              <a:sym typeface="Georgia"/>
            </a:endParaRPr>
          </a:p>
          <a:p>
            <a:pPr lvl="0">
              <a:lnSpc>
                <a:spcPct val="158000"/>
              </a:lnSpc>
              <a:spcBef>
                <a:spcPts val="1400"/>
              </a:spcBef>
              <a:buClr>
                <a:schemeClr val="dk1"/>
              </a:buClr>
              <a:buSzPts val="1100"/>
            </a:pPr>
            <a:r>
              <a:rPr lang="en-US" dirty="0">
                <a:solidFill>
                  <a:schemeClr val="dk1"/>
                </a:solidFill>
                <a:highlight>
                  <a:srgbClr val="FFFFFF"/>
                </a:highlight>
                <a:latin typeface="Georgia"/>
                <a:ea typeface="Georgia"/>
                <a:cs typeface="Georgia"/>
                <a:sym typeface="Georgia"/>
              </a:rPr>
              <a:t>We will use our data science powers to generate a few most promising neighborhoods based on this criterion. Advantages of each area will then be clearly expressed so that best possible final location can be chosen by stakeholders</a:t>
            </a:r>
          </a:p>
          <a:p>
            <a:pPr marL="0" lvl="0" indent="0" algn="l" rtl="0">
              <a:lnSpc>
                <a:spcPct val="158000"/>
              </a:lnSpc>
              <a:spcBef>
                <a:spcPts val="3200"/>
              </a:spcBef>
              <a:spcAft>
                <a:spcPts val="0"/>
              </a:spcAft>
              <a:buClr>
                <a:schemeClr val="dk1"/>
              </a:buClr>
              <a:buSzPts val="1100"/>
              <a:buFont typeface="Arial"/>
              <a:buNone/>
            </a:pPr>
            <a:endParaRPr sz="1600" dirty="0" smtClean="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2"/>
        <p:cNvGrpSpPr/>
        <p:nvPr/>
      </p:nvGrpSpPr>
      <p:grpSpPr>
        <a:xfrm>
          <a:off x="0" y="0"/>
          <a:ext cx="0" cy="0"/>
          <a:chOff x="0" y="0"/>
          <a:chExt cx="0" cy="0"/>
        </a:xfrm>
      </p:grpSpPr>
      <p:sp>
        <p:nvSpPr>
          <p:cNvPr id="33" name="Google Shape;33;p5"/>
          <p:cNvSpPr txBox="1"/>
          <p:nvPr/>
        </p:nvSpPr>
        <p:spPr>
          <a:xfrm>
            <a:off x="397425" y="5329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2400">
                <a:solidFill>
                  <a:srgbClr val="2A3990"/>
                </a:solidFill>
                <a:latin typeface="Roboto"/>
                <a:ea typeface="Roboto"/>
                <a:cs typeface="Roboto"/>
                <a:sym typeface="Roboto"/>
              </a:rPr>
              <a:t>Objectives</a:t>
            </a:r>
            <a:endParaRPr/>
          </a:p>
        </p:txBody>
      </p:sp>
      <p:sp>
        <p:nvSpPr>
          <p:cNvPr id="34" name="Google Shape;34;p5"/>
          <p:cNvSpPr txBox="1"/>
          <p:nvPr/>
        </p:nvSpPr>
        <p:spPr>
          <a:xfrm>
            <a:off x="455600" y="654175"/>
            <a:ext cx="8140800" cy="3901800"/>
          </a:xfrm>
          <a:prstGeom prst="rect">
            <a:avLst/>
          </a:prstGeom>
          <a:noFill/>
          <a:ln>
            <a:noFill/>
          </a:ln>
        </p:spPr>
        <p:txBody>
          <a:bodyPr spcFirstLastPara="1" wrap="square" lIns="91425" tIns="91425" rIns="91425" bIns="91425" anchor="t" anchorCtr="0">
            <a:noAutofit/>
          </a:bodyPr>
          <a:lstStyle/>
          <a:p>
            <a:pPr marL="0" lvl="0" indent="0" algn="l" rtl="0">
              <a:lnSpc>
                <a:spcPct val="112000"/>
              </a:lnSpc>
              <a:spcBef>
                <a:spcPts val="4500"/>
              </a:spcBef>
              <a:spcAft>
                <a:spcPts val="0"/>
              </a:spcAft>
              <a:buNone/>
            </a:pPr>
            <a:r>
              <a:rPr lang="en-US" b="1" dirty="0">
                <a:solidFill>
                  <a:schemeClr val="dk1"/>
                </a:solidFill>
                <a:highlight>
                  <a:srgbClr val="FFFFFF"/>
                </a:highlight>
              </a:rPr>
              <a:t>Questions that can be asked using the above mentioned datasets</a:t>
            </a:r>
            <a:endParaRPr b="1" dirty="0">
              <a:solidFill>
                <a:schemeClr val="dk1"/>
              </a:solidFill>
              <a:highlight>
                <a:srgbClr val="FFFFFF"/>
              </a:highlight>
            </a:endParaRPr>
          </a:p>
          <a:p>
            <a:pPr marL="749300" lvl="0" indent="-317500">
              <a:lnSpc>
                <a:spcPct val="158000"/>
              </a:lnSpc>
              <a:buClr>
                <a:schemeClr val="dk1"/>
              </a:buClr>
              <a:buSzPts val="1400"/>
              <a:buFont typeface="Georgia"/>
              <a:buChar char="●"/>
            </a:pPr>
            <a:r>
              <a:rPr lang="en-US" dirty="0" smtClean="0">
                <a:solidFill>
                  <a:schemeClr val="dk1"/>
                </a:solidFill>
                <a:highlight>
                  <a:srgbClr val="FFFFFF"/>
                </a:highlight>
                <a:latin typeface="Georgia"/>
                <a:ea typeface="Georgia"/>
                <a:cs typeface="Georgia"/>
                <a:sym typeface="Georgia"/>
              </a:rPr>
              <a:t>If change idea </a:t>
            </a:r>
            <a:r>
              <a:rPr lang="en-US" dirty="0">
                <a:solidFill>
                  <a:schemeClr val="dk1"/>
                </a:solidFill>
                <a:highlight>
                  <a:srgbClr val="FFFFFF"/>
                </a:highlight>
                <a:latin typeface="Georgia"/>
                <a:ea typeface="Georgia"/>
                <a:cs typeface="Georgia"/>
                <a:sym typeface="Georgia"/>
              </a:rPr>
              <a:t>to build </a:t>
            </a:r>
            <a:r>
              <a:rPr lang="en-US" dirty="0" smtClean="0">
                <a:solidFill>
                  <a:schemeClr val="dk1"/>
                </a:solidFill>
                <a:highlight>
                  <a:srgbClr val="FFFFFF"/>
                </a:highlight>
                <a:latin typeface="Georgia"/>
                <a:ea typeface="Georgia"/>
                <a:cs typeface="Georgia"/>
                <a:sym typeface="Georgia"/>
              </a:rPr>
              <a:t>restaurant what we build </a:t>
            </a:r>
            <a:r>
              <a:rPr lang="en-US" dirty="0" smtClean="0">
                <a:solidFill>
                  <a:schemeClr val="dk1"/>
                </a:solidFill>
                <a:highlight>
                  <a:srgbClr val="FFFFFF"/>
                </a:highlight>
                <a:latin typeface="Georgia"/>
                <a:ea typeface="Georgia"/>
                <a:cs typeface="Georgia"/>
                <a:sym typeface="Georgia"/>
              </a:rPr>
              <a:t>?</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What places are have best restaurant </a:t>
            </a:r>
            <a:r>
              <a:rPr lang="en-US" dirty="0" smtClean="0">
                <a:solidFill>
                  <a:schemeClr val="dk1"/>
                </a:solidFill>
                <a:highlight>
                  <a:srgbClr val="FFFFFF"/>
                </a:highlight>
                <a:latin typeface="Georgia"/>
                <a:ea typeface="Georgia"/>
                <a:cs typeface="Georgia"/>
                <a:sym typeface="Georgia"/>
              </a:rPr>
              <a:t>between new York or Toronto</a:t>
            </a:r>
            <a:r>
              <a:rPr lang="en-US" dirty="0" smtClean="0">
                <a:solidFill>
                  <a:schemeClr val="dk1"/>
                </a:solidFill>
                <a:highlight>
                  <a:srgbClr val="FFFFFF"/>
                </a:highlight>
                <a:latin typeface="Georgia"/>
                <a:ea typeface="Georgia"/>
                <a:cs typeface="Georgia"/>
                <a:sym typeface="Georgia"/>
              </a:rPr>
              <a:t>?</a:t>
            </a:r>
            <a:endParaRPr dirty="0">
              <a:solidFill>
                <a:schemeClr val="dk1"/>
              </a:solidFill>
              <a:highlight>
                <a:srgbClr val="FFFFFF"/>
              </a:highlight>
              <a:latin typeface="Georgia"/>
              <a:ea typeface="Georgia"/>
              <a:cs typeface="Georgia"/>
              <a:sym typeface="Georgia"/>
            </a:endParaRPr>
          </a:p>
          <a:p>
            <a:pPr marL="0" lvl="0" indent="0" algn="l" rtl="0">
              <a:lnSpc>
                <a:spcPct val="158000"/>
              </a:lnSpc>
              <a:spcBef>
                <a:spcPts val="1400"/>
              </a:spcBef>
              <a:spcAft>
                <a:spcPts val="0"/>
              </a:spcAft>
              <a:buNone/>
            </a:pPr>
            <a:endParaRPr sz="160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8"/>
        <p:cNvGrpSpPr/>
        <p:nvPr/>
      </p:nvGrpSpPr>
      <p:grpSpPr>
        <a:xfrm>
          <a:off x="0" y="0"/>
          <a:ext cx="0" cy="0"/>
          <a:chOff x="0" y="0"/>
          <a:chExt cx="0" cy="0"/>
        </a:xfrm>
      </p:grpSpPr>
      <p:sp>
        <p:nvSpPr>
          <p:cNvPr id="39" name="Google Shape;39;p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Data</a:t>
            </a:r>
            <a:endParaRPr/>
          </a:p>
        </p:txBody>
      </p:sp>
      <p:sp>
        <p:nvSpPr>
          <p:cNvPr id="40" name="Google Shape;40;p6"/>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marL="0" lvl="0" indent="0" algn="l" rtl="0">
              <a:lnSpc>
                <a:spcPct val="158000"/>
              </a:lnSpc>
              <a:spcBef>
                <a:spcPts val="1400"/>
              </a:spcBef>
              <a:spcAft>
                <a:spcPts val="0"/>
              </a:spcAft>
              <a:buClr>
                <a:schemeClr val="dk1"/>
              </a:buClr>
              <a:buSzPts val="1100"/>
              <a:buFont typeface="Arial"/>
              <a:buNone/>
            </a:pPr>
            <a:r>
              <a:rPr lang="en-US" dirty="0">
                <a:solidFill>
                  <a:schemeClr val="dk1"/>
                </a:solidFill>
                <a:highlight>
                  <a:srgbClr val="FFFFFF"/>
                </a:highlight>
                <a:latin typeface="Georgia"/>
                <a:ea typeface="Georgia"/>
                <a:cs typeface="Georgia"/>
                <a:sym typeface="Georgia"/>
              </a:rPr>
              <a:t>For this project we need the following data :</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320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New Delhi Restaurants data that contains list Locality, Restaurant </a:t>
            </a:r>
            <a:r>
              <a:rPr lang="en-US" dirty="0" err="1">
                <a:solidFill>
                  <a:schemeClr val="dk1"/>
                </a:solidFill>
                <a:highlight>
                  <a:srgbClr val="FFFFFF"/>
                </a:highlight>
                <a:latin typeface="Georgia"/>
                <a:ea typeface="Georgia"/>
                <a:cs typeface="Georgia"/>
                <a:sym typeface="Georgia"/>
              </a:rPr>
              <a:t>name,Rating</a:t>
            </a:r>
            <a:r>
              <a:rPr lang="en-US" dirty="0">
                <a:solidFill>
                  <a:schemeClr val="dk1"/>
                </a:solidFill>
                <a:highlight>
                  <a:srgbClr val="FFFFFF"/>
                </a:highlight>
                <a:latin typeface="Georgia"/>
                <a:ea typeface="Georgia"/>
                <a:cs typeface="Georgia"/>
                <a:sym typeface="Georgia"/>
              </a:rPr>
              <a:t> along with their latitude and longitude</a:t>
            </a:r>
            <a:r>
              <a:rPr lang="en-US" dirty="0" smtClean="0">
                <a:solidFill>
                  <a:schemeClr val="dk1"/>
                </a:solidFill>
                <a:highlight>
                  <a:srgbClr val="FFFFFF"/>
                </a:highlight>
                <a:latin typeface="Georgia"/>
                <a:ea typeface="Georgia"/>
                <a:cs typeface="Georgia"/>
                <a:sym typeface="Georgia"/>
              </a:rPr>
              <a:t>..</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Nearby places in each locality of </a:t>
            </a:r>
            <a:r>
              <a:rPr lang="en-US" dirty="0" smtClean="0">
                <a:solidFill>
                  <a:schemeClr val="dk1"/>
                </a:solidFill>
                <a:highlight>
                  <a:srgbClr val="FFFFFF"/>
                </a:highlight>
                <a:latin typeface="Georgia"/>
                <a:ea typeface="Georgia"/>
                <a:cs typeface="Georgia"/>
                <a:sym typeface="Georgia"/>
              </a:rPr>
              <a:t>new York city.</a:t>
            </a:r>
          </a:p>
          <a:p>
            <a:pPr marL="749300" indent="-317500">
              <a:lnSpc>
                <a:spcPct val="158000"/>
              </a:lnSpc>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Nearby places in each locality of </a:t>
            </a:r>
            <a:r>
              <a:rPr lang="en-US" dirty="0" err="1" smtClean="0">
                <a:solidFill>
                  <a:schemeClr val="dk1"/>
                </a:solidFill>
                <a:highlight>
                  <a:srgbClr val="FFFFFF"/>
                </a:highlight>
                <a:latin typeface="Georgia"/>
                <a:ea typeface="Georgia"/>
                <a:cs typeface="Georgia"/>
                <a:sym typeface="Georgia"/>
              </a:rPr>
              <a:t>torotno</a:t>
            </a:r>
            <a:r>
              <a:rPr lang="en-US" dirty="0" smtClean="0">
                <a:solidFill>
                  <a:schemeClr val="dk1"/>
                </a:solidFill>
                <a:highlight>
                  <a:srgbClr val="FFFFFF"/>
                </a:highlight>
                <a:latin typeface="Georgia"/>
                <a:ea typeface="Georgia"/>
                <a:cs typeface="Georgia"/>
                <a:sym typeface="Georgia"/>
              </a:rPr>
              <a:t> city.</a:t>
            </a:r>
            <a:endParaRPr dirty="0">
              <a:solidFill>
                <a:schemeClr val="dk1"/>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Data source : </a:t>
            </a:r>
            <a:r>
              <a:rPr lang="en-US" dirty="0" err="1">
                <a:solidFill>
                  <a:schemeClr val="hlink"/>
                </a:solidFill>
                <a:highlight>
                  <a:srgbClr val="FFFFFF"/>
                </a:highlight>
                <a:uFill>
                  <a:noFill/>
                </a:uFill>
                <a:latin typeface="Georgia"/>
                <a:ea typeface="Georgia"/>
                <a:cs typeface="Georgia"/>
                <a:sym typeface="Georgia"/>
                <a:hlinkClick r:id="rId3"/>
              </a:rPr>
              <a:t>Fousquare</a:t>
            </a:r>
            <a:r>
              <a:rPr lang="en-US" dirty="0">
                <a:solidFill>
                  <a:schemeClr val="hlink"/>
                </a:solidFill>
                <a:highlight>
                  <a:srgbClr val="FFFFFF"/>
                </a:highlight>
                <a:uFill>
                  <a:noFill/>
                </a:uFill>
                <a:latin typeface="Georgia"/>
                <a:ea typeface="Georgia"/>
                <a:cs typeface="Georgia"/>
                <a:sym typeface="Georgia"/>
                <a:hlinkClick r:id="rId3"/>
              </a:rPr>
              <a:t> API</a:t>
            </a:r>
            <a:endParaRPr dirty="0">
              <a:solidFill>
                <a:schemeClr val="hlink"/>
              </a:solidFill>
              <a:highlight>
                <a:srgbClr val="FFFFFF"/>
              </a:highlight>
              <a:latin typeface="Georgia"/>
              <a:ea typeface="Georgia"/>
              <a:cs typeface="Georgia"/>
              <a:sym typeface="Georgia"/>
            </a:endParaRPr>
          </a:p>
          <a:p>
            <a:pPr marL="749300" lvl="0" indent="-317500" algn="l" rtl="0">
              <a:lnSpc>
                <a:spcPct val="158000"/>
              </a:lnSpc>
              <a:spcBef>
                <a:spcPts val="0"/>
              </a:spcBef>
              <a:spcAft>
                <a:spcPts val="0"/>
              </a:spcAft>
              <a:buClr>
                <a:schemeClr val="dk1"/>
              </a:buClr>
              <a:buSzPts val="1400"/>
              <a:buFont typeface="Georgia"/>
              <a:buChar char="●"/>
            </a:pPr>
            <a:r>
              <a:rPr lang="en-US" dirty="0">
                <a:solidFill>
                  <a:schemeClr val="dk1"/>
                </a:solidFill>
                <a:highlight>
                  <a:srgbClr val="FFFFFF"/>
                </a:highlight>
                <a:latin typeface="Georgia"/>
                <a:ea typeface="Georgia"/>
                <a:cs typeface="Georgia"/>
                <a:sym typeface="Georgia"/>
              </a:rPr>
              <a:t>Description : By using this </a:t>
            </a:r>
            <a:r>
              <a:rPr lang="en-US" dirty="0" err="1">
                <a:solidFill>
                  <a:schemeClr val="dk1"/>
                </a:solidFill>
                <a:highlight>
                  <a:srgbClr val="FFFFFF"/>
                </a:highlight>
                <a:latin typeface="Georgia"/>
                <a:ea typeface="Georgia"/>
                <a:cs typeface="Georgia"/>
                <a:sym typeface="Georgia"/>
              </a:rPr>
              <a:t>api</a:t>
            </a:r>
            <a:r>
              <a:rPr lang="en-US" dirty="0">
                <a:solidFill>
                  <a:schemeClr val="dk1"/>
                </a:solidFill>
                <a:highlight>
                  <a:srgbClr val="FFFFFF"/>
                </a:highlight>
                <a:latin typeface="Georgia"/>
                <a:ea typeface="Georgia"/>
                <a:cs typeface="Georgia"/>
                <a:sym typeface="Georgia"/>
              </a:rPr>
              <a:t> we will get all the venues in each neighborhood.</a:t>
            </a:r>
            <a:endParaRPr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7"/>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Approach</a:t>
            </a:r>
            <a:endParaRPr/>
          </a:p>
        </p:txBody>
      </p:sp>
      <p:sp>
        <p:nvSpPr>
          <p:cNvPr id="46" name="Google Shape;46;p7"/>
          <p:cNvSpPr txBox="1"/>
          <p:nvPr/>
        </p:nvSpPr>
        <p:spPr>
          <a:xfrm>
            <a:off x="717300" y="1097800"/>
            <a:ext cx="7709400" cy="3596700"/>
          </a:xfrm>
          <a:prstGeom prst="rect">
            <a:avLst/>
          </a:prstGeom>
          <a:noFill/>
          <a:ln>
            <a:noFill/>
          </a:ln>
        </p:spPr>
        <p:txBody>
          <a:bodyPr spcFirstLastPara="1" wrap="square" lIns="91425" tIns="91425" rIns="91425" bIns="91425" anchor="t" anchorCtr="0">
            <a:noAutofit/>
          </a:bodyPr>
          <a:lstStyle/>
          <a:p>
            <a:pPr marL="749300" lvl="0" indent="-330200">
              <a:lnSpc>
                <a:spcPct val="158000"/>
              </a:lnSpc>
              <a:spcBef>
                <a:spcPts val="1400"/>
              </a:spcBef>
              <a:buClr>
                <a:schemeClr val="dk1"/>
              </a:buClr>
              <a:buSzPts val="1600"/>
              <a:buFont typeface="Georgia"/>
              <a:buChar char="●"/>
            </a:pPr>
            <a:r>
              <a:rPr lang="en-US" sz="1600" dirty="0">
                <a:solidFill>
                  <a:schemeClr val="dk1"/>
                </a:solidFill>
                <a:highlight>
                  <a:srgbClr val="FFFFFF"/>
                </a:highlight>
                <a:latin typeface="Georgia"/>
                <a:ea typeface="Georgia"/>
                <a:cs typeface="Georgia"/>
                <a:sym typeface="Georgia"/>
              </a:rPr>
              <a:t>Collect the new </a:t>
            </a:r>
            <a:r>
              <a:rPr lang="en-US" sz="1600" dirty="0" err="1">
                <a:solidFill>
                  <a:schemeClr val="dk1"/>
                </a:solidFill>
                <a:highlight>
                  <a:srgbClr val="FFFFFF"/>
                </a:highlight>
                <a:latin typeface="Georgia"/>
                <a:ea typeface="Georgia"/>
                <a:cs typeface="Georgia"/>
                <a:sym typeface="Georgia"/>
              </a:rPr>
              <a:t>delhi</a:t>
            </a:r>
            <a:r>
              <a:rPr lang="en-US" sz="1600" dirty="0">
                <a:solidFill>
                  <a:schemeClr val="dk1"/>
                </a:solidFill>
                <a:highlight>
                  <a:srgbClr val="FFFFFF"/>
                </a:highlight>
                <a:latin typeface="Georgia"/>
                <a:ea typeface="Georgia"/>
                <a:cs typeface="Georgia"/>
                <a:sym typeface="Georgia"/>
              </a:rPr>
              <a:t> city data from </a:t>
            </a:r>
            <a:r>
              <a:rPr lang="en-US" sz="1600" dirty="0" smtClean="0">
                <a:solidFill>
                  <a:schemeClr val="dk1"/>
                </a:solidFill>
                <a:highlight>
                  <a:srgbClr val="FFFFFF"/>
                </a:highlight>
                <a:latin typeface="Georgia"/>
                <a:ea typeface="Georgia"/>
                <a:cs typeface="Georgia"/>
                <a:sym typeface="Georgia"/>
              </a:rPr>
              <a:t>FourSquare.cm</a:t>
            </a:r>
            <a:endParaRPr sz="1600" dirty="0">
              <a:solidFill>
                <a:schemeClr val="hlink"/>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dirty="0">
                <a:solidFill>
                  <a:schemeClr val="dk1"/>
                </a:solidFill>
                <a:highlight>
                  <a:srgbClr val="FFFFFF"/>
                </a:highlight>
                <a:latin typeface="Georgia"/>
                <a:ea typeface="Georgia"/>
                <a:cs typeface="Georgia"/>
                <a:sym typeface="Georgia"/>
              </a:rPr>
              <a:t>Using </a:t>
            </a:r>
            <a:r>
              <a:rPr lang="en-US" sz="1600" dirty="0" err="1">
                <a:solidFill>
                  <a:schemeClr val="dk1"/>
                </a:solidFill>
                <a:highlight>
                  <a:srgbClr val="FFFFFF"/>
                </a:highlight>
                <a:latin typeface="Georgia"/>
                <a:ea typeface="Georgia"/>
                <a:cs typeface="Georgia"/>
                <a:sym typeface="Georgia"/>
              </a:rPr>
              <a:t>FourSquare</a:t>
            </a:r>
            <a:r>
              <a:rPr lang="en-US" sz="1600" dirty="0">
                <a:solidFill>
                  <a:schemeClr val="dk1"/>
                </a:solidFill>
                <a:highlight>
                  <a:srgbClr val="FFFFFF"/>
                </a:highlight>
                <a:latin typeface="Georgia"/>
                <a:ea typeface="Georgia"/>
                <a:cs typeface="Georgia"/>
                <a:sym typeface="Georgia"/>
              </a:rPr>
              <a:t> API we will find all venues for each neighborhood.</a:t>
            </a:r>
            <a:endParaRPr sz="1600" dirty="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dirty="0">
                <a:solidFill>
                  <a:schemeClr val="dk1"/>
                </a:solidFill>
                <a:highlight>
                  <a:srgbClr val="FFFFFF"/>
                </a:highlight>
                <a:latin typeface="Georgia"/>
                <a:ea typeface="Georgia"/>
                <a:cs typeface="Georgia"/>
                <a:sym typeface="Georgia"/>
              </a:rPr>
              <a:t>Filter out all venues that are nearby by locality.</a:t>
            </a:r>
            <a:endParaRPr sz="1600" dirty="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dirty="0">
                <a:solidFill>
                  <a:schemeClr val="dk1"/>
                </a:solidFill>
                <a:highlight>
                  <a:srgbClr val="FFFFFF"/>
                </a:highlight>
                <a:latin typeface="Georgia"/>
                <a:ea typeface="Georgia"/>
                <a:cs typeface="Georgia"/>
                <a:sym typeface="Georgia"/>
              </a:rPr>
              <a:t>Using aggregative rating for each </a:t>
            </a:r>
            <a:r>
              <a:rPr lang="en-US" sz="1600" dirty="0" err="1">
                <a:solidFill>
                  <a:schemeClr val="dk1"/>
                </a:solidFill>
                <a:highlight>
                  <a:srgbClr val="FFFFFF"/>
                </a:highlight>
                <a:latin typeface="Georgia"/>
                <a:ea typeface="Georgia"/>
                <a:cs typeface="Georgia"/>
                <a:sym typeface="Georgia"/>
              </a:rPr>
              <a:t>resturant</a:t>
            </a:r>
            <a:r>
              <a:rPr lang="en-US" sz="1600" dirty="0">
                <a:solidFill>
                  <a:schemeClr val="dk1"/>
                </a:solidFill>
                <a:highlight>
                  <a:srgbClr val="FFFFFF"/>
                </a:highlight>
                <a:latin typeface="Georgia"/>
                <a:ea typeface="Georgia"/>
                <a:cs typeface="Georgia"/>
                <a:sym typeface="Georgia"/>
              </a:rPr>
              <a:t> to find the best places.</a:t>
            </a:r>
            <a:endParaRPr sz="1600" dirty="0">
              <a:solidFill>
                <a:schemeClr val="dk1"/>
              </a:solidFill>
              <a:highlight>
                <a:srgbClr val="FFFFFF"/>
              </a:highlight>
              <a:latin typeface="Georgia"/>
              <a:ea typeface="Georgia"/>
              <a:cs typeface="Georgia"/>
              <a:sym typeface="Georgia"/>
            </a:endParaRPr>
          </a:p>
          <a:p>
            <a:pPr marL="749300" lvl="0" indent="-330200" algn="l" rtl="0">
              <a:lnSpc>
                <a:spcPct val="158000"/>
              </a:lnSpc>
              <a:spcBef>
                <a:spcPts val="0"/>
              </a:spcBef>
              <a:spcAft>
                <a:spcPts val="0"/>
              </a:spcAft>
              <a:buClr>
                <a:schemeClr val="dk1"/>
              </a:buClr>
              <a:buSzPts val="1600"/>
              <a:buFont typeface="Georgia"/>
              <a:buChar char="●"/>
            </a:pPr>
            <a:r>
              <a:rPr lang="en-US" sz="1600" dirty="0">
                <a:solidFill>
                  <a:schemeClr val="dk1"/>
                </a:solidFill>
                <a:highlight>
                  <a:srgbClr val="FFFFFF"/>
                </a:highlight>
                <a:latin typeface="Georgia"/>
                <a:ea typeface="Georgia"/>
                <a:cs typeface="Georgia"/>
                <a:sym typeface="Georgia"/>
              </a:rPr>
              <a:t>Visualize the Ranking of neighborhoods using folium library(python)</a:t>
            </a:r>
            <a:endParaRPr sz="1600" dirty="0">
              <a:solidFill>
                <a:schemeClr val="dk1"/>
              </a:solidFill>
              <a:highlight>
                <a:srgbClr val="FFFFFF"/>
              </a:highlight>
              <a:latin typeface="Georgia"/>
              <a:ea typeface="Georgia"/>
              <a:cs typeface="Georgia"/>
              <a:sym typeface="Georgia"/>
            </a:endParaRPr>
          </a:p>
          <a:p>
            <a:pPr marL="0" lvl="0" indent="0" algn="l" rtl="0">
              <a:spcBef>
                <a:spcPts val="0"/>
              </a:spcBef>
              <a:spcAft>
                <a:spcPts val="0"/>
              </a:spcAft>
              <a:buNone/>
            </a:pPr>
            <a:endParaRPr dirty="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txBox="1"/>
          <p:nvPr/>
        </p:nvSpPr>
        <p:spPr>
          <a:xfrm>
            <a:off x="397425" y="542250"/>
            <a:ext cx="8031300" cy="39657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endParaRPr sz="3000">
              <a:solidFill>
                <a:srgbClr val="2A3990"/>
              </a:solidFill>
              <a:latin typeface="Roboto"/>
              <a:ea typeface="Roboto"/>
              <a:cs typeface="Roboto"/>
              <a:sym typeface="Roboto"/>
            </a:endParaRPr>
          </a:p>
          <a:p>
            <a:pPr marL="0" marR="0" lvl="0" indent="0" algn="ctr" rtl="0">
              <a:lnSpc>
                <a:spcPct val="104166"/>
              </a:lnSpc>
              <a:spcBef>
                <a:spcPts val="0"/>
              </a:spcBef>
              <a:spcAft>
                <a:spcPts val="0"/>
              </a:spcAft>
              <a:buNone/>
            </a:pPr>
            <a:r>
              <a:rPr lang="en-US" sz="3000">
                <a:solidFill>
                  <a:srgbClr val="2A3990"/>
                </a:solidFill>
                <a:latin typeface="Roboto"/>
                <a:ea typeface="Roboto"/>
                <a:cs typeface="Roboto"/>
                <a:sym typeface="Roboto"/>
              </a:rPr>
              <a:t>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3" name="Picture 2"/>
          <p:cNvPicPr/>
          <p:nvPr/>
        </p:nvPicPr>
        <p:blipFill>
          <a:blip r:embed="rId3"/>
          <a:stretch>
            <a:fillRect/>
          </a:stretch>
        </p:blipFill>
        <p:spPr>
          <a:xfrm>
            <a:off x="101600" y="90311"/>
            <a:ext cx="9042400" cy="47300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5"/>
          <p:cNvSpPr txBox="1"/>
          <p:nvPr/>
        </p:nvSpPr>
        <p:spPr>
          <a:xfrm>
            <a:off x="-505686"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smtClean="0">
                <a:solidFill>
                  <a:srgbClr val="2A3990"/>
                </a:solidFill>
                <a:latin typeface="Roboto"/>
                <a:ea typeface="Roboto"/>
                <a:cs typeface="Roboto"/>
                <a:sym typeface="Roboto"/>
              </a:rPr>
              <a:t>Map :</a:t>
            </a:r>
            <a:endParaRPr dirty="0"/>
          </a:p>
        </p:txBody>
      </p:sp>
      <p:sp>
        <p:nvSpPr>
          <p:cNvPr id="88" name="Google Shape;88;p15"/>
          <p:cNvSpPr txBox="1"/>
          <p:nvPr/>
        </p:nvSpPr>
        <p:spPr>
          <a:xfrm>
            <a:off x="2700170" y="1222521"/>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smtClean="0">
                <a:ln w="0"/>
                <a:solidFill>
                  <a:schemeClr val="accent1"/>
                </a:solidFill>
                <a:effectLst>
                  <a:outerShdw blurRad="38100" dist="25400" dir="5400000" algn="ctr" rotWithShape="0">
                    <a:srgbClr val="6E747A">
                      <a:alpha val="43000"/>
                    </a:srgbClr>
                  </a:outerShdw>
                </a:effectLst>
              </a:rPr>
              <a:t>Clustered restaurant </a:t>
            </a:r>
            <a:endParaRPr sz="200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3"/>
          <a:stretch>
            <a:fillRect/>
          </a:stretch>
        </p:blipFill>
        <p:spPr>
          <a:xfrm>
            <a:off x="397426" y="1704621"/>
            <a:ext cx="6874744" cy="29125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6"/>
          <p:cNvSpPr txBox="1"/>
          <p:nvPr/>
        </p:nvSpPr>
        <p:spPr>
          <a:xfrm>
            <a:off x="397425" y="542250"/>
            <a:ext cx="8031300" cy="6396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000" dirty="0">
                <a:solidFill>
                  <a:srgbClr val="2A3990"/>
                </a:solidFill>
                <a:latin typeface="Roboto"/>
                <a:ea typeface="Roboto"/>
                <a:cs typeface="Roboto"/>
                <a:sym typeface="Roboto"/>
              </a:rPr>
              <a:t>Cluster </a:t>
            </a:r>
            <a:r>
              <a:rPr lang="en-US" sz="3000" dirty="0" smtClean="0">
                <a:solidFill>
                  <a:srgbClr val="2A3990"/>
                </a:solidFill>
                <a:latin typeface="Roboto"/>
                <a:ea typeface="Roboto"/>
                <a:cs typeface="Roboto"/>
                <a:sym typeface="Roboto"/>
              </a:rPr>
              <a:t>1:</a:t>
            </a:r>
            <a:endParaRPr dirty="0"/>
          </a:p>
        </p:txBody>
      </p:sp>
      <p:sp>
        <p:nvSpPr>
          <p:cNvPr id="94" name="Google Shape;94;p16"/>
          <p:cNvSpPr txBox="1"/>
          <p:nvPr/>
        </p:nvSpPr>
        <p:spPr>
          <a:xfrm>
            <a:off x="530578" y="1181850"/>
            <a:ext cx="8613422"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highlight>
                  <a:srgbClr val="FFFFFF"/>
                </a:highlight>
                <a:latin typeface="Georgia"/>
                <a:ea typeface="Georgia"/>
                <a:cs typeface="Georgia"/>
                <a:sym typeface="Georgia"/>
              </a:rPr>
              <a:t>It is recommended for </a:t>
            </a:r>
            <a:r>
              <a:rPr lang="en-US" sz="1600" dirty="0" smtClean="0">
                <a:solidFill>
                  <a:schemeClr val="dk1"/>
                </a:solidFill>
                <a:highlight>
                  <a:srgbClr val="FFFFFF"/>
                </a:highlight>
                <a:latin typeface="Georgia"/>
                <a:ea typeface="Georgia"/>
                <a:cs typeface="Georgia"/>
                <a:sym typeface="Georgia"/>
              </a:rPr>
              <a:t>venues </a:t>
            </a:r>
            <a:r>
              <a:rPr lang="en-US" sz="1600" dirty="0">
                <a:solidFill>
                  <a:schemeClr val="dk1"/>
                </a:solidFill>
                <a:highlight>
                  <a:srgbClr val="FFFFFF"/>
                </a:highlight>
                <a:latin typeface="Georgia"/>
                <a:ea typeface="Georgia"/>
                <a:cs typeface="Georgia"/>
                <a:sym typeface="Georgia"/>
              </a:rPr>
              <a:t>areas</a:t>
            </a:r>
            <a:r>
              <a:rPr lang="en-US" sz="1600" dirty="0" smtClean="0">
                <a:solidFill>
                  <a:schemeClr val="dk1"/>
                </a:solidFill>
                <a:highlight>
                  <a:srgbClr val="FFFFFF"/>
                </a:highlight>
                <a:latin typeface="Georgia"/>
                <a:ea typeface="Georgia"/>
                <a:cs typeface="Georgia"/>
                <a:sym typeface="Georgia"/>
              </a:rPr>
              <a:t>: sushi </a:t>
            </a:r>
            <a:endParaRPr dirty="0"/>
          </a:p>
        </p:txBody>
      </p:sp>
      <p:pic>
        <p:nvPicPr>
          <p:cNvPr id="2" name="Picture 1"/>
          <p:cNvPicPr>
            <a:picLocks noChangeAspect="1"/>
          </p:cNvPicPr>
          <p:nvPr/>
        </p:nvPicPr>
        <p:blipFill>
          <a:blip r:embed="rId3"/>
          <a:stretch>
            <a:fillRect/>
          </a:stretch>
        </p:blipFill>
        <p:spPr>
          <a:xfrm>
            <a:off x="107260" y="1569155"/>
            <a:ext cx="9036740" cy="4003619"/>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360</Words>
  <Application>Microsoft Office PowerPoint</Application>
  <PresentationFormat>On-screen Show (16:9)</PresentationFormat>
  <Paragraphs>39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Georgia</vt:lpstr>
      <vt:lpstr>Arial</vt:lpstr>
      <vt:lpstr>Roboto</vt:lpstr>
      <vt:lpstr>Calibri</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Mazen Elboushy</cp:lastModifiedBy>
  <cp:revision>3</cp:revision>
  <dcterms:modified xsi:type="dcterms:W3CDTF">2021-08-05T12:03:48Z</dcterms:modified>
</cp:coreProperties>
</file>