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5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1498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23498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029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3989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951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458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0514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366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439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638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66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169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49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0108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dirty="0"/>
              <a:t>School Timetable Scheduling Using Genetic Algorithms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Detailed Exploration of Optimization and Constraints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mage.png">
            <a:extLst>
              <a:ext uri="{FF2B5EF4-FFF2-40B4-BE49-F238E27FC236}">
                <a16:creationId xmlns:a16="http://schemas.microsoft.com/office/drawing/2014/main" id="{EF90FD7D-FEC4-2288-FBB9-1BCD2FFD13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583703"/>
            <a:ext cx="7315200" cy="398150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BCE92F5-6F61-4961-1A90-D51F9C6775DA}"/>
              </a:ext>
            </a:extLst>
          </p:cNvPr>
          <p:cNvSpPr txBox="1"/>
          <p:nvPr/>
        </p:nvSpPr>
        <p:spPr>
          <a:xfrm>
            <a:off x="1965488" y="834747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/>
              <a:t>Plot 1</a:t>
            </a:r>
            <a:endParaRPr lang="en-AE" sz="3200" dirty="0"/>
          </a:p>
        </p:txBody>
      </p:sp>
    </p:spTree>
    <p:extLst>
      <p:ext uri="{BB962C8B-B14F-4D97-AF65-F5344CB8AC3E}">
        <p14:creationId xmlns:p14="http://schemas.microsoft.com/office/powerpoint/2010/main" val="22624314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2050CD5-5C30-2B68-6809-DAECC0835422}"/>
              </a:ext>
            </a:extLst>
          </p:cNvPr>
          <p:cNvSpPr txBox="1"/>
          <p:nvPr/>
        </p:nvSpPr>
        <p:spPr>
          <a:xfrm>
            <a:off x="2125744" y="701453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/>
              <a:t>Plot 2</a:t>
            </a:r>
            <a:endParaRPr lang="en-AE" sz="3200" dirty="0"/>
          </a:p>
        </p:txBody>
      </p:sp>
      <p:pic>
        <p:nvPicPr>
          <p:cNvPr id="4" name="Picture 3" descr="image.png">
            <a:extLst>
              <a:ext uri="{FF2B5EF4-FFF2-40B4-BE49-F238E27FC236}">
                <a16:creationId xmlns:a16="http://schemas.microsoft.com/office/drawing/2014/main" id="{8C8B79CA-654C-43AF-1F78-9385F25F8D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427065"/>
            <a:ext cx="7315200" cy="4860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1343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 and 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dirty="0"/>
              <a:t>Conclusion:</a:t>
            </a:r>
          </a:p>
          <a:p>
            <a:pPr marL="0" indent="0">
              <a:buNone/>
            </a:pPr>
            <a:r>
              <a:rPr dirty="0"/>
              <a:t>- Genetic Algorithms provide an effective solution for complex scheduling problems.</a:t>
            </a:r>
          </a:p>
          <a:p>
            <a:pPr marL="0" indent="0">
              <a:buNone/>
            </a:pPr>
            <a:r>
              <a:rPr dirty="0"/>
              <a:t>- The flexibility of GAs ensures adaptability to changing requirements.</a:t>
            </a:r>
          </a:p>
          <a:p>
            <a:pPr marL="0" indent="0">
              <a:buNone/>
            </a:pPr>
            <a:endParaRPr dirty="0"/>
          </a:p>
          <a:p>
            <a:r>
              <a:rPr dirty="0"/>
              <a:t>Future Work:</a:t>
            </a:r>
          </a:p>
          <a:p>
            <a:pPr marL="0" indent="0">
              <a:buNone/>
            </a:pPr>
            <a:r>
              <a:rPr dirty="0"/>
              <a:t>- Incorporate machine learning for dynamic constraint adjustment.</a:t>
            </a:r>
          </a:p>
          <a:p>
            <a:pPr marL="0" indent="0">
              <a:buNone/>
            </a:pPr>
            <a:r>
              <a:rPr dirty="0"/>
              <a:t>- Use parallel computing to handle larger datasets.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dirty="0"/>
              <a:t>Project 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845734"/>
            <a:ext cx="7543800" cy="4023360"/>
          </a:xfrm>
        </p:spPr>
        <p:txBody>
          <a:bodyPr>
            <a:normAutofit/>
          </a:bodyPr>
          <a:lstStyle/>
          <a:p>
            <a:r>
              <a:rPr sz="2400" dirty="0"/>
              <a:t>The primary objective is to generate optimal school timetables while meeting the following goals:</a:t>
            </a:r>
          </a:p>
          <a:p>
            <a:r>
              <a:rPr sz="2400" dirty="0"/>
              <a:t>- Assign classes to appropriate timeslots, teachers, and rooms</a:t>
            </a:r>
            <a:r>
              <a:rPr lang="ar-AE" sz="2400" dirty="0"/>
              <a:t>.</a:t>
            </a:r>
            <a:endParaRPr sz="2400" dirty="0"/>
          </a:p>
          <a:p>
            <a:r>
              <a:rPr sz="2400" dirty="0"/>
              <a:t>- Ensure no conflicts in teacher or room schedules</a:t>
            </a:r>
          </a:p>
          <a:p>
            <a:r>
              <a:rPr sz="2400" dirty="0"/>
              <a:t>- Maximize resource utilization and minimize idle times</a:t>
            </a:r>
            <a:r>
              <a:rPr lang="ar-AE" sz="2400" dirty="0"/>
              <a:t>.</a:t>
            </a:r>
            <a:endParaRPr sz="2400" dirty="0"/>
          </a:p>
          <a:p>
            <a:r>
              <a:rPr sz="2400" dirty="0"/>
              <a:t>- Provide a fair and balanced distribution of classes for teachers</a:t>
            </a:r>
            <a:r>
              <a:rPr lang="ar-AE" sz="2400" dirty="0"/>
              <a:t>.</a:t>
            </a:r>
            <a:endParaRPr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Challenges in Timetabling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23068"/>
            <a:ext cx="8479410" cy="4020533"/>
          </a:xfrm>
        </p:spPr>
        <p:txBody>
          <a:bodyPr>
            <a:noAutofit/>
          </a:bodyPr>
          <a:lstStyle/>
          <a:p>
            <a:pPr algn="l"/>
            <a:r>
              <a:rPr sz="2800" dirty="0"/>
              <a:t>1. </a:t>
            </a:r>
            <a:r>
              <a:rPr sz="2400" dirty="0"/>
              <a:t>High Complexity:</a:t>
            </a:r>
          </a:p>
          <a:p>
            <a:pPr marL="0" indent="0" algn="l">
              <a:buNone/>
            </a:pPr>
            <a:r>
              <a:rPr dirty="0"/>
              <a:t>   - Large number of variables (teachers, rooms, subjects,</a:t>
            </a:r>
            <a:r>
              <a:rPr lang="ar-AE" dirty="0"/>
              <a:t> </a:t>
            </a:r>
            <a:r>
              <a:rPr dirty="0"/>
              <a:t>timeslots)</a:t>
            </a:r>
          </a:p>
          <a:p>
            <a:pPr algn="l"/>
            <a:r>
              <a:rPr sz="2800" dirty="0"/>
              <a:t>2. </a:t>
            </a:r>
            <a:r>
              <a:rPr sz="2400" dirty="0"/>
              <a:t>Conflicting Constraints:</a:t>
            </a:r>
          </a:p>
          <a:p>
            <a:pPr marL="0" indent="0" algn="l">
              <a:buNone/>
            </a:pPr>
            <a:r>
              <a:rPr sz="2800" dirty="0"/>
              <a:t>   </a:t>
            </a:r>
            <a:r>
              <a:rPr dirty="0"/>
              <a:t>- Overlapping schedules for teachers or rooms</a:t>
            </a:r>
          </a:p>
          <a:p>
            <a:pPr algn="l"/>
            <a:r>
              <a:rPr sz="2800" dirty="0"/>
              <a:t>3. </a:t>
            </a:r>
            <a:r>
              <a:rPr sz="2400" dirty="0"/>
              <a:t>Dynamic Constraints:</a:t>
            </a:r>
          </a:p>
          <a:p>
            <a:pPr marL="0" indent="0" algn="l">
              <a:buNone/>
            </a:pPr>
            <a:r>
              <a:rPr sz="2800" dirty="0"/>
              <a:t>   </a:t>
            </a:r>
            <a:r>
              <a:rPr dirty="0"/>
              <a:t>- Last-minute changes like teacher absence or room unavailability</a:t>
            </a:r>
          </a:p>
          <a:p>
            <a:pPr algn="l"/>
            <a:r>
              <a:rPr sz="2800" dirty="0"/>
              <a:t>4. </a:t>
            </a:r>
            <a:r>
              <a:rPr sz="2400" dirty="0"/>
              <a:t>Scalability:</a:t>
            </a:r>
          </a:p>
          <a:p>
            <a:pPr marL="0" indent="0" algn="l">
              <a:buNone/>
            </a:pPr>
            <a:r>
              <a:rPr sz="2800" dirty="0"/>
              <a:t>  </a:t>
            </a:r>
            <a:r>
              <a:rPr dirty="0"/>
              <a:t>- Handling timetables for larger schools with diverse requirements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Key Constraints in School Scheduling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5181" y="1872095"/>
            <a:ext cx="8253638" cy="4023360"/>
          </a:xfrm>
        </p:spPr>
        <p:txBody>
          <a:bodyPr>
            <a:noAutofit/>
          </a:bodyPr>
          <a:lstStyle/>
          <a:p>
            <a:r>
              <a:rPr sz="2400" dirty="0"/>
              <a:t>The scheduling problem must consider:</a:t>
            </a:r>
          </a:p>
          <a:p>
            <a:r>
              <a:rPr sz="2400" dirty="0"/>
              <a:t>- Teacher Availability: Teachers cannot be scheduled in multiple places simultaneously.</a:t>
            </a:r>
          </a:p>
          <a:p>
            <a:r>
              <a:rPr sz="2400" dirty="0"/>
              <a:t>- Room Capacity: Each room should have adequate capacity for the assigned class.</a:t>
            </a:r>
          </a:p>
          <a:p>
            <a:r>
              <a:rPr sz="2400" dirty="0"/>
              <a:t>- Subject Requirements: Certain classes may need specialized rooms (e.g., labs).</a:t>
            </a:r>
          </a:p>
          <a:p>
            <a:r>
              <a:rPr sz="2400" dirty="0"/>
              <a:t>- Class Schedules: Classes must be assigned without overlapping.</a:t>
            </a:r>
          </a:p>
          <a:p>
            <a:r>
              <a:rPr sz="2400" dirty="0"/>
              <a:t>- Break Times: Include sufficient breaks for students and teachers.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Why Use Genetic Algorithms?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400" dirty="0"/>
              <a:t>Genetic Algorithms (GAs) are well-suited for this problem because they:</a:t>
            </a:r>
          </a:p>
          <a:p>
            <a:r>
              <a:rPr sz="2400" dirty="0"/>
              <a:t>- Efficiently explore large solution spaces</a:t>
            </a:r>
          </a:p>
          <a:p>
            <a:r>
              <a:rPr sz="2400" dirty="0"/>
              <a:t>- Are flexible in encoding and handling constraints</a:t>
            </a:r>
          </a:p>
          <a:p>
            <a:r>
              <a:rPr sz="2400" dirty="0"/>
              <a:t>- Provide near-optimal solutions within reasonable </a:t>
            </a:r>
            <a:r>
              <a:rPr lang="ar-AE" sz="2400" dirty="0"/>
              <a:t> </a:t>
            </a:r>
            <a:r>
              <a:rPr sz="2400" dirty="0"/>
              <a:t>timeframes</a:t>
            </a:r>
          </a:p>
          <a:p>
            <a:r>
              <a:rPr sz="2400" dirty="0"/>
              <a:t>- Can adapt to dynamic or additional constraints during execution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Algorithm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1403" y="1845734"/>
            <a:ext cx="8851768" cy="4023360"/>
          </a:xfrm>
        </p:spPr>
        <p:txBody>
          <a:bodyPr>
            <a:noAutofit/>
          </a:bodyPr>
          <a:lstStyle/>
          <a:p>
            <a:r>
              <a:rPr sz="2800" dirty="0"/>
              <a:t>1</a:t>
            </a:r>
            <a:r>
              <a:rPr sz="2400" dirty="0"/>
              <a:t>. Chromosome Representation:</a:t>
            </a:r>
          </a:p>
          <a:p>
            <a:pPr marL="0" indent="0">
              <a:buNone/>
            </a:pPr>
            <a:r>
              <a:rPr sz="2800" dirty="0"/>
              <a:t>- </a:t>
            </a:r>
            <a:r>
              <a:rPr dirty="0"/>
              <a:t>Each chromosome represents a timetable (e.g., a list of class-teacher-room assignments).</a:t>
            </a:r>
          </a:p>
          <a:p>
            <a:r>
              <a:rPr sz="2800" dirty="0"/>
              <a:t>2. </a:t>
            </a:r>
            <a:r>
              <a:rPr sz="2400" dirty="0"/>
              <a:t>Initialization:</a:t>
            </a:r>
            <a:endParaRPr lang="en-US" sz="2400" dirty="0"/>
          </a:p>
          <a:p>
            <a:pPr marL="0" indent="0">
              <a:buNone/>
            </a:pPr>
            <a:r>
              <a:rPr lang="en-US" sz="2800" dirty="0"/>
              <a:t>   </a:t>
            </a:r>
            <a:r>
              <a:rPr lang="en-US" dirty="0"/>
              <a:t>- Randomly generate an initial population of possible schedules.</a:t>
            </a:r>
          </a:p>
          <a:p>
            <a:r>
              <a:rPr sz="2800" dirty="0"/>
              <a:t>3. </a:t>
            </a:r>
            <a:r>
              <a:rPr sz="2400" dirty="0"/>
              <a:t>Fitness Function:</a:t>
            </a:r>
          </a:p>
          <a:p>
            <a:pPr marL="0" indent="0">
              <a:buNone/>
            </a:pPr>
            <a:r>
              <a:rPr sz="2800" dirty="0"/>
              <a:t> -</a:t>
            </a:r>
            <a:r>
              <a:rPr dirty="0"/>
              <a:t>Evaluate solutions based on the number of constraint violations.</a:t>
            </a:r>
          </a:p>
          <a:p>
            <a:pPr marL="0" indent="0">
              <a:buNone/>
            </a:pPr>
            <a:r>
              <a:rPr lang="ar-AE" dirty="0"/>
              <a:t> </a:t>
            </a:r>
            <a:r>
              <a:rPr dirty="0"/>
              <a:t>- Assign higher fitness scores to feasible solutions</a:t>
            </a:r>
            <a:r>
              <a:rPr sz="2800" dirty="0"/>
              <a:t>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Handling Constraints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dirty="0"/>
              <a:t>1. Hard Constraints:</a:t>
            </a:r>
          </a:p>
          <a:p>
            <a:pPr marL="0" indent="0">
              <a:buNone/>
            </a:pPr>
            <a:r>
              <a:rPr dirty="0"/>
              <a:t>- Teacher cannot be in two places simultaneously.</a:t>
            </a:r>
          </a:p>
          <a:p>
            <a:pPr marL="0" indent="0">
              <a:buNone/>
            </a:pPr>
            <a:r>
              <a:rPr dirty="0"/>
              <a:t>- Room capacity must not be exceeded.</a:t>
            </a:r>
          </a:p>
          <a:p>
            <a:endParaRPr dirty="0"/>
          </a:p>
          <a:p>
            <a:r>
              <a:rPr dirty="0"/>
              <a:t>2. Soft Constraints:</a:t>
            </a:r>
          </a:p>
          <a:p>
            <a:pPr marL="0" indent="0">
              <a:buNone/>
            </a:pPr>
            <a:r>
              <a:rPr dirty="0"/>
              <a:t>- Minimize gaps in teachers' schedules.</a:t>
            </a:r>
          </a:p>
          <a:p>
            <a:pPr marL="0" indent="0">
              <a:buNone/>
            </a:pPr>
            <a:r>
              <a:rPr dirty="0"/>
              <a:t>- Ensure balanced distribution of classes across timeslots.</a:t>
            </a:r>
          </a:p>
          <a:p>
            <a:endParaRPr dirty="0"/>
          </a:p>
          <a:p>
            <a:r>
              <a:rPr dirty="0"/>
              <a:t>Solutions violating hard constraints are penalized in the fitness function.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Workflow of the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dirty="0"/>
              <a:t>1. Problem Definition: Identify inputs (classes, teachers, rooms) and constraints.</a:t>
            </a:r>
          </a:p>
          <a:p>
            <a:r>
              <a:rPr dirty="0"/>
              <a:t>2. Initialize Population: Generate random solutions.</a:t>
            </a:r>
          </a:p>
          <a:p>
            <a:r>
              <a:rPr dirty="0"/>
              <a:t>3. Evaluate Fitness: Assess solutions based on constraints.</a:t>
            </a:r>
          </a:p>
          <a:p>
            <a:r>
              <a:rPr dirty="0"/>
              <a:t>4. Apply GA Operators:</a:t>
            </a:r>
          </a:p>
          <a:p>
            <a:pPr marL="0" indent="0">
              <a:buNone/>
            </a:pPr>
            <a:r>
              <a:rPr dirty="0"/>
              <a:t>  </a:t>
            </a:r>
            <a:r>
              <a:rPr lang="en-US" dirty="0"/>
              <a:t> </a:t>
            </a:r>
            <a:r>
              <a:rPr dirty="0"/>
              <a:t>- Selection: Choose the best solutions.</a:t>
            </a:r>
          </a:p>
          <a:p>
            <a:pPr marL="0" indent="0">
              <a:buNone/>
            </a:pPr>
            <a:r>
              <a:rPr dirty="0"/>
              <a:t>   - Crossover: Combine solutions to create new ones.</a:t>
            </a:r>
          </a:p>
          <a:p>
            <a:pPr marL="0" indent="0">
              <a:buNone/>
            </a:pPr>
            <a:r>
              <a:rPr dirty="0"/>
              <a:t> </a:t>
            </a:r>
            <a:r>
              <a:rPr lang="en-US" dirty="0"/>
              <a:t> </a:t>
            </a:r>
            <a:r>
              <a:rPr dirty="0"/>
              <a:t> - Mutation: Introduce variability.</a:t>
            </a:r>
          </a:p>
          <a:p>
            <a:r>
              <a:rPr dirty="0"/>
              <a:t>5. Iterate: Repeat until a satisfactory solution is found.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Detailed Results and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7800" y="1845734"/>
            <a:ext cx="7543801" cy="4023360"/>
          </a:xfrm>
        </p:spPr>
        <p:txBody>
          <a:bodyPr>
            <a:noAutofit/>
          </a:bodyPr>
          <a:lstStyle/>
          <a:p>
            <a:r>
              <a:rPr sz="2800" dirty="0"/>
              <a:t>Key Findings:</a:t>
            </a:r>
          </a:p>
          <a:p>
            <a:pPr marL="0" indent="0">
              <a:buNone/>
            </a:pPr>
            <a:r>
              <a:rPr sz="2400" dirty="0"/>
              <a:t>- Generated timetables meet constraints with minimal violations.</a:t>
            </a:r>
          </a:p>
          <a:p>
            <a:pPr marL="0" indent="0">
              <a:buNone/>
            </a:pPr>
            <a:r>
              <a:rPr sz="2400" dirty="0"/>
              <a:t>- Optimized resource usage with fewer idle times.</a:t>
            </a:r>
          </a:p>
          <a:p>
            <a:r>
              <a:rPr sz="2800" dirty="0"/>
              <a:t>Performance Metrics:</a:t>
            </a:r>
          </a:p>
          <a:p>
            <a:pPr marL="0" indent="0">
              <a:buNone/>
            </a:pPr>
            <a:r>
              <a:rPr sz="2400" dirty="0"/>
              <a:t>- Average fitness score: Shows improvement across generations.</a:t>
            </a:r>
          </a:p>
          <a:p>
            <a:pPr marL="0" indent="0">
              <a:buNone/>
            </a:pPr>
            <a:r>
              <a:rPr sz="2400" dirty="0"/>
              <a:t>- Generations required for convergence: Indicates algorithm efficiency.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243AF7DC-D15B-41C0-AE81-23980D1B9FC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16</TotalTime>
  <Words>575</Words>
  <Application>Microsoft Office PowerPoint</Application>
  <PresentationFormat>On-screen Show (4:3)</PresentationFormat>
  <Paragraphs>74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Calibri</vt:lpstr>
      <vt:lpstr>Calibri Light</vt:lpstr>
      <vt:lpstr>Retrospect</vt:lpstr>
      <vt:lpstr>School Timetable Scheduling Using Genetic Algorithms</vt:lpstr>
      <vt:lpstr>Project Objective</vt:lpstr>
      <vt:lpstr>Challenges in Timetabling</vt:lpstr>
      <vt:lpstr>Key Constraints in School Scheduling</vt:lpstr>
      <vt:lpstr>Why Use Genetic Algorithms?</vt:lpstr>
      <vt:lpstr>Algorithm Design</vt:lpstr>
      <vt:lpstr>Handling Constraints</vt:lpstr>
      <vt:lpstr>Workflow of the Solution</vt:lpstr>
      <vt:lpstr>Detailed Results and Analysis</vt:lpstr>
      <vt:lpstr>PowerPoint Presentation</vt:lpstr>
      <vt:lpstr>PowerPoint Presentation</vt:lpstr>
      <vt:lpstr>Conclusion and Future Work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Ayoosha</dc:creator>
  <cp:keywords/>
  <dc:description>generated using python-pptx</dc:description>
  <cp:lastModifiedBy>aya osama</cp:lastModifiedBy>
  <cp:revision>7</cp:revision>
  <dcterms:created xsi:type="dcterms:W3CDTF">2013-01-27T09:14:16Z</dcterms:created>
  <dcterms:modified xsi:type="dcterms:W3CDTF">2024-12-03T21:26:47Z</dcterms:modified>
  <cp:category/>
</cp:coreProperties>
</file>