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6" r:id="rId7"/>
    <p:sldId id="261" r:id="rId8"/>
    <p:sldId id="262" r:id="rId9"/>
    <p:sldId id="263" r:id="rId10"/>
    <p:sldId id="264" r:id="rId11"/>
    <p:sldId id="267" r:id="rId12"/>
    <p:sldId id="265"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1/6/2024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256773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1/6/2024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698360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1/6/2024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882227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1/6/2024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040679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1/6/2024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16915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1/6/2024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90739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1/6/2024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991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1/6/2024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641363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1/6/2024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697577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1/6/2024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50554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1/6/2024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75261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1/6/2024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38805536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5656-9BB1-7556-4B17-D51E6D5A12B1}"/>
              </a:ext>
            </a:extLst>
          </p:cNvPr>
          <p:cNvSpPr>
            <a:spLocks noGrp="1"/>
          </p:cNvSpPr>
          <p:nvPr>
            <p:ph type="ctrTitle"/>
          </p:nvPr>
        </p:nvSpPr>
        <p:spPr>
          <a:xfrm>
            <a:off x="756968" y="1995887"/>
            <a:ext cx="3665507" cy="2037951"/>
          </a:xfrm>
        </p:spPr>
        <p:txBody>
          <a:bodyPr anchor="ctr">
            <a:normAutofit/>
          </a:bodyPr>
          <a:lstStyle/>
          <a:p>
            <a:pPr>
              <a:lnSpc>
                <a:spcPct val="110000"/>
              </a:lnSpc>
            </a:pPr>
            <a:r>
              <a:rPr lang="en-US" sz="2500" b="0" i="0">
                <a:effectLst/>
              </a:rPr>
              <a:t>Gender Classification from Facial Features</a:t>
            </a:r>
            <a:endParaRPr lang="en-US" sz="2500"/>
          </a:p>
        </p:txBody>
      </p:sp>
      <p:sp>
        <p:nvSpPr>
          <p:cNvPr id="3" name="Subtitle 2">
            <a:extLst>
              <a:ext uri="{FF2B5EF4-FFF2-40B4-BE49-F238E27FC236}">
                <a16:creationId xmlns:a16="http://schemas.microsoft.com/office/drawing/2014/main" id="{613FEA50-9C14-DDDE-5A22-8FEC9693CB80}"/>
              </a:ext>
            </a:extLst>
          </p:cNvPr>
          <p:cNvSpPr>
            <a:spLocks noGrp="1"/>
          </p:cNvSpPr>
          <p:nvPr>
            <p:ph type="subTitle" idx="1"/>
          </p:nvPr>
        </p:nvSpPr>
        <p:spPr>
          <a:xfrm>
            <a:off x="1441701" y="4413956"/>
            <a:ext cx="3119010" cy="1013687"/>
          </a:xfrm>
        </p:spPr>
        <p:txBody>
          <a:bodyPr anchor="b">
            <a:normAutofit/>
          </a:bodyPr>
          <a:lstStyle/>
          <a:p>
            <a:r>
              <a:rPr lang="en-US" b="0" i="0" dirty="0">
                <a:effectLst/>
              </a:rPr>
              <a:t>A Comprehensive Project Overview</a:t>
            </a:r>
            <a:endParaRPr lang="en-US" dirty="0"/>
          </a:p>
        </p:txBody>
      </p:sp>
      <p:sp>
        <p:nvSpPr>
          <p:cNvPr id="16" name="Date Placeholder 9">
            <a:extLst>
              <a:ext uri="{FF2B5EF4-FFF2-40B4-BE49-F238E27FC236}">
                <a16:creationId xmlns:a16="http://schemas.microsoft.com/office/drawing/2014/main" id="{82DEB276-8311-D167-F4A6-6AEF782978C1}"/>
              </a:ext>
            </a:extLst>
          </p:cNvPr>
          <p:cNvSpPr>
            <a:spLocks noGrp="1"/>
          </p:cNvSpPr>
          <p:nvPr>
            <p:ph type="dt" sz="half" idx="10"/>
          </p:nvPr>
        </p:nvSpPr>
        <p:spPr>
          <a:xfrm>
            <a:off x="847726" y="6199188"/>
            <a:ext cx="2743200" cy="365125"/>
          </a:xfrm>
        </p:spPr>
        <p:txBody>
          <a:bodyPr/>
          <a:lstStyle/>
          <a:p>
            <a:pPr>
              <a:spcAft>
                <a:spcPts val="600"/>
              </a:spcAft>
            </a:pPr>
            <a:fld id="{D46B33A0-D651-42CF-A758-EF0190F84F4B}" type="datetime1">
              <a:rPr lang="en-US" smtClean="0"/>
              <a:pPr>
                <a:spcAft>
                  <a:spcPts val="600"/>
                </a:spcAft>
              </a:pPr>
              <a:t>1/6/2024</a:t>
            </a:fld>
            <a:endParaRPr lang="en-US" dirty="0"/>
          </a:p>
        </p:txBody>
      </p:sp>
      <p:pic>
        <p:nvPicPr>
          <p:cNvPr id="4" name="Picture 3" descr="A robot with human face">
            <a:extLst>
              <a:ext uri="{FF2B5EF4-FFF2-40B4-BE49-F238E27FC236}">
                <a16:creationId xmlns:a16="http://schemas.microsoft.com/office/drawing/2014/main" id="{7C2EAC40-C983-D228-5864-15A3DB7687CA}"/>
              </a:ext>
            </a:extLst>
          </p:cNvPr>
          <p:cNvPicPr>
            <a:picLocks noChangeAspect="1"/>
          </p:cNvPicPr>
          <p:nvPr/>
        </p:nvPicPr>
        <p:blipFill rotWithShape="1">
          <a:blip r:embed="rId2"/>
          <a:srcRect l="17151" r="23514" b="-1"/>
          <a:stretch/>
        </p:blipFill>
        <p:spPr>
          <a:xfrm>
            <a:off x="6096000" y="10"/>
            <a:ext cx="6096001" cy="6857990"/>
          </a:xfrm>
          <a:prstGeom prst="rect">
            <a:avLst/>
          </a:prstGeom>
          <a:noFill/>
        </p:spPr>
      </p:pic>
      <p:sp>
        <p:nvSpPr>
          <p:cNvPr id="18" name="Footer Placeholder 10">
            <a:extLst>
              <a:ext uri="{FF2B5EF4-FFF2-40B4-BE49-F238E27FC236}">
                <a16:creationId xmlns:a16="http://schemas.microsoft.com/office/drawing/2014/main" id="{A951C292-0895-FBAE-FACD-6218C51CE6CD}"/>
              </a:ext>
            </a:extLst>
          </p:cNvPr>
          <p:cNvSpPr>
            <a:spLocks noGrp="1"/>
          </p:cNvSpPr>
          <p:nvPr>
            <p:ph type="ftr" sz="quarter" idx="11"/>
          </p:nvPr>
        </p:nvSpPr>
        <p:spPr>
          <a:xfrm>
            <a:off x="7286625" y="6199188"/>
            <a:ext cx="3409951" cy="365125"/>
          </a:xfrm>
        </p:spPr>
        <p:txBody>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p>
        </p:txBody>
      </p:sp>
      <p:sp>
        <p:nvSpPr>
          <p:cNvPr id="20" name="Slide Number Placeholder 11">
            <a:extLst>
              <a:ext uri="{FF2B5EF4-FFF2-40B4-BE49-F238E27FC236}">
                <a16:creationId xmlns:a16="http://schemas.microsoft.com/office/drawing/2014/main" id="{431ADC51-CCC5-C549-E32C-8D4B995D6344}"/>
              </a:ext>
            </a:extLst>
          </p:cNvPr>
          <p:cNvSpPr>
            <a:spLocks noGrp="1"/>
          </p:cNvSpPr>
          <p:nvPr>
            <p:ph type="sldNum" sz="quarter" idx="12"/>
          </p:nvPr>
        </p:nvSpPr>
        <p:spPr>
          <a:xfrm>
            <a:off x="10728107" y="6199188"/>
            <a:ext cx="619125" cy="365125"/>
          </a:xfrm>
        </p:spPr>
        <p:txBody>
          <a:bodyPr/>
          <a:lstStyle/>
          <a:p>
            <a:pPr>
              <a:spcAft>
                <a:spcPts val="600"/>
              </a:spcAft>
            </a:pPr>
            <a:fld id="{1437450A-6C25-4B4D-B27D-E1E9B2CE4682}" type="slidenum">
              <a:rPr lang="en-US" smtClean="0">
                <a:solidFill>
                  <a:srgbClr val="FFFFFF"/>
                </a:solidFill>
                <a:effectLst>
                  <a:outerShdw blurRad="38100" dist="38100" dir="2700000" algn="tl">
                    <a:srgbClr val="000000">
                      <a:alpha val="43137"/>
                    </a:srgbClr>
                  </a:outerShdw>
                </a:effectLst>
              </a:rPr>
              <a:pPr>
                <a:spcAft>
                  <a:spcPts val="600"/>
                </a:spcAft>
              </a:pPr>
              <a:t>1</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1044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6BCAA-6CE6-9032-76EB-D1093E333575}"/>
              </a:ext>
            </a:extLst>
          </p:cNvPr>
          <p:cNvSpPr>
            <a:spLocks noGrp="1"/>
          </p:cNvSpPr>
          <p:nvPr>
            <p:ph type="title"/>
          </p:nvPr>
        </p:nvSpPr>
        <p:spPr>
          <a:xfrm>
            <a:off x="1092880" y="2337174"/>
            <a:ext cx="3630905" cy="2216663"/>
          </a:xfrm>
        </p:spPr>
        <p:txBody>
          <a:bodyPr>
            <a:normAutofit/>
          </a:bodyPr>
          <a:lstStyle/>
          <a:p>
            <a:r>
              <a:rPr lang="en-US" sz="2600" b="1" i="0">
                <a:effectLst/>
              </a:rPr>
              <a:t>Evaluating Model Performance:</a:t>
            </a:r>
            <a:endParaRPr lang="en-US" sz="2600"/>
          </a:p>
        </p:txBody>
      </p:sp>
      <p:sp>
        <p:nvSpPr>
          <p:cNvPr id="3" name="Content Placeholder 2">
            <a:extLst>
              <a:ext uri="{FF2B5EF4-FFF2-40B4-BE49-F238E27FC236}">
                <a16:creationId xmlns:a16="http://schemas.microsoft.com/office/drawing/2014/main" id="{8CD82871-9C5B-F9B4-C031-00339D3F60E1}"/>
              </a:ext>
            </a:extLst>
          </p:cNvPr>
          <p:cNvSpPr>
            <a:spLocks noGrp="1"/>
          </p:cNvSpPr>
          <p:nvPr>
            <p:ph idx="1"/>
          </p:nvPr>
        </p:nvSpPr>
        <p:spPr>
          <a:xfrm>
            <a:off x="6534024" y="952501"/>
            <a:ext cx="4362577" cy="4953000"/>
          </a:xfrm>
        </p:spPr>
        <p:txBody>
          <a:bodyPr anchor="ctr">
            <a:normAutofit/>
          </a:bodyPr>
          <a:lstStyle/>
          <a:p>
            <a:pPr>
              <a:buFont typeface="Arial" panose="020B0604020202020204" pitchFamily="34" charset="0"/>
              <a:buChar char="•"/>
            </a:pPr>
            <a:r>
              <a:rPr lang="en-US" b="0" i="0" dirty="0">
                <a:effectLst/>
              </a:rPr>
              <a:t>Employ rigorous evaluation metrics to assess the performance of the gender classification model.</a:t>
            </a:r>
          </a:p>
          <a:p>
            <a:pPr>
              <a:buFont typeface="Arial" panose="020B0604020202020204" pitchFamily="34" charset="0"/>
              <a:buChar char="•"/>
            </a:pPr>
            <a:r>
              <a:rPr lang="en-US" b="0" i="0" dirty="0">
                <a:effectLst/>
              </a:rPr>
              <a:t>Utilize accuracy, error rate, precision, recall, F-measure, and Receiver Operating Characteristic (ROC) analysis.</a:t>
            </a:r>
          </a:p>
          <a:p>
            <a:pPr>
              <a:buFont typeface="Arial" panose="020B0604020202020204" pitchFamily="34" charset="0"/>
              <a:buChar char="•"/>
            </a:pPr>
            <a:r>
              <a:rPr lang="en-US" b="0" i="0" dirty="0">
                <a:effectLst/>
              </a:rPr>
              <a:t>Employ techniques such as k-fold cross-validation to ensure robustness and generalizability of the model.</a:t>
            </a:r>
          </a:p>
          <a:p>
            <a:endParaRPr lang="en-US" dirty="0"/>
          </a:p>
        </p:txBody>
      </p:sp>
      <p:sp>
        <p:nvSpPr>
          <p:cNvPr id="8" name="Date Placeholder 4">
            <a:extLst>
              <a:ext uri="{FF2B5EF4-FFF2-40B4-BE49-F238E27FC236}">
                <a16:creationId xmlns:a16="http://schemas.microsoft.com/office/drawing/2014/main" id="{F51EEF43-0821-CD0D-9616-B262ACEE8826}"/>
              </a:ext>
            </a:extLst>
          </p:cNvPr>
          <p:cNvSpPr>
            <a:spLocks noGrp="1"/>
          </p:cNvSpPr>
          <p:nvPr>
            <p:ph type="dt" sz="half" idx="10"/>
          </p:nvPr>
        </p:nvSpPr>
        <p:spPr>
          <a:xfrm>
            <a:off x="847726" y="6199188"/>
            <a:ext cx="2743200" cy="365125"/>
          </a:xfrm>
        </p:spPr>
        <p:txBody>
          <a:bodyPr/>
          <a:lstStyle/>
          <a:p>
            <a:pPr>
              <a:spcAft>
                <a:spcPts val="600"/>
              </a:spcAft>
            </a:pPr>
            <a:fld id="{E9987C49-FB44-4E80-8781-DD16CBD77E8E}" type="datetime1">
              <a:rPr lang="en-US" smtClean="0"/>
              <a:pPr>
                <a:spcAft>
                  <a:spcPts val="600"/>
                </a:spcAft>
              </a:pPr>
              <a:t>1/6/2024</a:t>
            </a:fld>
            <a:endParaRPr lang="en-US"/>
          </a:p>
        </p:txBody>
      </p:sp>
      <p:sp>
        <p:nvSpPr>
          <p:cNvPr id="10" name="Footer Placeholder 6">
            <a:extLst>
              <a:ext uri="{FF2B5EF4-FFF2-40B4-BE49-F238E27FC236}">
                <a16:creationId xmlns:a16="http://schemas.microsoft.com/office/drawing/2014/main" id="{3E89FB49-0E92-D5D4-7DB3-935DBCF08605}"/>
              </a:ext>
            </a:extLst>
          </p:cNvPr>
          <p:cNvSpPr>
            <a:spLocks noGrp="1"/>
          </p:cNvSpPr>
          <p:nvPr>
            <p:ph type="ftr" sz="quarter" idx="11"/>
          </p:nvPr>
        </p:nvSpPr>
        <p:spPr>
          <a:xfrm>
            <a:off x="7286625" y="6199188"/>
            <a:ext cx="3409951" cy="365125"/>
          </a:xfrm>
        </p:spPr>
        <p:txBody>
          <a:bodyPr/>
          <a:lstStyle/>
          <a:p>
            <a:pPr>
              <a:spcAft>
                <a:spcPts val="600"/>
              </a:spcAft>
            </a:pPr>
            <a:r>
              <a:rPr lang="en-US"/>
              <a:t>Sample Footer Text</a:t>
            </a:r>
          </a:p>
        </p:txBody>
      </p:sp>
      <p:sp>
        <p:nvSpPr>
          <p:cNvPr id="12" name="Slide Number Placeholder 7">
            <a:extLst>
              <a:ext uri="{FF2B5EF4-FFF2-40B4-BE49-F238E27FC236}">
                <a16:creationId xmlns:a16="http://schemas.microsoft.com/office/drawing/2014/main" id="{3B47F13F-CCD6-00B9-1058-44995B5FA37B}"/>
              </a:ext>
            </a:extLst>
          </p:cNvPr>
          <p:cNvSpPr>
            <a:spLocks noGrp="1"/>
          </p:cNvSpPr>
          <p:nvPr>
            <p:ph type="sldNum" sz="quarter" idx="12"/>
          </p:nvPr>
        </p:nvSpPr>
        <p:spPr>
          <a:xfrm>
            <a:off x="10728107" y="6199188"/>
            <a:ext cx="619125" cy="365125"/>
          </a:xfrm>
        </p:spPr>
        <p:txBody>
          <a:bodyPr/>
          <a:lstStyle/>
          <a:p>
            <a:pPr>
              <a:spcAft>
                <a:spcPts val="600"/>
              </a:spcAft>
            </a:pPr>
            <a:fld id="{1437450A-6C25-4B4D-B27D-E1E9B2CE4682}" type="slidenum">
              <a:rPr lang="en-US" smtClean="0"/>
              <a:pPr>
                <a:spcAft>
                  <a:spcPts val="600"/>
                </a:spcAft>
              </a:pPr>
              <a:t>10</a:t>
            </a:fld>
            <a:endParaRPr lang="en-US"/>
          </a:p>
        </p:txBody>
      </p:sp>
    </p:spTree>
    <p:extLst>
      <p:ext uri="{BB962C8B-B14F-4D97-AF65-F5344CB8AC3E}">
        <p14:creationId xmlns:p14="http://schemas.microsoft.com/office/powerpoint/2010/main" val="2572490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85DF-5D77-4389-BD78-CD2E05DB9976}"/>
              </a:ext>
            </a:extLst>
          </p:cNvPr>
          <p:cNvSpPr>
            <a:spLocks noGrp="1"/>
          </p:cNvSpPr>
          <p:nvPr>
            <p:ph type="ctrTitle"/>
          </p:nvPr>
        </p:nvSpPr>
        <p:spPr>
          <a:xfrm>
            <a:off x="1726442" y="1501795"/>
            <a:ext cx="5962670" cy="1927205"/>
          </a:xfrm>
        </p:spPr>
        <p:txBody>
          <a:bodyPr anchor="ctr">
            <a:normAutofit/>
          </a:bodyPr>
          <a:lstStyle/>
          <a:p>
            <a:r>
              <a:rPr lang="en-US" b="1" i="0" dirty="0">
                <a:effectLst/>
                <a:latin typeface="Söhne"/>
              </a:rPr>
              <a:t>Methodology</a:t>
            </a:r>
            <a:endParaRPr lang="en-US" dirty="0"/>
          </a:p>
        </p:txBody>
      </p:sp>
      <p:sp>
        <p:nvSpPr>
          <p:cNvPr id="8" name="Subtitle 2">
            <a:extLst>
              <a:ext uri="{FF2B5EF4-FFF2-40B4-BE49-F238E27FC236}">
                <a16:creationId xmlns:a16="http://schemas.microsoft.com/office/drawing/2014/main" id="{DF1296DE-F5A5-10B9-6A11-4EAC0A78A787}"/>
              </a:ext>
            </a:extLst>
          </p:cNvPr>
          <p:cNvSpPr>
            <a:spLocks noGrp="1"/>
          </p:cNvSpPr>
          <p:nvPr>
            <p:ph type="subTitle" idx="1"/>
          </p:nvPr>
        </p:nvSpPr>
        <p:spPr>
          <a:xfrm>
            <a:off x="4975550" y="4429183"/>
            <a:ext cx="4789423" cy="973108"/>
          </a:xfrm>
          <a:noFill/>
        </p:spPr>
        <p:txBody>
          <a:bodyPr anchor="b"/>
          <a:lstStyle/>
          <a:p>
            <a:pPr algn="r"/>
            <a:endParaRPr lang="en-US" dirty="0"/>
          </a:p>
        </p:txBody>
      </p:sp>
      <p:sp>
        <p:nvSpPr>
          <p:cNvPr id="10" name="Date Placeholder 5">
            <a:extLst>
              <a:ext uri="{FF2B5EF4-FFF2-40B4-BE49-F238E27FC236}">
                <a16:creationId xmlns:a16="http://schemas.microsoft.com/office/drawing/2014/main" id="{8138190A-AF4B-38CE-71FE-FDAE0A596D15}"/>
              </a:ext>
            </a:extLst>
          </p:cNvPr>
          <p:cNvSpPr>
            <a:spLocks noGrp="1"/>
          </p:cNvSpPr>
          <p:nvPr>
            <p:ph type="dt" sz="half" idx="10"/>
          </p:nvPr>
        </p:nvSpPr>
        <p:spPr>
          <a:xfrm>
            <a:off x="847726" y="6199188"/>
            <a:ext cx="2743200" cy="365125"/>
          </a:xfrm>
        </p:spPr>
        <p:txBody>
          <a:bodyPr/>
          <a:lstStyle/>
          <a:p>
            <a:pPr>
              <a:spcAft>
                <a:spcPts val="600"/>
              </a:spcAft>
            </a:pPr>
            <a:fld id="{2D57E643-D410-4392-8BCE-E248B5DA6407}" type="datetime1">
              <a:rPr lang="en-US" smtClean="0"/>
              <a:pPr>
                <a:spcAft>
                  <a:spcPts val="600"/>
                </a:spcAft>
              </a:pPr>
              <a:t>1/6/2024</a:t>
            </a:fld>
            <a:endParaRPr lang="en-US"/>
          </a:p>
        </p:txBody>
      </p:sp>
      <p:sp>
        <p:nvSpPr>
          <p:cNvPr id="12" name="Footer Placeholder 6">
            <a:extLst>
              <a:ext uri="{FF2B5EF4-FFF2-40B4-BE49-F238E27FC236}">
                <a16:creationId xmlns:a16="http://schemas.microsoft.com/office/drawing/2014/main" id="{3900605A-E7B3-3EE6-38F3-53FF3FC494CE}"/>
              </a:ext>
            </a:extLst>
          </p:cNvPr>
          <p:cNvSpPr>
            <a:spLocks noGrp="1"/>
          </p:cNvSpPr>
          <p:nvPr>
            <p:ph type="ftr" sz="quarter" idx="11"/>
          </p:nvPr>
        </p:nvSpPr>
        <p:spPr>
          <a:xfrm>
            <a:off x="7286625" y="6199188"/>
            <a:ext cx="3409951" cy="365125"/>
          </a:xfrm>
        </p:spPr>
        <p:txBody>
          <a:bodyPr/>
          <a:lstStyle/>
          <a:p>
            <a:pPr>
              <a:spcAft>
                <a:spcPts val="600"/>
              </a:spcAft>
            </a:pPr>
            <a:r>
              <a:rPr lang="en-US"/>
              <a:t>Sample Footer Text</a:t>
            </a:r>
          </a:p>
        </p:txBody>
      </p:sp>
      <p:sp>
        <p:nvSpPr>
          <p:cNvPr id="14" name="Slide Number Placeholder 7">
            <a:extLst>
              <a:ext uri="{FF2B5EF4-FFF2-40B4-BE49-F238E27FC236}">
                <a16:creationId xmlns:a16="http://schemas.microsoft.com/office/drawing/2014/main" id="{1E48ED4B-412F-F39B-CA8C-FBCA2B3FD426}"/>
              </a:ext>
            </a:extLst>
          </p:cNvPr>
          <p:cNvSpPr>
            <a:spLocks noGrp="1"/>
          </p:cNvSpPr>
          <p:nvPr>
            <p:ph type="sldNum" sz="quarter" idx="12"/>
          </p:nvPr>
        </p:nvSpPr>
        <p:spPr>
          <a:xfrm>
            <a:off x="10728107" y="6199188"/>
            <a:ext cx="619125" cy="365125"/>
          </a:xfrm>
        </p:spPr>
        <p:txBody>
          <a:bodyPr/>
          <a:lstStyle/>
          <a:p>
            <a:pPr>
              <a:spcAft>
                <a:spcPts val="600"/>
              </a:spcAft>
            </a:pPr>
            <a:fld id="{1437450A-6C25-4B4D-B27D-E1E9B2CE4682}" type="slidenum">
              <a:rPr lang="en-US" smtClean="0"/>
              <a:pPr>
                <a:spcAft>
                  <a:spcPts val="600"/>
                </a:spcAft>
              </a:pPr>
              <a:t>11</a:t>
            </a:fld>
            <a:endParaRPr lang="en-US"/>
          </a:p>
        </p:txBody>
      </p:sp>
    </p:spTree>
    <p:extLst>
      <p:ext uri="{BB962C8B-B14F-4D97-AF65-F5344CB8AC3E}">
        <p14:creationId xmlns:p14="http://schemas.microsoft.com/office/powerpoint/2010/main" val="1323087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DA51-2DB7-659F-B1E5-D24A29FDEE29}"/>
              </a:ext>
            </a:extLst>
          </p:cNvPr>
          <p:cNvSpPr>
            <a:spLocks noGrp="1"/>
          </p:cNvSpPr>
          <p:nvPr>
            <p:ph type="title"/>
          </p:nvPr>
        </p:nvSpPr>
        <p:spPr>
          <a:xfrm>
            <a:off x="1092880" y="2337174"/>
            <a:ext cx="3630905" cy="2216663"/>
          </a:xfrm>
        </p:spPr>
        <p:txBody>
          <a:bodyPr>
            <a:normAutofit/>
          </a:bodyPr>
          <a:lstStyle/>
          <a:p>
            <a:r>
              <a:rPr lang="en-US" sz="2400" b="1" i="0">
                <a:effectLst/>
              </a:rPr>
              <a:t>Preprocessing:</a:t>
            </a:r>
            <a:endParaRPr lang="en-US" sz="2400"/>
          </a:p>
        </p:txBody>
      </p:sp>
      <p:sp>
        <p:nvSpPr>
          <p:cNvPr id="3" name="Content Placeholder 2">
            <a:extLst>
              <a:ext uri="{FF2B5EF4-FFF2-40B4-BE49-F238E27FC236}">
                <a16:creationId xmlns:a16="http://schemas.microsoft.com/office/drawing/2014/main" id="{3756D445-5844-94E6-99BD-A0491C97BC8F}"/>
              </a:ext>
            </a:extLst>
          </p:cNvPr>
          <p:cNvSpPr>
            <a:spLocks noGrp="1"/>
          </p:cNvSpPr>
          <p:nvPr>
            <p:ph idx="1"/>
          </p:nvPr>
        </p:nvSpPr>
        <p:spPr>
          <a:xfrm>
            <a:off x="6534024" y="952501"/>
            <a:ext cx="4362577" cy="4953000"/>
          </a:xfrm>
        </p:spPr>
        <p:txBody>
          <a:bodyPr anchor="ctr">
            <a:normAutofit/>
          </a:bodyPr>
          <a:lstStyle/>
          <a:p>
            <a:pPr>
              <a:lnSpc>
                <a:spcPct val="110000"/>
              </a:lnSpc>
              <a:buFont typeface="Arial" panose="020B0604020202020204" pitchFamily="34" charset="0"/>
              <a:buChar char="•"/>
            </a:pPr>
            <a:r>
              <a:rPr lang="en-US" b="1" i="0" dirty="0">
                <a:effectLst/>
              </a:rPr>
              <a:t>Data Visualization:</a:t>
            </a:r>
            <a:r>
              <a:rPr lang="en-US" b="0" i="0" dirty="0">
                <a:effectLst/>
              </a:rPr>
              <a:t> Utilize visualizations such as pair plots, box plots, violin plots, and scatter plots to gain insights into the distribution and relationships within the dataset.</a:t>
            </a:r>
          </a:p>
          <a:p>
            <a:pPr>
              <a:lnSpc>
                <a:spcPct val="110000"/>
              </a:lnSpc>
              <a:buFont typeface="Arial" panose="020B0604020202020204" pitchFamily="34" charset="0"/>
              <a:buChar char="•"/>
            </a:pPr>
            <a:r>
              <a:rPr lang="en-US" b="1" i="0" dirty="0">
                <a:effectLst/>
              </a:rPr>
              <a:t>Missing Values Treatment:</a:t>
            </a:r>
            <a:r>
              <a:rPr lang="en-US" b="0" i="0" dirty="0">
                <a:effectLst/>
              </a:rPr>
              <a:t> Address any missing values in the dataset through appropriate imputation methods or exclusion strategies.</a:t>
            </a:r>
          </a:p>
          <a:p>
            <a:pPr>
              <a:lnSpc>
                <a:spcPct val="110000"/>
              </a:lnSpc>
              <a:buFont typeface="Arial" panose="020B0604020202020204" pitchFamily="34" charset="0"/>
              <a:buChar char="•"/>
            </a:pPr>
            <a:r>
              <a:rPr lang="en-US" b="1" i="0" dirty="0">
                <a:effectLst/>
              </a:rPr>
              <a:t>Statistical Analysis:</a:t>
            </a:r>
            <a:r>
              <a:rPr lang="en-US" b="0" i="0" dirty="0">
                <a:effectLst/>
              </a:rPr>
              <a:t> Conduct thorough statistical analyses, including summary statistics, covariance matrix, and correlation matrix, to understand the data's characteristics.</a:t>
            </a:r>
          </a:p>
          <a:p>
            <a:pPr>
              <a:lnSpc>
                <a:spcPct val="110000"/>
              </a:lnSpc>
            </a:pPr>
            <a:endParaRPr lang="en-US" dirty="0"/>
          </a:p>
        </p:txBody>
      </p:sp>
      <p:sp>
        <p:nvSpPr>
          <p:cNvPr id="14" name="Date Placeholder 4">
            <a:extLst>
              <a:ext uri="{FF2B5EF4-FFF2-40B4-BE49-F238E27FC236}">
                <a16:creationId xmlns:a16="http://schemas.microsoft.com/office/drawing/2014/main" id="{F51EEF43-0821-CD0D-9616-B262ACEE8826}"/>
              </a:ext>
            </a:extLst>
          </p:cNvPr>
          <p:cNvSpPr>
            <a:spLocks noGrp="1"/>
          </p:cNvSpPr>
          <p:nvPr>
            <p:ph type="dt" sz="half" idx="10"/>
          </p:nvPr>
        </p:nvSpPr>
        <p:spPr>
          <a:xfrm>
            <a:off x="847726" y="6199188"/>
            <a:ext cx="2743200" cy="365125"/>
          </a:xfrm>
        </p:spPr>
        <p:txBody>
          <a:bodyPr/>
          <a:lstStyle/>
          <a:p>
            <a:pPr>
              <a:spcAft>
                <a:spcPts val="600"/>
              </a:spcAft>
            </a:pPr>
            <a:fld id="{E9987C49-FB44-4E80-8781-DD16CBD77E8E}" type="datetime1">
              <a:rPr lang="en-US" smtClean="0"/>
              <a:pPr>
                <a:spcAft>
                  <a:spcPts val="600"/>
                </a:spcAft>
              </a:pPr>
              <a:t>1/6/2024</a:t>
            </a:fld>
            <a:endParaRPr lang="en-US"/>
          </a:p>
        </p:txBody>
      </p:sp>
      <p:sp>
        <p:nvSpPr>
          <p:cNvPr id="15" name="Footer Placeholder 6">
            <a:extLst>
              <a:ext uri="{FF2B5EF4-FFF2-40B4-BE49-F238E27FC236}">
                <a16:creationId xmlns:a16="http://schemas.microsoft.com/office/drawing/2014/main" id="{3E89FB49-0E92-D5D4-7DB3-935DBCF08605}"/>
              </a:ext>
            </a:extLst>
          </p:cNvPr>
          <p:cNvSpPr>
            <a:spLocks noGrp="1"/>
          </p:cNvSpPr>
          <p:nvPr>
            <p:ph type="ftr" sz="quarter" idx="11"/>
          </p:nvPr>
        </p:nvSpPr>
        <p:spPr>
          <a:xfrm>
            <a:off x="7286625" y="6199188"/>
            <a:ext cx="3409951" cy="365125"/>
          </a:xfrm>
        </p:spPr>
        <p:txBody>
          <a:bodyPr/>
          <a:lstStyle/>
          <a:p>
            <a:pPr>
              <a:spcAft>
                <a:spcPts val="600"/>
              </a:spcAft>
            </a:pPr>
            <a:r>
              <a:rPr lang="en-US"/>
              <a:t>Sample Footer Text</a:t>
            </a:r>
          </a:p>
        </p:txBody>
      </p:sp>
      <p:sp>
        <p:nvSpPr>
          <p:cNvPr id="16" name="Slide Number Placeholder 7">
            <a:extLst>
              <a:ext uri="{FF2B5EF4-FFF2-40B4-BE49-F238E27FC236}">
                <a16:creationId xmlns:a16="http://schemas.microsoft.com/office/drawing/2014/main" id="{3B47F13F-CCD6-00B9-1058-44995B5FA37B}"/>
              </a:ext>
            </a:extLst>
          </p:cNvPr>
          <p:cNvSpPr>
            <a:spLocks noGrp="1"/>
          </p:cNvSpPr>
          <p:nvPr>
            <p:ph type="sldNum" sz="quarter" idx="12"/>
          </p:nvPr>
        </p:nvSpPr>
        <p:spPr>
          <a:xfrm>
            <a:off x="10728107" y="6199188"/>
            <a:ext cx="619125" cy="365125"/>
          </a:xfrm>
        </p:spPr>
        <p:txBody>
          <a:bodyPr/>
          <a:lstStyle/>
          <a:p>
            <a:pPr>
              <a:spcAft>
                <a:spcPts val="600"/>
              </a:spcAft>
            </a:pPr>
            <a:fld id="{1437450A-6C25-4B4D-B27D-E1E9B2CE4682}" type="slidenum">
              <a:rPr lang="en-US" smtClean="0"/>
              <a:pPr>
                <a:spcAft>
                  <a:spcPts val="600"/>
                </a:spcAft>
              </a:pPr>
              <a:t>12</a:t>
            </a:fld>
            <a:endParaRPr lang="en-US"/>
          </a:p>
        </p:txBody>
      </p:sp>
    </p:spTree>
    <p:extLst>
      <p:ext uri="{BB962C8B-B14F-4D97-AF65-F5344CB8AC3E}">
        <p14:creationId xmlns:p14="http://schemas.microsoft.com/office/powerpoint/2010/main" val="796157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11C32-4B50-8D19-9DE5-957910615A9F}"/>
              </a:ext>
            </a:extLst>
          </p:cNvPr>
          <p:cNvSpPr>
            <a:spLocks noGrp="1"/>
          </p:cNvSpPr>
          <p:nvPr>
            <p:ph type="title"/>
          </p:nvPr>
        </p:nvSpPr>
        <p:spPr>
          <a:xfrm>
            <a:off x="745588" y="2292115"/>
            <a:ext cx="4595654" cy="2273771"/>
          </a:xfrm>
        </p:spPr>
        <p:txBody>
          <a:bodyPr>
            <a:normAutofit/>
          </a:bodyPr>
          <a:lstStyle/>
          <a:p>
            <a:r>
              <a:rPr lang="en-US" b="1" i="0" dirty="0">
                <a:effectLst/>
              </a:rPr>
              <a:t>Feature Reduction:</a:t>
            </a:r>
            <a:endParaRPr lang="en-US" dirty="0"/>
          </a:p>
        </p:txBody>
      </p:sp>
      <p:sp>
        <p:nvSpPr>
          <p:cNvPr id="3" name="Content Placeholder 2">
            <a:extLst>
              <a:ext uri="{FF2B5EF4-FFF2-40B4-BE49-F238E27FC236}">
                <a16:creationId xmlns:a16="http://schemas.microsoft.com/office/drawing/2014/main" id="{BB7833F6-F37B-BDD8-7709-97CB62E9D8AA}"/>
              </a:ext>
            </a:extLst>
          </p:cNvPr>
          <p:cNvSpPr>
            <a:spLocks noGrp="1"/>
          </p:cNvSpPr>
          <p:nvPr>
            <p:ph idx="1"/>
          </p:nvPr>
        </p:nvSpPr>
        <p:spPr>
          <a:xfrm>
            <a:off x="6108949" y="1553239"/>
            <a:ext cx="4339416" cy="3751522"/>
          </a:xfrm>
        </p:spPr>
        <p:txBody>
          <a:bodyPr anchor="ctr">
            <a:normAutofit/>
          </a:bodyPr>
          <a:lstStyle/>
          <a:p>
            <a:pPr>
              <a:lnSpc>
                <a:spcPct val="110000"/>
              </a:lnSpc>
              <a:buFont typeface="Arial" panose="020B0604020202020204" pitchFamily="34" charset="0"/>
              <a:buChar char="•"/>
            </a:pPr>
            <a:r>
              <a:rPr lang="en-US" sz="1500" b="1" i="0" dirty="0">
                <a:effectLst/>
              </a:rPr>
              <a:t>Linear Discriminant Analysis (LDA):</a:t>
            </a:r>
            <a:r>
              <a:rPr lang="en-US" sz="1500" b="0" i="0" dirty="0">
                <a:effectLst/>
              </a:rPr>
              <a:t> Implement LDA to project the dataset into a lower-dimensional space while maximizing class separability.</a:t>
            </a:r>
          </a:p>
          <a:p>
            <a:pPr>
              <a:lnSpc>
                <a:spcPct val="110000"/>
              </a:lnSpc>
              <a:buFont typeface="Arial" panose="020B0604020202020204" pitchFamily="34" charset="0"/>
              <a:buChar char="•"/>
            </a:pPr>
            <a:r>
              <a:rPr lang="en-US" sz="1500" b="1" i="0" dirty="0">
                <a:effectLst/>
              </a:rPr>
              <a:t>Principal Component Analysis (PCA):</a:t>
            </a:r>
            <a:r>
              <a:rPr lang="en-US" sz="1500" b="0" i="0" dirty="0">
                <a:effectLst/>
              </a:rPr>
              <a:t> Apply PCA to transform the data into a set of uncorrelated principal components, reducing dimensionality.</a:t>
            </a:r>
          </a:p>
          <a:p>
            <a:pPr>
              <a:lnSpc>
                <a:spcPct val="110000"/>
              </a:lnSpc>
              <a:buFont typeface="Arial" panose="020B0604020202020204" pitchFamily="34" charset="0"/>
              <a:buChar char="•"/>
            </a:pPr>
            <a:r>
              <a:rPr lang="en-US" sz="1500" b="1" i="0" dirty="0">
                <a:effectLst/>
              </a:rPr>
              <a:t>Singular Value Decomposition (SVD):</a:t>
            </a:r>
            <a:r>
              <a:rPr lang="en-US" sz="1500" b="0" i="0" dirty="0">
                <a:effectLst/>
              </a:rPr>
              <a:t> Utilize SVD as a technique for factorizing the dataset matrix into singular vectors and singular values, facilitating feature</a:t>
            </a:r>
          </a:p>
          <a:p>
            <a:pPr>
              <a:lnSpc>
                <a:spcPct val="110000"/>
              </a:lnSpc>
            </a:pPr>
            <a:endParaRPr lang="en-US" sz="1500" dirty="0"/>
          </a:p>
        </p:txBody>
      </p:sp>
      <p:sp>
        <p:nvSpPr>
          <p:cNvPr id="8" name="Date Placeholder 4">
            <a:extLst>
              <a:ext uri="{FF2B5EF4-FFF2-40B4-BE49-F238E27FC236}">
                <a16:creationId xmlns:a16="http://schemas.microsoft.com/office/drawing/2014/main" id="{2CD4780E-F96D-A393-3D8E-90967A755199}"/>
              </a:ext>
            </a:extLst>
          </p:cNvPr>
          <p:cNvSpPr>
            <a:spLocks noGrp="1"/>
          </p:cNvSpPr>
          <p:nvPr>
            <p:ph type="dt" sz="half" idx="10"/>
          </p:nvPr>
        </p:nvSpPr>
        <p:spPr>
          <a:xfrm>
            <a:off x="847726" y="6199188"/>
            <a:ext cx="2743200" cy="365125"/>
          </a:xfrm>
        </p:spPr>
        <p:txBody>
          <a:bodyPr/>
          <a:lstStyle/>
          <a:p>
            <a:pPr>
              <a:spcAft>
                <a:spcPts val="600"/>
              </a:spcAft>
            </a:pPr>
            <a:fld id="{D674A38F-AE64-4D5C-B240-2C0C10AFD904}" type="datetime1">
              <a:rPr lang="en-US" smtClean="0"/>
              <a:pPr>
                <a:spcAft>
                  <a:spcPts val="600"/>
                </a:spcAft>
              </a:pPr>
              <a:t>1/6/2024</a:t>
            </a:fld>
            <a:endParaRPr lang="en-US"/>
          </a:p>
        </p:txBody>
      </p:sp>
      <p:sp>
        <p:nvSpPr>
          <p:cNvPr id="10" name="Footer Placeholder 6">
            <a:extLst>
              <a:ext uri="{FF2B5EF4-FFF2-40B4-BE49-F238E27FC236}">
                <a16:creationId xmlns:a16="http://schemas.microsoft.com/office/drawing/2014/main" id="{D510D999-02C5-AA2C-353F-28D4C91E0720}"/>
              </a:ext>
            </a:extLst>
          </p:cNvPr>
          <p:cNvSpPr>
            <a:spLocks noGrp="1"/>
          </p:cNvSpPr>
          <p:nvPr>
            <p:ph type="ftr" sz="quarter" idx="11"/>
          </p:nvPr>
        </p:nvSpPr>
        <p:spPr>
          <a:xfrm>
            <a:off x="7286625" y="6199188"/>
            <a:ext cx="3409951" cy="365125"/>
          </a:xfrm>
        </p:spPr>
        <p:txBody>
          <a:bodyPr/>
          <a:lstStyle/>
          <a:p>
            <a:pPr>
              <a:spcAft>
                <a:spcPts val="600"/>
              </a:spcAft>
            </a:pPr>
            <a:r>
              <a:rPr lang="en-US"/>
              <a:t>Sample Footer Text</a:t>
            </a:r>
          </a:p>
        </p:txBody>
      </p:sp>
      <p:sp>
        <p:nvSpPr>
          <p:cNvPr id="12" name="Slide Number Placeholder 8">
            <a:extLst>
              <a:ext uri="{FF2B5EF4-FFF2-40B4-BE49-F238E27FC236}">
                <a16:creationId xmlns:a16="http://schemas.microsoft.com/office/drawing/2014/main" id="{2C180D01-6090-7FCA-B5CE-C857C213D310}"/>
              </a:ext>
            </a:extLst>
          </p:cNvPr>
          <p:cNvSpPr>
            <a:spLocks noGrp="1"/>
          </p:cNvSpPr>
          <p:nvPr>
            <p:ph type="sldNum" sz="quarter" idx="12"/>
          </p:nvPr>
        </p:nvSpPr>
        <p:spPr>
          <a:xfrm>
            <a:off x="10728107" y="6199188"/>
            <a:ext cx="619125" cy="365125"/>
          </a:xfrm>
        </p:spPr>
        <p:txBody>
          <a:bodyPr/>
          <a:lstStyle/>
          <a:p>
            <a:pPr>
              <a:spcAft>
                <a:spcPts val="600"/>
              </a:spcAft>
            </a:pPr>
            <a:fld id="{1437450A-6C25-4B4D-B27D-E1E9B2CE4682}" type="slidenum">
              <a:rPr lang="en-US" smtClean="0"/>
              <a:pPr>
                <a:spcAft>
                  <a:spcPts val="600"/>
                </a:spcAft>
              </a:pPr>
              <a:t>13</a:t>
            </a:fld>
            <a:endParaRPr lang="en-US"/>
          </a:p>
        </p:txBody>
      </p:sp>
    </p:spTree>
    <p:extLst>
      <p:ext uri="{BB962C8B-B14F-4D97-AF65-F5344CB8AC3E}">
        <p14:creationId xmlns:p14="http://schemas.microsoft.com/office/powerpoint/2010/main" val="4138165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E61B-A62F-E256-2061-B54B436FC007}"/>
              </a:ext>
            </a:extLst>
          </p:cNvPr>
          <p:cNvSpPr>
            <a:spLocks noGrp="1"/>
          </p:cNvSpPr>
          <p:nvPr>
            <p:ph type="title"/>
          </p:nvPr>
        </p:nvSpPr>
        <p:spPr>
          <a:xfrm>
            <a:off x="745588" y="2292115"/>
            <a:ext cx="4595654" cy="2273771"/>
          </a:xfrm>
        </p:spPr>
        <p:txBody>
          <a:bodyPr>
            <a:normAutofit/>
          </a:bodyPr>
          <a:lstStyle/>
          <a:p>
            <a:r>
              <a:rPr lang="en-US" b="1" i="0" dirty="0">
                <a:effectLst/>
              </a:rPr>
              <a:t>Classification:</a:t>
            </a:r>
            <a:endParaRPr lang="en-US" dirty="0"/>
          </a:p>
        </p:txBody>
      </p:sp>
      <p:sp>
        <p:nvSpPr>
          <p:cNvPr id="3" name="Content Placeholder 2">
            <a:extLst>
              <a:ext uri="{FF2B5EF4-FFF2-40B4-BE49-F238E27FC236}">
                <a16:creationId xmlns:a16="http://schemas.microsoft.com/office/drawing/2014/main" id="{5AE19342-EFB2-759B-3485-6B0ABE68C724}"/>
              </a:ext>
            </a:extLst>
          </p:cNvPr>
          <p:cNvSpPr>
            <a:spLocks noGrp="1"/>
          </p:cNvSpPr>
          <p:nvPr>
            <p:ph idx="1"/>
          </p:nvPr>
        </p:nvSpPr>
        <p:spPr>
          <a:xfrm>
            <a:off x="6108949" y="1553239"/>
            <a:ext cx="4339416" cy="3751522"/>
          </a:xfrm>
        </p:spPr>
        <p:txBody>
          <a:bodyPr anchor="ctr">
            <a:normAutofit/>
          </a:bodyPr>
          <a:lstStyle/>
          <a:p>
            <a:pPr>
              <a:lnSpc>
                <a:spcPct val="110000"/>
              </a:lnSpc>
              <a:buFont typeface="Arial" panose="020B0604020202020204" pitchFamily="34" charset="0"/>
              <a:buChar char="•"/>
            </a:pPr>
            <a:r>
              <a:rPr lang="en-US" sz="1100" b="1" i="0" dirty="0">
                <a:effectLst/>
              </a:rPr>
              <a:t>Naive Bayes:</a:t>
            </a:r>
            <a:r>
              <a:rPr lang="en-US" sz="1100" b="0" i="0" dirty="0">
                <a:effectLst/>
              </a:rPr>
              <a:t> Implement the Naive Bayes algorithm for its simplicity and efficiency in classification tasks.</a:t>
            </a:r>
          </a:p>
          <a:p>
            <a:pPr>
              <a:lnSpc>
                <a:spcPct val="110000"/>
              </a:lnSpc>
              <a:buFont typeface="Arial" panose="020B0604020202020204" pitchFamily="34" charset="0"/>
              <a:buChar char="•"/>
            </a:pPr>
            <a:r>
              <a:rPr lang="en-US" sz="1100" b="1" i="0" dirty="0">
                <a:effectLst/>
              </a:rPr>
              <a:t>Decision Trees (Entropy and Normal):</a:t>
            </a:r>
            <a:r>
              <a:rPr lang="en-US" sz="1100" b="0" i="0" dirty="0">
                <a:effectLst/>
              </a:rPr>
              <a:t> Employ decision tree models, utilizing both entropy-based and normal-based criteria for effective gender classification.</a:t>
            </a:r>
          </a:p>
          <a:p>
            <a:pPr>
              <a:lnSpc>
                <a:spcPct val="110000"/>
              </a:lnSpc>
              <a:buFont typeface="Arial" panose="020B0604020202020204" pitchFamily="34" charset="0"/>
              <a:buChar char="•"/>
            </a:pPr>
            <a:r>
              <a:rPr lang="en-US" sz="1100" b="1" i="0" dirty="0">
                <a:effectLst/>
              </a:rPr>
              <a:t>Linear Discriminant Analysis (LDA):</a:t>
            </a:r>
            <a:r>
              <a:rPr lang="en-US" sz="1100" b="0" i="0" dirty="0">
                <a:effectLst/>
              </a:rPr>
              <a:t> Apply LDA not only for feature reduction but also as a standalone classification method.</a:t>
            </a:r>
          </a:p>
          <a:p>
            <a:pPr>
              <a:lnSpc>
                <a:spcPct val="110000"/>
              </a:lnSpc>
              <a:buFont typeface="Arial" panose="020B0604020202020204" pitchFamily="34" charset="0"/>
              <a:buChar char="•"/>
            </a:pPr>
            <a:r>
              <a:rPr lang="en-US" sz="1100" b="1" i="0" dirty="0">
                <a:effectLst/>
              </a:rPr>
              <a:t>Neural Network (NN):</a:t>
            </a:r>
            <a:r>
              <a:rPr lang="en-US" sz="1100" b="0" i="0" dirty="0">
                <a:effectLst/>
              </a:rPr>
              <a:t> Develop a neural network model to capture complex patterns in facial features and enhance classification accuracy.</a:t>
            </a:r>
          </a:p>
          <a:p>
            <a:pPr>
              <a:lnSpc>
                <a:spcPct val="110000"/>
              </a:lnSpc>
              <a:buFont typeface="Arial" panose="020B0604020202020204" pitchFamily="34" charset="0"/>
              <a:buChar char="•"/>
            </a:pPr>
            <a:r>
              <a:rPr lang="en-US" sz="1100" b="1" i="0" dirty="0">
                <a:effectLst/>
              </a:rPr>
              <a:t>k-Nearest Neighbors (KNN):</a:t>
            </a:r>
            <a:r>
              <a:rPr lang="en-US" sz="1100" b="0" i="0" dirty="0">
                <a:effectLst/>
              </a:rPr>
              <a:t> Leverage the KNN algorithm for its simplicity and effectiveness in pattern recognition tasks.</a:t>
            </a:r>
          </a:p>
          <a:p>
            <a:pPr>
              <a:lnSpc>
                <a:spcPct val="110000"/>
              </a:lnSpc>
            </a:pPr>
            <a:endParaRPr lang="en-US" sz="1100" dirty="0"/>
          </a:p>
        </p:txBody>
      </p:sp>
      <p:sp>
        <p:nvSpPr>
          <p:cNvPr id="8" name="Date Placeholder 4">
            <a:extLst>
              <a:ext uri="{FF2B5EF4-FFF2-40B4-BE49-F238E27FC236}">
                <a16:creationId xmlns:a16="http://schemas.microsoft.com/office/drawing/2014/main" id="{2CD4780E-F96D-A393-3D8E-90967A755199}"/>
              </a:ext>
            </a:extLst>
          </p:cNvPr>
          <p:cNvSpPr>
            <a:spLocks noGrp="1"/>
          </p:cNvSpPr>
          <p:nvPr>
            <p:ph type="dt" sz="half" idx="10"/>
          </p:nvPr>
        </p:nvSpPr>
        <p:spPr>
          <a:xfrm>
            <a:off x="847726" y="6199188"/>
            <a:ext cx="2743200" cy="365125"/>
          </a:xfrm>
        </p:spPr>
        <p:txBody>
          <a:bodyPr/>
          <a:lstStyle/>
          <a:p>
            <a:pPr>
              <a:spcAft>
                <a:spcPts val="600"/>
              </a:spcAft>
            </a:pPr>
            <a:fld id="{D674A38F-AE64-4D5C-B240-2C0C10AFD904}" type="datetime1">
              <a:rPr lang="en-US" smtClean="0"/>
              <a:pPr>
                <a:spcAft>
                  <a:spcPts val="600"/>
                </a:spcAft>
              </a:pPr>
              <a:t>1/6/2024</a:t>
            </a:fld>
            <a:endParaRPr lang="en-US"/>
          </a:p>
        </p:txBody>
      </p:sp>
      <p:sp>
        <p:nvSpPr>
          <p:cNvPr id="10" name="Footer Placeholder 6">
            <a:extLst>
              <a:ext uri="{FF2B5EF4-FFF2-40B4-BE49-F238E27FC236}">
                <a16:creationId xmlns:a16="http://schemas.microsoft.com/office/drawing/2014/main" id="{D510D999-02C5-AA2C-353F-28D4C91E0720}"/>
              </a:ext>
            </a:extLst>
          </p:cNvPr>
          <p:cNvSpPr>
            <a:spLocks noGrp="1"/>
          </p:cNvSpPr>
          <p:nvPr>
            <p:ph type="ftr" sz="quarter" idx="11"/>
          </p:nvPr>
        </p:nvSpPr>
        <p:spPr>
          <a:xfrm>
            <a:off x="7286625" y="6199188"/>
            <a:ext cx="3409951" cy="365125"/>
          </a:xfrm>
        </p:spPr>
        <p:txBody>
          <a:bodyPr/>
          <a:lstStyle/>
          <a:p>
            <a:pPr>
              <a:spcAft>
                <a:spcPts val="600"/>
              </a:spcAft>
            </a:pPr>
            <a:r>
              <a:rPr lang="en-US"/>
              <a:t>Sample Footer Text</a:t>
            </a:r>
          </a:p>
        </p:txBody>
      </p:sp>
      <p:sp>
        <p:nvSpPr>
          <p:cNvPr id="12" name="Slide Number Placeholder 8">
            <a:extLst>
              <a:ext uri="{FF2B5EF4-FFF2-40B4-BE49-F238E27FC236}">
                <a16:creationId xmlns:a16="http://schemas.microsoft.com/office/drawing/2014/main" id="{2C180D01-6090-7FCA-B5CE-C857C213D310}"/>
              </a:ext>
            </a:extLst>
          </p:cNvPr>
          <p:cNvSpPr>
            <a:spLocks noGrp="1"/>
          </p:cNvSpPr>
          <p:nvPr>
            <p:ph type="sldNum" sz="quarter" idx="12"/>
          </p:nvPr>
        </p:nvSpPr>
        <p:spPr>
          <a:xfrm>
            <a:off x="10728107" y="6199188"/>
            <a:ext cx="619125" cy="365125"/>
          </a:xfrm>
        </p:spPr>
        <p:txBody>
          <a:bodyPr/>
          <a:lstStyle/>
          <a:p>
            <a:pPr>
              <a:spcAft>
                <a:spcPts val="600"/>
              </a:spcAft>
            </a:pPr>
            <a:fld id="{1437450A-6C25-4B4D-B27D-E1E9B2CE4682}" type="slidenum">
              <a:rPr lang="en-US" smtClean="0"/>
              <a:pPr>
                <a:spcAft>
                  <a:spcPts val="600"/>
                </a:spcAft>
              </a:pPr>
              <a:t>14</a:t>
            </a:fld>
            <a:endParaRPr lang="en-US"/>
          </a:p>
        </p:txBody>
      </p:sp>
    </p:spTree>
    <p:extLst>
      <p:ext uri="{BB962C8B-B14F-4D97-AF65-F5344CB8AC3E}">
        <p14:creationId xmlns:p14="http://schemas.microsoft.com/office/powerpoint/2010/main" val="3249795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66E3-52E7-3403-25D9-7E9795B8E7C5}"/>
              </a:ext>
            </a:extLst>
          </p:cNvPr>
          <p:cNvSpPr>
            <a:spLocks noGrp="1"/>
          </p:cNvSpPr>
          <p:nvPr>
            <p:ph type="title"/>
          </p:nvPr>
        </p:nvSpPr>
        <p:spPr>
          <a:xfrm>
            <a:off x="745588" y="2292115"/>
            <a:ext cx="4595654" cy="2273771"/>
          </a:xfrm>
        </p:spPr>
        <p:txBody>
          <a:bodyPr>
            <a:normAutofit/>
          </a:bodyPr>
          <a:lstStyle/>
          <a:p>
            <a:r>
              <a:rPr lang="en-US" b="1" i="0">
                <a:effectLst/>
              </a:rPr>
              <a:t>Evaluation Metrics:</a:t>
            </a:r>
            <a:endParaRPr lang="en-US" dirty="0"/>
          </a:p>
        </p:txBody>
      </p:sp>
      <p:sp>
        <p:nvSpPr>
          <p:cNvPr id="3" name="Content Placeholder 2">
            <a:extLst>
              <a:ext uri="{FF2B5EF4-FFF2-40B4-BE49-F238E27FC236}">
                <a16:creationId xmlns:a16="http://schemas.microsoft.com/office/drawing/2014/main" id="{3E940794-94DF-D0EC-1887-716D90191729}"/>
              </a:ext>
            </a:extLst>
          </p:cNvPr>
          <p:cNvSpPr>
            <a:spLocks noGrp="1"/>
          </p:cNvSpPr>
          <p:nvPr>
            <p:ph idx="1"/>
          </p:nvPr>
        </p:nvSpPr>
        <p:spPr>
          <a:xfrm>
            <a:off x="6108949" y="1553239"/>
            <a:ext cx="4339416" cy="3751522"/>
          </a:xfrm>
        </p:spPr>
        <p:txBody>
          <a:bodyPr anchor="ctr">
            <a:normAutofit/>
          </a:bodyPr>
          <a:lstStyle/>
          <a:p>
            <a:pPr>
              <a:buFont typeface="Arial" panose="020B0604020202020204" pitchFamily="34" charset="0"/>
              <a:buChar char="•"/>
            </a:pPr>
            <a:r>
              <a:rPr lang="en-US" b="0" i="0" dirty="0">
                <a:effectLst/>
              </a:rPr>
              <a:t>Utilize a set of comprehensive evaluation metrics to assess model performance.</a:t>
            </a:r>
          </a:p>
          <a:p>
            <a:pPr>
              <a:buFont typeface="Arial" panose="020B0604020202020204" pitchFamily="34" charset="0"/>
              <a:buChar char="•"/>
            </a:pPr>
            <a:r>
              <a:rPr lang="en-US" b="0" i="0" dirty="0">
                <a:effectLst/>
              </a:rPr>
              <a:t>Metrics include accuracy, error rate, precision, recall, F-measure, and ROC analysis.</a:t>
            </a:r>
          </a:p>
          <a:p>
            <a:pPr>
              <a:buFont typeface="Arial" panose="020B0604020202020204" pitchFamily="34" charset="0"/>
              <a:buChar char="•"/>
            </a:pPr>
            <a:r>
              <a:rPr lang="en-US" b="0" i="0" dirty="0">
                <a:effectLst/>
              </a:rPr>
              <a:t>Implement k-fold cross-validation to ensure the model's robustness and generalizability across different subsets of the dataset.</a:t>
            </a:r>
          </a:p>
          <a:p>
            <a:endParaRPr lang="en-US" dirty="0"/>
          </a:p>
        </p:txBody>
      </p:sp>
      <p:sp>
        <p:nvSpPr>
          <p:cNvPr id="8" name="Date Placeholder 4">
            <a:extLst>
              <a:ext uri="{FF2B5EF4-FFF2-40B4-BE49-F238E27FC236}">
                <a16:creationId xmlns:a16="http://schemas.microsoft.com/office/drawing/2014/main" id="{2CD4780E-F96D-A393-3D8E-90967A755199}"/>
              </a:ext>
            </a:extLst>
          </p:cNvPr>
          <p:cNvSpPr>
            <a:spLocks noGrp="1"/>
          </p:cNvSpPr>
          <p:nvPr>
            <p:ph type="dt" sz="half" idx="10"/>
          </p:nvPr>
        </p:nvSpPr>
        <p:spPr>
          <a:xfrm>
            <a:off x="847726" y="6199188"/>
            <a:ext cx="2743200" cy="365125"/>
          </a:xfrm>
        </p:spPr>
        <p:txBody>
          <a:bodyPr/>
          <a:lstStyle/>
          <a:p>
            <a:pPr>
              <a:spcAft>
                <a:spcPts val="600"/>
              </a:spcAft>
            </a:pPr>
            <a:fld id="{D674A38F-AE64-4D5C-B240-2C0C10AFD904}" type="datetime1">
              <a:rPr lang="en-US" smtClean="0"/>
              <a:pPr>
                <a:spcAft>
                  <a:spcPts val="600"/>
                </a:spcAft>
              </a:pPr>
              <a:t>1/6/2024</a:t>
            </a:fld>
            <a:endParaRPr lang="en-US"/>
          </a:p>
        </p:txBody>
      </p:sp>
      <p:sp>
        <p:nvSpPr>
          <p:cNvPr id="10" name="Footer Placeholder 6">
            <a:extLst>
              <a:ext uri="{FF2B5EF4-FFF2-40B4-BE49-F238E27FC236}">
                <a16:creationId xmlns:a16="http://schemas.microsoft.com/office/drawing/2014/main" id="{D510D999-02C5-AA2C-353F-28D4C91E0720}"/>
              </a:ext>
            </a:extLst>
          </p:cNvPr>
          <p:cNvSpPr>
            <a:spLocks noGrp="1"/>
          </p:cNvSpPr>
          <p:nvPr>
            <p:ph type="ftr" sz="quarter" idx="11"/>
          </p:nvPr>
        </p:nvSpPr>
        <p:spPr>
          <a:xfrm>
            <a:off x="7286625" y="6199188"/>
            <a:ext cx="3409951" cy="365125"/>
          </a:xfrm>
        </p:spPr>
        <p:txBody>
          <a:bodyPr/>
          <a:lstStyle/>
          <a:p>
            <a:pPr>
              <a:spcAft>
                <a:spcPts val="600"/>
              </a:spcAft>
            </a:pPr>
            <a:r>
              <a:rPr lang="en-US"/>
              <a:t>Sample Footer Text</a:t>
            </a:r>
          </a:p>
        </p:txBody>
      </p:sp>
      <p:sp>
        <p:nvSpPr>
          <p:cNvPr id="12" name="Slide Number Placeholder 8">
            <a:extLst>
              <a:ext uri="{FF2B5EF4-FFF2-40B4-BE49-F238E27FC236}">
                <a16:creationId xmlns:a16="http://schemas.microsoft.com/office/drawing/2014/main" id="{2C180D01-6090-7FCA-B5CE-C857C213D310}"/>
              </a:ext>
            </a:extLst>
          </p:cNvPr>
          <p:cNvSpPr>
            <a:spLocks noGrp="1"/>
          </p:cNvSpPr>
          <p:nvPr>
            <p:ph type="sldNum" sz="quarter" idx="12"/>
          </p:nvPr>
        </p:nvSpPr>
        <p:spPr>
          <a:xfrm>
            <a:off x="10728107" y="6199188"/>
            <a:ext cx="619125" cy="365125"/>
          </a:xfrm>
        </p:spPr>
        <p:txBody>
          <a:bodyPr/>
          <a:lstStyle/>
          <a:p>
            <a:pPr>
              <a:spcAft>
                <a:spcPts val="600"/>
              </a:spcAft>
            </a:pPr>
            <a:fld id="{1437450A-6C25-4B4D-B27D-E1E9B2CE4682}" type="slidenum">
              <a:rPr lang="en-US" smtClean="0"/>
              <a:pPr>
                <a:spcAft>
                  <a:spcPts val="600"/>
                </a:spcAft>
              </a:pPr>
              <a:t>15</a:t>
            </a:fld>
            <a:endParaRPr lang="en-US"/>
          </a:p>
        </p:txBody>
      </p:sp>
    </p:spTree>
    <p:extLst>
      <p:ext uri="{BB962C8B-B14F-4D97-AF65-F5344CB8AC3E}">
        <p14:creationId xmlns:p14="http://schemas.microsoft.com/office/powerpoint/2010/main" val="3052147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3455-1303-1143-F0DB-E1FBDB3C2241}"/>
              </a:ext>
            </a:extLst>
          </p:cNvPr>
          <p:cNvSpPr>
            <a:spLocks noGrp="1"/>
          </p:cNvSpPr>
          <p:nvPr>
            <p:ph type="title"/>
          </p:nvPr>
        </p:nvSpPr>
        <p:spPr>
          <a:xfrm>
            <a:off x="766916" y="1295400"/>
            <a:ext cx="4252010" cy="2133600"/>
          </a:xfrm>
        </p:spPr>
        <p:txBody>
          <a:bodyPr anchor="t">
            <a:normAutofit/>
          </a:bodyPr>
          <a:lstStyle/>
          <a:p>
            <a:r>
              <a:rPr lang="en-US" b="1" i="0">
                <a:effectLst/>
              </a:rPr>
              <a:t>Contributions of the Project:</a:t>
            </a:r>
            <a:endParaRPr lang="en-US"/>
          </a:p>
        </p:txBody>
      </p:sp>
      <p:sp>
        <p:nvSpPr>
          <p:cNvPr id="3" name="Content Placeholder 2">
            <a:extLst>
              <a:ext uri="{FF2B5EF4-FFF2-40B4-BE49-F238E27FC236}">
                <a16:creationId xmlns:a16="http://schemas.microsoft.com/office/drawing/2014/main" id="{7E9F8AA1-25F5-241C-A199-09D67D9ABA96}"/>
              </a:ext>
            </a:extLst>
          </p:cNvPr>
          <p:cNvSpPr>
            <a:spLocks noGrp="1"/>
          </p:cNvSpPr>
          <p:nvPr>
            <p:ph idx="1"/>
          </p:nvPr>
        </p:nvSpPr>
        <p:spPr>
          <a:xfrm>
            <a:off x="6096000" y="1430767"/>
            <a:ext cx="4412876" cy="3861854"/>
          </a:xfrm>
        </p:spPr>
        <p:txBody>
          <a:bodyPr>
            <a:normAutofit fontScale="92500" lnSpcReduction="10000"/>
          </a:bodyPr>
          <a:lstStyle/>
          <a:p>
            <a:pPr>
              <a:lnSpc>
                <a:spcPct val="110000"/>
              </a:lnSpc>
              <a:buFont typeface="+mj-lt"/>
              <a:buAutoNum type="arabicPeriod"/>
            </a:pPr>
            <a:r>
              <a:rPr lang="en-US" sz="1300" b="1" i="0" dirty="0">
                <a:effectLst/>
              </a:rPr>
              <a:t>Effective Preprocessing:</a:t>
            </a:r>
            <a:endParaRPr lang="en-US" sz="1300" b="0" i="0" dirty="0">
              <a:effectLst/>
            </a:endParaRPr>
          </a:p>
          <a:p>
            <a:pPr marL="457200" lvl="1" indent="0">
              <a:lnSpc>
                <a:spcPct val="110000"/>
              </a:lnSpc>
              <a:buNone/>
            </a:pPr>
            <a:r>
              <a:rPr lang="en-US" sz="1300" b="0" i="0" dirty="0">
                <a:effectLst/>
              </a:rPr>
              <a:t>Comprehensive handling of missing values, outliers, and statistical analyses provided a solid foundation for subsequent stages.</a:t>
            </a:r>
          </a:p>
          <a:p>
            <a:pPr>
              <a:lnSpc>
                <a:spcPct val="110000"/>
              </a:lnSpc>
              <a:buFont typeface="+mj-lt"/>
              <a:buAutoNum type="arabicPeriod"/>
            </a:pPr>
            <a:r>
              <a:rPr lang="en-US" sz="1300" b="1" i="0" dirty="0">
                <a:effectLst/>
              </a:rPr>
              <a:t>Feature Reduction Techniques:</a:t>
            </a:r>
            <a:endParaRPr lang="en-US" sz="1300" b="0" i="0" dirty="0">
              <a:effectLst/>
            </a:endParaRPr>
          </a:p>
          <a:p>
            <a:pPr marL="457200" lvl="1" indent="0">
              <a:lnSpc>
                <a:spcPct val="110000"/>
              </a:lnSpc>
              <a:buNone/>
            </a:pPr>
            <a:r>
              <a:rPr lang="en-US" sz="1300" b="0" i="0" dirty="0">
                <a:effectLst/>
              </a:rPr>
              <a:t>Implementation of LDA, PCA, and SVD showcased the significance of reducing dimensionality while maintaining classification accuracy.</a:t>
            </a:r>
          </a:p>
          <a:p>
            <a:pPr>
              <a:lnSpc>
                <a:spcPct val="110000"/>
              </a:lnSpc>
              <a:buFont typeface="+mj-lt"/>
              <a:buAutoNum type="arabicPeriod"/>
            </a:pPr>
            <a:r>
              <a:rPr lang="en-US" sz="1300" b="1" i="0" dirty="0">
                <a:effectLst/>
              </a:rPr>
              <a:t>Diverse Classification Algorithms:</a:t>
            </a:r>
            <a:endParaRPr lang="en-US" sz="1300" b="0" i="0" dirty="0">
              <a:effectLst/>
            </a:endParaRPr>
          </a:p>
          <a:p>
            <a:pPr marL="457200" lvl="1" indent="0">
              <a:lnSpc>
                <a:spcPct val="110000"/>
              </a:lnSpc>
              <a:buNone/>
            </a:pPr>
            <a:r>
              <a:rPr lang="en-US" sz="1300" b="0" i="0" dirty="0">
                <a:effectLst/>
              </a:rPr>
              <a:t>Exploration of Naive Bayes, Decision Trees, LDA, Neural Network, and KNN highlighted the importance of selecting appropriate algorithms for the task.</a:t>
            </a:r>
          </a:p>
          <a:p>
            <a:pPr>
              <a:lnSpc>
                <a:spcPct val="110000"/>
              </a:lnSpc>
              <a:buFont typeface="+mj-lt"/>
              <a:buAutoNum type="arabicPeriod"/>
            </a:pPr>
            <a:r>
              <a:rPr lang="en-US" sz="1300" b="1" i="0" dirty="0">
                <a:effectLst/>
              </a:rPr>
              <a:t>Rigorous Evaluation Metrics:</a:t>
            </a:r>
            <a:endParaRPr lang="en-US" sz="1300" b="0" i="0" dirty="0">
              <a:effectLst/>
            </a:endParaRPr>
          </a:p>
          <a:p>
            <a:pPr marL="457200" lvl="1" indent="0">
              <a:lnSpc>
                <a:spcPct val="110000"/>
              </a:lnSpc>
              <a:buNone/>
            </a:pPr>
            <a:r>
              <a:rPr lang="en-US" sz="1300" b="0" i="0" dirty="0">
                <a:effectLst/>
              </a:rPr>
              <a:t>Utilization of a broad set of metrics ensured a thorough assessment of model performance, contributing to reliable gender classification.</a:t>
            </a:r>
          </a:p>
          <a:p>
            <a:pPr>
              <a:lnSpc>
                <a:spcPct val="110000"/>
              </a:lnSpc>
            </a:pPr>
            <a:endParaRPr lang="en-US" sz="1300" dirty="0"/>
          </a:p>
        </p:txBody>
      </p:sp>
      <p:sp>
        <p:nvSpPr>
          <p:cNvPr id="8" name="Date Placeholder 6">
            <a:extLst>
              <a:ext uri="{FF2B5EF4-FFF2-40B4-BE49-F238E27FC236}">
                <a16:creationId xmlns:a16="http://schemas.microsoft.com/office/drawing/2014/main" id="{BAEFCE30-20EC-D2F4-5BD8-89CDAE28D2E9}"/>
              </a:ext>
            </a:extLst>
          </p:cNvPr>
          <p:cNvSpPr>
            <a:spLocks noGrp="1"/>
          </p:cNvSpPr>
          <p:nvPr>
            <p:ph type="dt" sz="half" idx="10"/>
          </p:nvPr>
        </p:nvSpPr>
        <p:spPr>
          <a:xfrm>
            <a:off x="847726" y="6199188"/>
            <a:ext cx="2743200" cy="365125"/>
          </a:xfrm>
        </p:spPr>
        <p:txBody>
          <a:bodyPr>
            <a:normAutofit/>
          </a:bodyPr>
          <a:lstStyle/>
          <a:p>
            <a:pPr>
              <a:spcAft>
                <a:spcPts val="600"/>
              </a:spcAft>
            </a:pPr>
            <a:fld id="{57B93F47-9D58-44D6-BE41-B9468C82572E}" type="datetime1">
              <a:rPr lang="en-US" smtClean="0"/>
              <a:pPr>
                <a:spcAft>
                  <a:spcPts val="600"/>
                </a:spcAft>
              </a:pPr>
              <a:t>1/6/2024</a:t>
            </a:fld>
            <a:endParaRPr lang="en-US"/>
          </a:p>
        </p:txBody>
      </p:sp>
      <p:sp>
        <p:nvSpPr>
          <p:cNvPr id="10" name="Footer Placeholder 8">
            <a:extLst>
              <a:ext uri="{FF2B5EF4-FFF2-40B4-BE49-F238E27FC236}">
                <a16:creationId xmlns:a16="http://schemas.microsoft.com/office/drawing/2014/main" id="{0D8F3B5B-733B-74EA-B1EA-66EE6B84D4B8}"/>
              </a:ext>
            </a:extLst>
          </p:cNvPr>
          <p:cNvSpPr>
            <a:spLocks noGrp="1"/>
          </p:cNvSpPr>
          <p:nvPr>
            <p:ph type="ftr" sz="quarter" idx="11"/>
          </p:nvPr>
        </p:nvSpPr>
        <p:spPr>
          <a:xfrm>
            <a:off x="7286625" y="6199188"/>
            <a:ext cx="3409951" cy="365125"/>
          </a:xfrm>
        </p:spPr>
        <p:txBody>
          <a:bodyPr>
            <a:normAutofit/>
          </a:bodyPr>
          <a:lstStyle/>
          <a:p>
            <a:pPr>
              <a:spcAft>
                <a:spcPts val="600"/>
              </a:spcAft>
            </a:pPr>
            <a:r>
              <a:rPr lang="en-US"/>
              <a:t>Sample Footer Text</a:t>
            </a:r>
          </a:p>
        </p:txBody>
      </p:sp>
      <p:sp>
        <p:nvSpPr>
          <p:cNvPr id="12" name="Slide Number Placeholder 9">
            <a:extLst>
              <a:ext uri="{FF2B5EF4-FFF2-40B4-BE49-F238E27FC236}">
                <a16:creationId xmlns:a16="http://schemas.microsoft.com/office/drawing/2014/main" id="{7FAFA6F5-E91F-C30E-BCAF-01C3F9CB40CF}"/>
              </a:ext>
            </a:extLst>
          </p:cNvPr>
          <p:cNvSpPr>
            <a:spLocks noGrp="1"/>
          </p:cNvSpPr>
          <p:nvPr>
            <p:ph type="sldNum" sz="quarter" idx="12"/>
          </p:nvPr>
        </p:nvSpPr>
        <p:spPr>
          <a:xfrm>
            <a:off x="10728107" y="6199188"/>
            <a:ext cx="619125" cy="365125"/>
          </a:xfrm>
        </p:spPr>
        <p:txBody>
          <a:bodyPr>
            <a:normAutofit/>
          </a:bodyPr>
          <a:lstStyle/>
          <a:p>
            <a:pPr>
              <a:spcAft>
                <a:spcPts val="600"/>
              </a:spcAft>
            </a:pPr>
            <a:fld id="{1437450A-6C25-4B4D-B27D-E1E9B2CE4682}" type="slidenum">
              <a:rPr lang="en-US" smtClean="0"/>
              <a:pPr>
                <a:spcAft>
                  <a:spcPts val="600"/>
                </a:spcAft>
              </a:pPr>
              <a:t>16</a:t>
            </a:fld>
            <a:endParaRPr lang="en-US"/>
          </a:p>
        </p:txBody>
      </p:sp>
    </p:spTree>
    <p:extLst>
      <p:ext uri="{BB962C8B-B14F-4D97-AF65-F5344CB8AC3E}">
        <p14:creationId xmlns:p14="http://schemas.microsoft.com/office/powerpoint/2010/main" val="893765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53BEC-E859-6A75-D2BC-543A283B2E7B}"/>
              </a:ext>
            </a:extLst>
          </p:cNvPr>
          <p:cNvSpPr>
            <a:spLocks noGrp="1"/>
          </p:cNvSpPr>
          <p:nvPr>
            <p:ph type="title"/>
          </p:nvPr>
        </p:nvSpPr>
        <p:spPr>
          <a:xfrm>
            <a:off x="745588" y="2292115"/>
            <a:ext cx="4595654" cy="2273771"/>
          </a:xfrm>
        </p:spPr>
        <p:txBody>
          <a:bodyPr>
            <a:normAutofit/>
          </a:bodyPr>
          <a:lstStyle/>
          <a:p>
            <a:r>
              <a:rPr lang="en-US" b="1" i="0">
                <a:effectLst/>
              </a:rPr>
              <a:t>Next Steps and Future Work:</a:t>
            </a:r>
            <a:endParaRPr lang="en-US" dirty="0"/>
          </a:p>
        </p:txBody>
      </p:sp>
      <p:sp>
        <p:nvSpPr>
          <p:cNvPr id="3" name="Content Placeholder 2">
            <a:extLst>
              <a:ext uri="{FF2B5EF4-FFF2-40B4-BE49-F238E27FC236}">
                <a16:creationId xmlns:a16="http://schemas.microsoft.com/office/drawing/2014/main" id="{1172B831-A13C-99F8-0678-4B400B87CB22}"/>
              </a:ext>
            </a:extLst>
          </p:cNvPr>
          <p:cNvSpPr>
            <a:spLocks noGrp="1"/>
          </p:cNvSpPr>
          <p:nvPr>
            <p:ph idx="1"/>
          </p:nvPr>
        </p:nvSpPr>
        <p:spPr>
          <a:xfrm>
            <a:off x="6108949" y="1553239"/>
            <a:ext cx="4339416" cy="3751522"/>
          </a:xfrm>
        </p:spPr>
        <p:txBody>
          <a:bodyPr anchor="ctr">
            <a:normAutofit/>
          </a:bodyPr>
          <a:lstStyle/>
          <a:p>
            <a:pPr>
              <a:buFont typeface="Arial" panose="020B0604020202020204" pitchFamily="34" charset="0"/>
              <a:buChar char="•"/>
            </a:pPr>
            <a:r>
              <a:rPr lang="en-US" b="0" i="0" dirty="0">
                <a:effectLst/>
              </a:rPr>
              <a:t>Explore additional feature engineering techniques for further improving model performance.</a:t>
            </a:r>
          </a:p>
          <a:p>
            <a:pPr>
              <a:buFont typeface="Arial" panose="020B0604020202020204" pitchFamily="34" charset="0"/>
              <a:buChar char="•"/>
            </a:pPr>
            <a:r>
              <a:rPr lang="en-US" b="0" i="0" dirty="0">
                <a:effectLst/>
              </a:rPr>
              <a:t>Investigate the impact of different datasets on gender classification accuracy.</a:t>
            </a:r>
          </a:p>
          <a:p>
            <a:pPr>
              <a:buFont typeface="Arial" panose="020B0604020202020204" pitchFamily="34" charset="0"/>
              <a:buChar char="•"/>
            </a:pPr>
            <a:r>
              <a:rPr lang="en-US" b="0" i="0" dirty="0">
                <a:effectLst/>
              </a:rPr>
              <a:t>Consider the integration of real-time applications and continuous model refinement.</a:t>
            </a:r>
          </a:p>
          <a:p>
            <a:endParaRPr lang="en-US" dirty="0"/>
          </a:p>
        </p:txBody>
      </p:sp>
      <p:sp>
        <p:nvSpPr>
          <p:cNvPr id="8" name="Date Placeholder 4">
            <a:extLst>
              <a:ext uri="{FF2B5EF4-FFF2-40B4-BE49-F238E27FC236}">
                <a16:creationId xmlns:a16="http://schemas.microsoft.com/office/drawing/2014/main" id="{2CD4780E-F96D-A393-3D8E-90967A755199}"/>
              </a:ext>
            </a:extLst>
          </p:cNvPr>
          <p:cNvSpPr>
            <a:spLocks noGrp="1"/>
          </p:cNvSpPr>
          <p:nvPr>
            <p:ph type="dt" sz="half" idx="10"/>
          </p:nvPr>
        </p:nvSpPr>
        <p:spPr>
          <a:xfrm>
            <a:off x="847726" y="6199188"/>
            <a:ext cx="2743200" cy="365125"/>
          </a:xfrm>
        </p:spPr>
        <p:txBody>
          <a:bodyPr/>
          <a:lstStyle/>
          <a:p>
            <a:pPr>
              <a:spcAft>
                <a:spcPts val="600"/>
              </a:spcAft>
            </a:pPr>
            <a:fld id="{D674A38F-AE64-4D5C-B240-2C0C10AFD904}" type="datetime1">
              <a:rPr lang="en-US" smtClean="0"/>
              <a:pPr>
                <a:spcAft>
                  <a:spcPts val="600"/>
                </a:spcAft>
              </a:pPr>
              <a:t>1/6/2024</a:t>
            </a:fld>
            <a:endParaRPr lang="en-US"/>
          </a:p>
        </p:txBody>
      </p:sp>
      <p:sp>
        <p:nvSpPr>
          <p:cNvPr id="10" name="Footer Placeholder 6">
            <a:extLst>
              <a:ext uri="{FF2B5EF4-FFF2-40B4-BE49-F238E27FC236}">
                <a16:creationId xmlns:a16="http://schemas.microsoft.com/office/drawing/2014/main" id="{D510D999-02C5-AA2C-353F-28D4C91E0720}"/>
              </a:ext>
            </a:extLst>
          </p:cNvPr>
          <p:cNvSpPr>
            <a:spLocks noGrp="1"/>
          </p:cNvSpPr>
          <p:nvPr>
            <p:ph type="ftr" sz="quarter" idx="11"/>
          </p:nvPr>
        </p:nvSpPr>
        <p:spPr>
          <a:xfrm>
            <a:off x="7286625" y="6199188"/>
            <a:ext cx="3409951" cy="365125"/>
          </a:xfrm>
        </p:spPr>
        <p:txBody>
          <a:bodyPr/>
          <a:lstStyle/>
          <a:p>
            <a:pPr>
              <a:spcAft>
                <a:spcPts val="600"/>
              </a:spcAft>
            </a:pPr>
            <a:r>
              <a:rPr lang="en-US"/>
              <a:t>Sample Footer Text</a:t>
            </a:r>
          </a:p>
        </p:txBody>
      </p:sp>
      <p:sp>
        <p:nvSpPr>
          <p:cNvPr id="12" name="Slide Number Placeholder 8">
            <a:extLst>
              <a:ext uri="{FF2B5EF4-FFF2-40B4-BE49-F238E27FC236}">
                <a16:creationId xmlns:a16="http://schemas.microsoft.com/office/drawing/2014/main" id="{2C180D01-6090-7FCA-B5CE-C857C213D310}"/>
              </a:ext>
            </a:extLst>
          </p:cNvPr>
          <p:cNvSpPr>
            <a:spLocks noGrp="1"/>
          </p:cNvSpPr>
          <p:nvPr>
            <p:ph type="sldNum" sz="quarter" idx="12"/>
          </p:nvPr>
        </p:nvSpPr>
        <p:spPr>
          <a:xfrm>
            <a:off x="10728107" y="6199188"/>
            <a:ext cx="619125" cy="365125"/>
          </a:xfrm>
        </p:spPr>
        <p:txBody>
          <a:bodyPr/>
          <a:lstStyle/>
          <a:p>
            <a:pPr>
              <a:spcAft>
                <a:spcPts val="600"/>
              </a:spcAft>
            </a:pPr>
            <a:fld id="{1437450A-6C25-4B4D-B27D-E1E9B2CE4682}" type="slidenum">
              <a:rPr lang="en-US" smtClean="0"/>
              <a:pPr>
                <a:spcAft>
                  <a:spcPts val="600"/>
                </a:spcAft>
              </a:pPr>
              <a:t>17</a:t>
            </a:fld>
            <a:endParaRPr lang="en-US"/>
          </a:p>
        </p:txBody>
      </p:sp>
    </p:spTree>
    <p:extLst>
      <p:ext uri="{BB962C8B-B14F-4D97-AF65-F5344CB8AC3E}">
        <p14:creationId xmlns:p14="http://schemas.microsoft.com/office/powerpoint/2010/main" val="4220814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013F-B2CF-5A59-DC02-50467AA01F71}"/>
              </a:ext>
            </a:extLst>
          </p:cNvPr>
          <p:cNvSpPr>
            <a:spLocks noGrp="1"/>
          </p:cNvSpPr>
          <p:nvPr>
            <p:ph type="ctrTitle"/>
          </p:nvPr>
        </p:nvSpPr>
        <p:spPr>
          <a:xfrm>
            <a:off x="1726442" y="1501795"/>
            <a:ext cx="5962670" cy="1927205"/>
          </a:xfrm>
        </p:spPr>
        <p:txBody>
          <a:bodyPr anchor="ctr">
            <a:normAutofit/>
          </a:bodyPr>
          <a:lstStyle/>
          <a:p>
            <a:r>
              <a:rPr lang="en-US" dirty="0"/>
              <a:t>Bonus Please</a:t>
            </a:r>
          </a:p>
        </p:txBody>
      </p:sp>
      <p:sp>
        <p:nvSpPr>
          <p:cNvPr id="8" name="Subtitle 2">
            <a:extLst>
              <a:ext uri="{FF2B5EF4-FFF2-40B4-BE49-F238E27FC236}">
                <a16:creationId xmlns:a16="http://schemas.microsoft.com/office/drawing/2014/main" id="{DF1296DE-F5A5-10B9-6A11-4EAC0A78A787}"/>
              </a:ext>
            </a:extLst>
          </p:cNvPr>
          <p:cNvSpPr>
            <a:spLocks noGrp="1"/>
          </p:cNvSpPr>
          <p:nvPr>
            <p:ph type="subTitle" idx="1"/>
          </p:nvPr>
        </p:nvSpPr>
        <p:spPr>
          <a:xfrm>
            <a:off x="4975550" y="4429183"/>
            <a:ext cx="4789423" cy="973108"/>
          </a:xfrm>
          <a:noFill/>
        </p:spPr>
        <p:txBody>
          <a:bodyPr anchor="b"/>
          <a:lstStyle/>
          <a:p>
            <a:pPr algn="r"/>
            <a:r>
              <a:rPr lang="en-US" dirty="0"/>
              <a:t>Thanks</a:t>
            </a:r>
          </a:p>
        </p:txBody>
      </p:sp>
      <p:sp>
        <p:nvSpPr>
          <p:cNvPr id="10" name="Date Placeholder 5">
            <a:extLst>
              <a:ext uri="{FF2B5EF4-FFF2-40B4-BE49-F238E27FC236}">
                <a16:creationId xmlns:a16="http://schemas.microsoft.com/office/drawing/2014/main" id="{8138190A-AF4B-38CE-71FE-FDAE0A596D15}"/>
              </a:ext>
            </a:extLst>
          </p:cNvPr>
          <p:cNvSpPr>
            <a:spLocks noGrp="1"/>
          </p:cNvSpPr>
          <p:nvPr>
            <p:ph type="dt" sz="half" idx="10"/>
          </p:nvPr>
        </p:nvSpPr>
        <p:spPr>
          <a:xfrm>
            <a:off x="847726" y="6199188"/>
            <a:ext cx="2743200" cy="365125"/>
          </a:xfrm>
        </p:spPr>
        <p:txBody>
          <a:bodyPr/>
          <a:lstStyle/>
          <a:p>
            <a:pPr>
              <a:spcAft>
                <a:spcPts val="600"/>
              </a:spcAft>
            </a:pPr>
            <a:fld id="{2D57E643-D410-4392-8BCE-E248B5DA6407}" type="datetime1">
              <a:rPr lang="en-US" smtClean="0"/>
              <a:pPr>
                <a:spcAft>
                  <a:spcPts val="600"/>
                </a:spcAft>
              </a:pPr>
              <a:t>1/6/2024</a:t>
            </a:fld>
            <a:endParaRPr lang="en-US"/>
          </a:p>
        </p:txBody>
      </p:sp>
      <p:sp>
        <p:nvSpPr>
          <p:cNvPr id="12" name="Footer Placeholder 6">
            <a:extLst>
              <a:ext uri="{FF2B5EF4-FFF2-40B4-BE49-F238E27FC236}">
                <a16:creationId xmlns:a16="http://schemas.microsoft.com/office/drawing/2014/main" id="{3900605A-E7B3-3EE6-38F3-53FF3FC494CE}"/>
              </a:ext>
            </a:extLst>
          </p:cNvPr>
          <p:cNvSpPr>
            <a:spLocks noGrp="1"/>
          </p:cNvSpPr>
          <p:nvPr>
            <p:ph type="ftr" sz="quarter" idx="11"/>
          </p:nvPr>
        </p:nvSpPr>
        <p:spPr>
          <a:xfrm>
            <a:off x="7286625" y="6199188"/>
            <a:ext cx="3409951" cy="365125"/>
          </a:xfrm>
        </p:spPr>
        <p:txBody>
          <a:bodyPr/>
          <a:lstStyle/>
          <a:p>
            <a:pPr>
              <a:spcAft>
                <a:spcPts val="600"/>
              </a:spcAft>
            </a:pPr>
            <a:r>
              <a:rPr lang="en-US"/>
              <a:t>Sample Footer Text</a:t>
            </a:r>
          </a:p>
        </p:txBody>
      </p:sp>
      <p:sp>
        <p:nvSpPr>
          <p:cNvPr id="14" name="Slide Number Placeholder 7">
            <a:extLst>
              <a:ext uri="{FF2B5EF4-FFF2-40B4-BE49-F238E27FC236}">
                <a16:creationId xmlns:a16="http://schemas.microsoft.com/office/drawing/2014/main" id="{1E48ED4B-412F-F39B-CA8C-FBCA2B3FD426}"/>
              </a:ext>
            </a:extLst>
          </p:cNvPr>
          <p:cNvSpPr>
            <a:spLocks noGrp="1"/>
          </p:cNvSpPr>
          <p:nvPr>
            <p:ph type="sldNum" sz="quarter" idx="12"/>
          </p:nvPr>
        </p:nvSpPr>
        <p:spPr>
          <a:xfrm>
            <a:off x="10728107" y="6199188"/>
            <a:ext cx="619125" cy="365125"/>
          </a:xfrm>
        </p:spPr>
        <p:txBody>
          <a:bodyPr/>
          <a:lstStyle/>
          <a:p>
            <a:pPr>
              <a:spcAft>
                <a:spcPts val="600"/>
              </a:spcAft>
            </a:pPr>
            <a:fld id="{1437450A-6C25-4B4D-B27D-E1E9B2CE4682}" type="slidenum">
              <a:rPr lang="en-US" smtClean="0"/>
              <a:pPr>
                <a:spcAft>
                  <a:spcPts val="600"/>
                </a:spcAft>
              </a:pPr>
              <a:t>18</a:t>
            </a:fld>
            <a:endParaRPr lang="en-US"/>
          </a:p>
        </p:txBody>
      </p:sp>
    </p:spTree>
    <p:extLst>
      <p:ext uri="{BB962C8B-B14F-4D97-AF65-F5344CB8AC3E}">
        <p14:creationId xmlns:p14="http://schemas.microsoft.com/office/powerpoint/2010/main" val="368787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A4E8A-B92D-3CE8-9032-0A20E495278C}"/>
              </a:ext>
            </a:extLst>
          </p:cNvPr>
          <p:cNvSpPr>
            <a:spLocks noGrp="1"/>
          </p:cNvSpPr>
          <p:nvPr>
            <p:ph type="title"/>
          </p:nvPr>
        </p:nvSpPr>
        <p:spPr>
          <a:xfrm>
            <a:off x="1092880" y="2337174"/>
            <a:ext cx="3630905" cy="2216663"/>
          </a:xfrm>
        </p:spPr>
        <p:txBody>
          <a:bodyPr>
            <a:normAutofit/>
          </a:bodyPr>
          <a:lstStyle/>
          <a:p>
            <a:pPr>
              <a:lnSpc>
                <a:spcPct val="110000"/>
              </a:lnSpc>
            </a:pPr>
            <a:r>
              <a:rPr lang="en-US" sz="2400" b="1" i="0">
                <a:effectLst/>
              </a:rPr>
              <a:t>Significance of Gender Classification from Facial Features:</a:t>
            </a:r>
            <a:endParaRPr lang="en-US" sz="2400"/>
          </a:p>
        </p:txBody>
      </p:sp>
      <p:sp>
        <p:nvSpPr>
          <p:cNvPr id="3" name="Content Placeholder 2">
            <a:extLst>
              <a:ext uri="{FF2B5EF4-FFF2-40B4-BE49-F238E27FC236}">
                <a16:creationId xmlns:a16="http://schemas.microsoft.com/office/drawing/2014/main" id="{E85C3B78-F45E-3F9D-159F-B6D15008D8B7}"/>
              </a:ext>
            </a:extLst>
          </p:cNvPr>
          <p:cNvSpPr>
            <a:spLocks noGrp="1"/>
          </p:cNvSpPr>
          <p:nvPr>
            <p:ph idx="1"/>
          </p:nvPr>
        </p:nvSpPr>
        <p:spPr>
          <a:xfrm>
            <a:off x="6534024" y="952501"/>
            <a:ext cx="4362577" cy="4953000"/>
          </a:xfrm>
        </p:spPr>
        <p:txBody>
          <a:bodyPr anchor="ctr">
            <a:normAutofit/>
          </a:bodyPr>
          <a:lstStyle/>
          <a:p>
            <a:r>
              <a:rPr lang="en-US" sz="1700" b="1" i="0" dirty="0">
                <a:effectLst/>
              </a:rPr>
              <a:t>Biometric Identification:</a:t>
            </a:r>
            <a:r>
              <a:rPr lang="en-US" sz="1700" b="0" i="0" dirty="0">
                <a:effectLst/>
              </a:rPr>
              <a:t> Accurate gender classification enhances security systems by improving biometric identification. This technology aids in identity verification and access control, contributing to the overall efficiency of security applications.</a:t>
            </a:r>
          </a:p>
          <a:p>
            <a:r>
              <a:rPr lang="en-US" sz="1700" b="1" i="0" dirty="0">
                <a:effectLst/>
              </a:rPr>
              <a:t>Marketing and Advertising Optimization:</a:t>
            </a:r>
            <a:r>
              <a:rPr lang="en-US" sz="1700" b="0" i="0" dirty="0">
                <a:effectLst/>
              </a:rPr>
              <a:t> Gender classification from facial features is crucial for targeted marketing and advertising. It allows businesses to tailor products and campaigns to specific gender demographics, optimizing marketing strategies and improving overall consumer engagement.</a:t>
            </a:r>
          </a:p>
          <a:p>
            <a:pPr marL="0" indent="0">
              <a:buNone/>
            </a:pPr>
            <a:endParaRPr lang="en-US" sz="1700" dirty="0"/>
          </a:p>
        </p:txBody>
      </p:sp>
      <p:sp>
        <p:nvSpPr>
          <p:cNvPr id="14" name="Date Placeholder 4">
            <a:extLst>
              <a:ext uri="{FF2B5EF4-FFF2-40B4-BE49-F238E27FC236}">
                <a16:creationId xmlns:a16="http://schemas.microsoft.com/office/drawing/2014/main" id="{F51EEF43-0821-CD0D-9616-B262ACEE8826}"/>
              </a:ext>
            </a:extLst>
          </p:cNvPr>
          <p:cNvSpPr>
            <a:spLocks noGrp="1"/>
          </p:cNvSpPr>
          <p:nvPr>
            <p:ph type="dt" sz="half" idx="10"/>
          </p:nvPr>
        </p:nvSpPr>
        <p:spPr>
          <a:xfrm>
            <a:off x="847726" y="6199188"/>
            <a:ext cx="2743200" cy="365125"/>
          </a:xfrm>
        </p:spPr>
        <p:txBody>
          <a:bodyPr/>
          <a:lstStyle/>
          <a:p>
            <a:pPr>
              <a:spcAft>
                <a:spcPts val="600"/>
              </a:spcAft>
            </a:pPr>
            <a:fld id="{E9987C49-FB44-4E80-8781-DD16CBD77E8E}" type="datetime1">
              <a:rPr lang="en-US" smtClean="0"/>
              <a:pPr>
                <a:spcAft>
                  <a:spcPts val="600"/>
                </a:spcAft>
              </a:pPr>
              <a:t>1/6/2024</a:t>
            </a:fld>
            <a:endParaRPr lang="en-US"/>
          </a:p>
        </p:txBody>
      </p:sp>
      <p:sp>
        <p:nvSpPr>
          <p:cNvPr id="15" name="Footer Placeholder 6">
            <a:extLst>
              <a:ext uri="{FF2B5EF4-FFF2-40B4-BE49-F238E27FC236}">
                <a16:creationId xmlns:a16="http://schemas.microsoft.com/office/drawing/2014/main" id="{3E89FB49-0E92-D5D4-7DB3-935DBCF08605}"/>
              </a:ext>
            </a:extLst>
          </p:cNvPr>
          <p:cNvSpPr>
            <a:spLocks noGrp="1"/>
          </p:cNvSpPr>
          <p:nvPr>
            <p:ph type="ftr" sz="quarter" idx="11"/>
          </p:nvPr>
        </p:nvSpPr>
        <p:spPr>
          <a:xfrm>
            <a:off x="7286625" y="6199188"/>
            <a:ext cx="3409951" cy="365125"/>
          </a:xfrm>
        </p:spPr>
        <p:txBody>
          <a:bodyPr/>
          <a:lstStyle/>
          <a:p>
            <a:pPr>
              <a:spcAft>
                <a:spcPts val="600"/>
              </a:spcAft>
            </a:pPr>
            <a:r>
              <a:rPr lang="en-US" dirty="0"/>
              <a:t>Sample Footer Text</a:t>
            </a:r>
          </a:p>
        </p:txBody>
      </p:sp>
      <p:sp>
        <p:nvSpPr>
          <p:cNvPr id="16" name="Slide Number Placeholder 7">
            <a:extLst>
              <a:ext uri="{FF2B5EF4-FFF2-40B4-BE49-F238E27FC236}">
                <a16:creationId xmlns:a16="http://schemas.microsoft.com/office/drawing/2014/main" id="{3B47F13F-CCD6-00B9-1058-44995B5FA37B}"/>
              </a:ext>
            </a:extLst>
          </p:cNvPr>
          <p:cNvSpPr>
            <a:spLocks noGrp="1"/>
          </p:cNvSpPr>
          <p:nvPr>
            <p:ph type="sldNum" sz="quarter" idx="12"/>
          </p:nvPr>
        </p:nvSpPr>
        <p:spPr>
          <a:xfrm>
            <a:off x="10728107" y="6199188"/>
            <a:ext cx="619125" cy="365125"/>
          </a:xfrm>
        </p:spPr>
        <p:txBody>
          <a:bodyPr/>
          <a:lstStyle/>
          <a:p>
            <a:pPr>
              <a:spcAft>
                <a:spcPts val="600"/>
              </a:spcAft>
            </a:pPr>
            <a:fld id="{1437450A-6C25-4B4D-B27D-E1E9B2CE4682}" type="slidenum">
              <a:rPr lang="en-US" smtClean="0"/>
              <a:pPr>
                <a:spcAft>
                  <a:spcPts val="600"/>
                </a:spcAft>
              </a:pPr>
              <a:t>2</a:t>
            </a:fld>
            <a:endParaRPr lang="en-US"/>
          </a:p>
        </p:txBody>
      </p:sp>
    </p:spTree>
    <p:extLst>
      <p:ext uri="{BB962C8B-B14F-4D97-AF65-F5344CB8AC3E}">
        <p14:creationId xmlns:p14="http://schemas.microsoft.com/office/powerpoint/2010/main" val="3524968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DBB84-7790-0EC2-4F30-804539F9AE14}"/>
              </a:ext>
            </a:extLst>
          </p:cNvPr>
          <p:cNvSpPr>
            <a:spLocks noGrp="1"/>
          </p:cNvSpPr>
          <p:nvPr>
            <p:ph type="title"/>
          </p:nvPr>
        </p:nvSpPr>
        <p:spPr>
          <a:xfrm>
            <a:off x="1092880" y="2337174"/>
            <a:ext cx="3630905" cy="2216663"/>
          </a:xfrm>
        </p:spPr>
        <p:txBody>
          <a:bodyPr>
            <a:normAutofit/>
          </a:bodyPr>
          <a:lstStyle/>
          <a:p>
            <a:r>
              <a:rPr lang="en-US" b="1" i="0">
                <a:effectLst/>
              </a:rPr>
              <a:t>Motivation Behind the Project:</a:t>
            </a:r>
            <a:endParaRPr lang="en-US" dirty="0"/>
          </a:p>
        </p:txBody>
      </p:sp>
      <p:sp>
        <p:nvSpPr>
          <p:cNvPr id="3" name="Content Placeholder 2">
            <a:extLst>
              <a:ext uri="{FF2B5EF4-FFF2-40B4-BE49-F238E27FC236}">
                <a16:creationId xmlns:a16="http://schemas.microsoft.com/office/drawing/2014/main" id="{C6F51F29-EEF0-19AC-E99A-B832F48E213D}"/>
              </a:ext>
            </a:extLst>
          </p:cNvPr>
          <p:cNvSpPr>
            <a:spLocks noGrp="1"/>
          </p:cNvSpPr>
          <p:nvPr>
            <p:ph idx="1"/>
          </p:nvPr>
        </p:nvSpPr>
        <p:spPr>
          <a:xfrm>
            <a:off x="6534024" y="952501"/>
            <a:ext cx="4362577" cy="4953000"/>
          </a:xfrm>
        </p:spPr>
        <p:txBody>
          <a:bodyPr anchor="ctr">
            <a:normAutofit/>
          </a:bodyPr>
          <a:lstStyle/>
          <a:p>
            <a:r>
              <a:rPr lang="en-US" b="1" i="0" dirty="0">
                <a:effectLst/>
              </a:rPr>
              <a:t>Technological Advancements:</a:t>
            </a:r>
            <a:r>
              <a:rPr lang="en-US" b="0" i="0" dirty="0">
                <a:effectLst/>
              </a:rPr>
              <a:t> The project is motivated by recent advancements in machine learning and computer vision, aiming to leverage these technologies to create an accurate gender classification model.</a:t>
            </a:r>
          </a:p>
          <a:p>
            <a:r>
              <a:rPr lang="en-US" b="1" i="0" dirty="0">
                <a:effectLst/>
              </a:rPr>
              <a:t>Real-world Applications:</a:t>
            </a:r>
            <a:r>
              <a:rPr lang="en-US" b="0" i="0" dirty="0">
                <a:effectLst/>
              </a:rPr>
              <a:t> Recognizing the practical applications of gender classification in diverse industries, the project aims to provide valuable insights and solutions for real-world scenarios, contributing to the practical implementation of this technology.</a:t>
            </a:r>
          </a:p>
          <a:p>
            <a:endParaRPr lang="en-US" dirty="0"/>
          </a:p>
        </p:txBody>
      </p:sp>
      <p:sp>
        <p:nvSpPr>
          <p:cNvPr id="8" name="Date Placeholder 4">
            <a:extLst>
              <a:ext uri="{FF2B5EF4-FFF2-40B4-BE49-F238E27FC236}">
                <a16:creationId xmlns:a16="http://schemas.microsoft.com/office/drawing/2014/main" id="{F51EEF43-0821-CD0D-9616-B262ACEE8826}"/>
              </a:ext>
            </a:extLst>
          </p:cNvPr>
          <p:cNvSpPr>
            <a:spLocks noGrp="1"/>
          </p:cNvSpPr>
          <p:nvPr>
            <p:ph type="dt" sz="half" idx="10"/>
          </p:nvPr>
        </p:nvSpPr>
        <p:spPr>
          <a:xfrm>
            <a:off x="847726" y="6199188"/>
            <a:ext cx="2743200" cy="365125"/>
          </a:xfrm>
        </p:spPr>
        <p:txBody>
          <a:bodyPr/>
          <a:lstStyle/>
          <a:p>
            <a:pPr>
              <a:spcAft>
                <a:spcPts val="600"/>
              </a:spcAft>
            </a:pPr>
            <a:fld id="{E9987C49-FB44-4E80-8781-DD16CBD77E8E}" type="datetime1">
              <a:rPr lang="en-US" smtClean="0"/>
              <a:pPr>
                <a:spcAft>
                  <a:spcPts val="600"/>
                </a:spcAft>
              </a:pPr>
              <a:t>1/6/2024</a:t>
            </a:fld>
            <a:endParaRPr lang="en-US"/>
          </a:p>
        </p:txBody>
      </p:sp>
      <p:sp>
        <p:nvSpPr>
          <p:cNvPr id="10" name="Footer Placeholder 6">
            <a:extLst>
              <a:ext uri="{FF2B5EF4-FFF2-40B4-BE49-F238E27FC236}">
                <a16:creationId xmlns:a16="http://schemas.microsoft.com/office/drawing/2014/main" id="{3E89FB49-0E92-D5D4-7DB3-935DBCF08605}"/>
              </a:ext>
            </a:extLst>
          </p:cNvPr>
          <p:cNvSpPr>
            <a:spLocks noGrp="1"/>
          </p:cNvSpPr>
          <p:nvPr>
            <p:ph type="ftr" sz="quarter" idx="11"/>
          </p:nvPr>
        </p:nvSpPr>
        <p:spPr>
          <a:xfrm>
            <a:off x="7286625" y="6199188"/>
            <a:ext cx="3409951" cy="365125"/>
          </a:xfrm>
        </p:spPr>
        <p:txBody>
          <a:bodyPr/>
          <a:lstStyle/>
          <a:p>
            <a:pPr>
              <a:spcAft>
                <a:spcPts val="600"/>
              </a:spcAft>
            </a:pPr>
            <a:r>
              <a:rPr lang="en-US"/>
              <a:t>Sample Footer Text</a:t>
            </a:r>
          </a:p>
        </p:txBody>
      </p:sp>
      <p:sp>
        <p:nvSpPr>
          <p:cNvPr id="12" name="Slide Number Placeholder 7">
            <a:extLst>
              <a:ext uri="{FF2B5EF4-FFF2-40B4-BE49-F238E27FC236}">
                <a16:creationId xmlns:a16="http://schemas.microsoft.com/office/drawing/2014/main" id="{3B47F13F-CCD6-00B9-1058-44995B5FA37B}"/>
              </a:ext>
            </a:extLst>
          </p:cNvPr>
          <p:cNvSpPr>
            <a:spLocks noGrp="1"/>
          </p:cNvSpPr>
          <p:nvPr>
            <p:ph type="sldNum" sz="quarter" idx="12"/>
          </p:nvPr>
        </p:nvSpPr>
        <p:spPr>
          <a:xfrm>
            <a:off x="10728107" y="6199188"/>
            <a:ext cx="619125" cy="365125"/>
          </a:xfrm>
        </p:spPr>
        <p:txBody>
          <a:bodyPr/>
          <a:lstStyle/>
          <a:p>
            <a:pPr>
              <a:spcAft>
                <a:spcPts val="600"/>
              </a:spcAft>
            </a:pPr>
            <a:fld id="{1437450A-6C25-4B4D-B27D-E1E9B2CE4682}" type="slidenum">
              <a:rPr lang="en-US" smtClean="0"/>
              <a:pPr>
                <a:spcAft>
                  <a:spcPts val="600"/>
                </a:spcAft>
              </a:pPr>
              <a:t>3</a:t>
            </a:fld>
            <a:endParaRPr lang="en-US"/>
          </a:p>
        </p:txBody>
      </p:sp>
    </p:spTree>
    <p:extLst>
      <p:ext uri="{BB962C8B-B14F-4D97-AF65-F5344CB8AC3E}">
        <p14:creationId xmlns:p14="http://schemas.microsoft.com/office/powerpoint/2010/main" val="71857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1B2B-4448-0DCF-6DBA-2095071BA5BD}"/>
              </a:ext>
            </a:extLst>
          </p:cNvPr>
          <p:cNvSpPr>
            <a:spLocks noGrp="1"/>
          </p:cNvSpPr>
          <p:nvPr>
            <p:ph type="title"/>
          </p:nvPr>
        </p:nvSpPr>
        <p:spPr>
          <a:xfrm>
            <a:off x="1092880" y="2337174"/>
            <a:ext cx="3630905" cy="2216663"/>
          </a:xfrm>
        </p:spPr>
        <p:txBody>
          <a:bodyPr>
            <a:normAutofit/>
          </a:bodyPr>
          <a:lstStyle/>
          <a:p>
            <a:r>
              <a:rPr lang="en-US" b="1" i="0">
                <a:effectLst/>
              </a:rPr>
              <a:t>Defining the Main Problem:</a:t>
            </a:r>
            <a:endParaRPr lang="en-US" dirty="0"/>
          </a:p>
        </p:txBody>
      </p:sp>
      <p:sp>
        <p:nvSpPr>
          <p:cNvPr id="3" name="Content Placeholder 2">
            <a:extLst>
              <a:ext uri="{FF2B5EF4-FFF2-40B4-BE49-F238E27FC236}">
                <a16:creationId xmlns:a16="http://schemas.microsoft.com/office/drawing/2014/main" id="{53C752C8-C3FC-AA8C-2AC0-B642EA62C04D}"/>
              </a:ext>
            </a:extLst>
          </p:cNvPr>
          <p:cNvSpPr>
            <a:spLocks noGrp="1"/>
          </p:cNvSpPr>
          <p:nvPr>
            <p:ph idx="1"/>
          </p:nvPr>
        </p:nvSpPr>
        <p:spPr>
          <a:xfrm>
            <a:off x="6534024" y="952501"/>
            <a:ext cx="4362577" cy="4953000"/>
          </a:xfrm>
        </p:spPr>
        <p:txBody>
          <a:bodyPr anchor="ctr">
            <a:normAutofit/>
          </a:bodyPr>
          <a:lstStyle/>
          <a:p>
            <a:r>
              <a:rPr lang="en-US" b="0" i="0" dirty="0">
                <a:effectLst/>
              </a:rPr>
              <a:t>The project focuses on developing a robust model for accurately classifying gender based on facial features. This involves leveraging machine learning and computer vision techniques to create a system capable of making precise gender predictions using visual cues found in facial characteristics.</a:t>
            </a:r>
            <a:endParaRPr lang="en-US" dirty="0"/>
          </a:p>
        </p:txBody>
      </p:sp>
      <p:sp>
        <p:nvSpPr>
          <p:cNvPr id="8" name="Date Placeholder 4">
            <a:extLst>
              <a:ext uri="{FF2B5EF4-FFF2-40B4-BE49-F238E27FC236}">
                <a16:creationId xmlns:a16="http://schemas.microsoft.com/office/drawing/2014/main" id="{F51EEF43-0821-CD0D-9616-B262ACEE8826}"/>
              </a:ext>
            </a:extLst>
          </p:cNvPr>
          <p:cNvSpPr>
            <a:spLocks noGrp="1"/>
          </p:cNvSpPr>
          <p:nvPr>
            <p:ph type="dt" sz="half" idx="10"/>
          </p:nvPr>
        </p:nvSpPr>
        <p:spPr>
          <a:xfrm>
            <a:off x="847726" y="6199188"/>
            <a:ext cx="2743200" cy="365125"/>
          </a:xfrm>
        </p:spPr>
        <p:txBody>
          <a:bodyPr>
            <a:normAutofit/>
          </a:bodyPr>
          <a:lstStyle/>
          <a:p>
            <a:pPr>
              <a:spcAft>
                <a:spcPts val="600"/>
              </a:spcAft>
            </a:pPr>
            <a:fld id="{8FBC1D31-C33F-4BDC-A143-718762C163BB}" type="datetime1">
              <a:rPr lang="en-US" smtClean="0"/>
              <a:pPr>
                <a:spcAft>
                  <a:spcPts val="600"/>
                </a:spcAft>
              </a:pPr>
              <a:t>1/6/2024</a:t>
            </a:fld>
            <a:endParaRPr lang="en-US"/>
          </a:p>
        </p:txBody>
      </p:sp>
      <p:sp>
        <p:nvSpPr>
          <p:cNvPr id="10" name="Footer Placeholder 6">
            <a:extLst>
              <a:ext uri="{FF2B5EF4-FFF2-40B4-BE49-F238E27FC236}">
                <a16:creationId xmlns:a16="http://schemas.microsoft.com/office/drawing/2014/main" id="{3E89FB49-0E92-D5D4-7DB3-935DBCF08605}"/>
              </a:ext>
            </a:extLst>
          </p:cNvPr>
          <p:cNvSpPr>
            <a:spLocks noGrp="1"/>
          </p:cNvSpPr>
          <p:nvPr>
            <p:ph type="ftr" sz="quarter" idx="11"/>
          </p:nvPr>
        </p:nvSpPr>
        <p:spPr>
          <a:xfrm>
            <a:off x="7286625" y="6199188"/>
            <a:ext cx="3409951" cy="365125"/>
          </a:xfrm>
        </p:spPr>
        <p:txBody>
          <a:bodyPr>
            <a:normAutofit/>
          </a:bodyPr>
          <a:lstStyle/>
          <a:p>
            <a:pPr>
              <a:spcAft>
                <a:spcPts val="600"/>
              </a:spcAft>
            </a:pPr>
            <a:r>
              <a:rPr lang="en-US"/>
              <a:t>Sample Footer Text</a:t>
            </a:r>
          </a:p>
        </p:txBody>
      </p:sp>
      <p:sp>
        <p:nvSpPr>
          <p:cNvPr id="12" name="Slide Number Placeholder 7">
            <a:extLst>
              <a:ext uri="{FF2B5EF4-FFF2-40B4-BE49-F238E27FC236}">
                <a16:creationId xmlns:a16="http://schemas.microsoft.com/office/drawing/2014/main" id="{3B47F13F-CCD6-00B9-1058-44995B5FA37B}"/>
              </a:ext>
            </a:extLst>
          </p:cNvPr>
          <p:cNvSpPr>
            <a:spLocks noGrp="1"/>
          </p:cNvSpPr>
          <p:nvPr>
            <p:ph type="sldNum" sz="quarter" idx="12"/>
          </p:nvPr>
        </p:nvSpPr>
        <p:spPr>
          <a:xfrm>
            <a:off x="10728107" y="6199188"/>
            <a:ext cx="619125" cy="365125"/>
          </a:xfrm>
        </p:spPr>
        <p:txBody>
          <a:bodyPr>
            <a:normAutofit/>
          </a:bodyPr>
          <a:lstStyle/>
          <a:p>
            <a:pPr>
              <a:spcAft>
                <a:spcPts val="600"/>
              </a:spcAft>
            </a:pPr>
            <a:fld id="{1437450A-6C25-4B4D-B27D-E1E9B2CE4682}" type="slidenum">
              <a:rPr lang="en-US" smtClean="0"/>
              <a:pPr>
                <a:spcAft>
                  <a:spcPts val="600"/>
                </a:spcAft>
              </a:pPr>
              <a:t>4</a:t>
            </a:fld>
            <a:endParaRPr lang="en-US"/>
          </a:p>
        </p:txBody>
      </p:sp>
    </p:spTree>
    <p:extLst>
      <p:ext uri="{BB962C8B-B14F-4D97-AF65-F5344CB8AC3E}">
        <p14:creationId xmlns:p14="http://schemas.microsoft.com/office/powerpoint/2010/main" val="3327968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F2A9-183F-5A34-F4BE-B12DB981BA49}"/>
              </a:ext>
            </a:extLst>
          </p:cNvPr>
          <p:cNvSpPr>
            <a:spLocks noGrp="1"/>
          </p:cNvSpPr>
          <p:nvPr>
            <p:ph type="title"/>
          </p:nvPr>
        </p:nvSpPr>
        <p:spPr>
          <a:xfrm>
            <a:off x="1092880" y="2337174"/>
            <a:ext cx="3630905" cy="2216663"/>
          </a:xfrm>
        </p:spPr>
        <p:txBody>
          <a:bodyPr>
            <a:normAutofit/>
          </a:bodyPr>
          <a:lstStyle/>
          <a:p>
            <a:pPr>
              <a:lnSpc>
                <a:spcPct val="110000"/>
              </a:lnSpc>
            </a:pPr>
            <a:r>
              <a:rPr lang="en-US" sz="2200" b="1" i="0">
                <a:effectLst/>
              </a:rPr>
              <a:t>Importance of Accurate Gender Classification:</a:t>
            </a:r>
            <a:endParaRPr lang="en-US" sz="2200"/>
          </a:p>
        </p:txBody>
      </p:sp>
      <p:sp>
        <p:nvSpPr>
          <p:cNvPr id="3" name="Content Placeholder 2">
            <a:extLst>
              <a:ext uri="{FF2B5EF4-FFF2-40B4-BE49-F238E27FC236}">
                <a16:creationId xmlns:a16="http://schemas.microsoft.com/office/drawing/2014/main" id="{F21E6880-D958-A5A3-BB0F-609710D85C8B}"/>
              </a:ext>
            </a:extLst>
          </p:cNvPr>
          <p:cNvSpPr>
            <a:spLocks noGrp="1"/>
          </p:cNvSpPr>
          <p:nvPr>
            <p:ph idx="1"/>
          </p:nvPr>
        </p:nvSpPr>
        <p:spPr>
          <a:xfrm>
            <a:off x="6534024" y="952501"/>
            <a:ext cx="4362577" cy="4953000"/>
          </a:xfrm>
        </p:spPr>
        <p:txBody>
          <a:bodyPr anchor="ctr">
            <a:normAutofit/>
          </a:bodyPr>
          <a:lstStyle/>
          <a:p>
            <a:r>
              <a:rPr lang="en-US" b="1" i="0" dirty="0">
                <a:effectLst/>
              </a:rPr>
              <a:t>Biometric Precision:</a:t>
            </a:r>
            <a:r>
              <a:rPr lang="en-US" b="0" i="0" dirty="0">
                <a:effectLst/>
              </a:rPr>
              <a:t> Accurate gender classification enhances biometric identification systems, improving identity verification and access control in security applications.</a:t>
            </a:r>
          </a:p>
          <a:p>
            <a:r>
              <a:rPr lang="en-US" b="1" i="0" dirty="0">
                <a:effectLst/>
              </a:rPr>
              <a:t>Optimizing Marketing Strategies:</a:t>
            </a:r>
            <a:r>
              <a:rPr lang="en-US" b="0" i="0" dirty="0">
                <a:effectLst/>
              </a:rPr>
              <a:t> In marketing and advertising, accurate gender classification enables businesses to tailor campaigns to specific demographics, optimizing product targeting and advertising strategies.</a:t>
            </a:r>
          </a:p>
          <a:p>
            <a:endParaRPr lang="en-US" dirty="0"/>
          </a:p>
        </p:txBody>
      </p:sp>
      <p:sp>
        <p:nvSpPr>
          <p:cNvPr id="8" name="Date Placeholder 4">
            <a:extLst>
              <a:ext uri="{FF2B5EF4-FFF2-40B4-BE49-F238E27FC236}">
                <a16:creationId xmlns:a16="http://schemas.microsoft.com/office/drawing/2014/main" id="{F51EEF43-0821-CD0D-9616-B262ACEE8826}"/>
              </a:ext>
            </a:extLst>
          </p:cNvPr>
          <p:cNvSpPr>
            <a:spLocks noGrp="1"/>
          </p:cNvSpPr>
          <p:nvPr>
            <p:ph type="dt" sz="half" idx="10"/>
          </p:nvPr>
        </p:nvSpPr>
        <p:spPr>
          <a:xfrm>
            <a:off x="847726" y="6199188"/>
            <a:ext cx="2743200" cy="365125"/>
          </a:xfrm>
        </p:spPr>
        <p:txBody>
          <a:bodyPr/>
          <a:lstStyle/>
          <a:p>
            <a:pPr>
              <a:spcAft>
                <a:spcPts val="600"/>
              </a:spcAft>
            </a:pPr>
            <a:fld id="{E9987C49-FB44-4E80-8781-DD16CBD77E8E}" type="datetime1">
              <a:rPr lang="en-US" smtClean="0"/>
              <a:pPr>
                <a:spcAft>
                  <a:spcPts val="600"/>
                </a:spcAft>
              </a:pPr>
              <a:t>1/6/2024</a:t>
            </a:fld>
            <a:endParaRPr lang="en-US"/>
          </a:p>
        </p:txBody>
      </p:sp>
      <p:sp>
        <p:nvSpPr>
          <p:cNvPr id="10" name="Footer Placeholder 6">
            <a:extLst>
              <a:ext uri="{FF2B5EF4-FFF2-40B4-BE49-F238E27FC236}">
                <a16:creationId xmlns:a16="http://schemas.microsoft.com/office/drawing/2014/main" id="{3E89FB49-0E92-D5D4-7DB3-935DBCF08605}"/>
              </a:ext>
            </a:extLst>
          </p:cNvPr>
          <p:cNvSpPr>
            <a:spLocks noGrp="1"/>
          </p:cNvSpPr>
          <p:nvPr>
            <p:ph type="ftr" sz="quarter" idx="11"/>
          </p:nvPr>
        </p:nvSpPr>
        <p:spPr>
          <a:xfrm>
            <a:off x="7286625" y="6199188"/>
            <a:ext cx="3409951" cy="365125"/>
          </a:xfrm>
        </p:spPr>
        <p:txBody>
          <a:bodyPr/>
          <a:lstStyle/>
          <a:p>
            <a:pPr>
              <a:spcAft>
                <a:spcPts val="600"/>
              </a:spcAft>
            </a:pPr>
            <a:r>
              <a:rPr lang="en-US"/>
              <a:t>Sample Footer Text</a:t>
            </a:r>
          </a:p>
        </p:txBody>
      </p:sp>
      <p:sp>
        <p:nvSpPr>
          <p:cNvPr id="12" name="Slide Number Placeholder 7">
            <a:extLst>
              <a:ext uri="{FF2B5EF4-FFF2-40B4-BE49-F238E27FC236}">
                <a16:creationId xmlns:a16="http://schemas.microsoft.com/office/drawing/2014/main" id="{3B47F13F-CCD6-00B9-1058-44995B5FA37B}"/>
              </a:ext>
            </a:extLst>
          </p:cNvPr>
          <p:cNvSpPr>
            <a:spLocks noGrp="1"/>
          </p:cNvSpPr>
          <p:nvPr>
            <p:ph type="sldNum" sz="quarter" idx="12"/>
          </p:nvPr>
        </p:nvSpPr>
        <p:spPr>
          <a:xfrm>
            <a:off x="10728107" y="6199188"/>
            <a:ext cx="619125" cy="365125"/>
          </a:xfrm>
        </p:spPr>
        <p:txBody>
          <a:bodyPr/>
          <a:lstStyle/>
          <a:p>
            <a:pPr>
              <a:spcAft>
                <a:spcPts val="600"/>
              </a:spcAft>
            </a:pPr>
            <a:fld id="{1437450A-6C25-4B4D-B27D-E1E9B2CE4682}" type="slidenum">
              <a:rPr lang="en-US" smtClean="0"/>
              <a:pPr>
                <a:spcAft>
                  <a:spcPts val="600"/>
                </a:spcAft>
              </a:pPr>
              <a:t>5</a:t>
            </a:fld>
            <a:endParaRPr lang="en-US"/>
          </a:p>
        </p:txBody>
      </p:sp>
    </p:spTree>
    <p:extLst>
      <p:ext uri="{BB962C8B-B14F-4D97-AF65-F5344CB8AC3E}">
        <p14:creationId xmlns:p14="http://schemas.microsoft.com/office/powerpoint/2010/main" val="1127783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85DF-5D77-4389-BD78-CD2E05DB9976}"/>
              </a:ext>
            </a:extLst>
          </p:cNvPr>
          <p:cNvSpPr>
            <a:spLocks noGrp="1"/>
          </p:cNvSpPr>
          <p:nvPr>
            <p:ph type="ctrTitle"/>
          </p:nvPr>
        </p:nvSpPr>
        <p:spPr>
          <a:xfrm>
            <a:off x="1726442" y="1501795"/>
            <a:ext cx="5962670" cy="1927205"/>
          </a:xfrm>
        </p:spPr>
        <p:txBody>
          <a:bodyPr anchor="ctr">
            <a:normAutofit/>
          </a:bodyPr>
          <a:lstStyle/>
          <a:p>
            <a:r>
              <a:rPr lang="en-US" b="1" i="0" dirty="0">
                <a:effectLst/>
                <a:latin typeface="Söhne"/>
              </a:rPr>
              <a:t>Objectives</a:t>
            </a:r>
            <a:endParaRPr lang="en-US" dirty="0"/>
          </a:p>
        </p:txBody>
      </p:sp>
      <p:sp>
        <p:nvSpPr>
          <p:cNvPr id="8" name="Subtitle 2">
            <a:extLst>
              <a:ext uri="{FF2B5EF4-FFF2-40B4-BE49-F238E27FC236}">
                <a16:creationId xmlns:a16="http://schemas.microsoft.com/office/drawing/2014/main" id="{DF1296DE-F5A5-10B9-6A11-4EAC0A78A787}"/>
              </a:ext>
            </a:extLst>
          </p:cNvPr>
          <p:cNvSpPr>
            <a:spLocks noGrp="1"/>
          </p:cNvSpPr>
          <p:nvPr>
            <p:ph type="subTitle" idx="1"/>
          </p:nvPr>
        </p:nvSpPr>
        <p:spPr>
          <a:xfrm>
            <a:off x="4975550" y="4429183"/>
            <a:ext cx="4789423" cy="973108"/>
          </a:xfrm>
          <a:noFill/>
        </p:spPr>
        <p:txBody>
          <a:bodyPr anchor="b"/>
          <a:lstStyle/>
          <a:p>
            <a:pPr algn="r"/>
            <a:endParaRPr lang="en-US" dirty="0"/>
          </a:p>
        </p:txBody>
      </p:sp>
      <p:sp>
        <p:nvSpPr>
          <p:cNvPr id="10" name="Date Placeholder 5">
            <a:extLst>
              <a:ext uri="{FF2B5EF4-FFF2-40B4-BE49-F238E27FC236}">
                <a16:creationId xmlns:a16="http://schemas.microsoft.com/office/drawing/2014/main" id="{8138190A-AF4B-38CE-71FE-FDAE0A596D15}"/>
              </a:ext>
            </a:extLst>
          </p:cNvPr>
          <p:cNvSpPr>
            <a:spLocks noGrp="1"/>
          </p:cNvSpPr>
          <p:nvPr>
            <p:ph type="dt" sz="half" idx="10"/>
          </p:nvPr>
        </p:nvSpPr>
        <p:spPr>
          <a:xfrm>
            <a:off x="847726" y="6199188"/>
            <a:ext cx="2743200" cy="365125"/>
          </a:xfrm>
        </p:spPr>
        <p:txBody>
          <a:bodyPr/>
          <a:lstStyle/>
          <a:p>
            <a:pPr>
              <a:spcAft>
                <a:spcPts val="600"/>
              </a:spcAft>
            </a:pPr>
            <a:fld id="{2D57E643-D410-4392-8BCE-E248B5DA6407}" type="datetime1">
              <a:rPr lang="en-US" smtClean="0"/>
              <a:pPr>
                <a:spcAft>
                  <a:spcPts val="600"/>
                </a:spcAft>
              </a:pPr>
              <a:t>1/6/2024</a:t>
            </a:fld>
            <a:endParaRPr lang="en-US"/>
          </a:p>
        </p:txBody>
      </p:sp>
      <p:sp>
        <p:nvSpPr>
          <p:cNvPr id="12" name="Footer Placeholder 6">
            <a:extLst>
              <a:ext uri="{FF2B5EF4-FFF2-40B4-BE49-F238E27FC236}">
                <a16:creationId xmlns:a16="http://schemas.microsoft.com/office/drawing/2014/main" id="{3900605A-E7B3-3EE6-38F3-53FF3FC494CE}"/>
              </a:ext>
            </a:extLst>
          </p:cNvPr>
          <p:cNvSpPr>
            <a:spLocks noGrp="1"/>
          </p:cNvSpPr>
          <p:nvPr>
            <p:ph type="ftr" sz="quarter" idx="11"/>
          </p:nvPr>
        </p:nvSpPr>
        <p:spPr>
          <a:xfrm>
            <a:off x="7286625" y="6199188"/>
            <a:ext cx="3409951" cy="365125"/>
          </a:xfrm>
        </p:spPr>
        <p:txBody>
          <a:bodyPr/>
          <a:lstStyle/>
          <a:p>
            <a:pPr>
              <a:spcAft>
                <a:spcPts val="600"/>
              </a:spcAft>
            </a:pPr>
            <a:r>
              <a:rPr lang="en-US"/>
              <a:t>Sample Footer Text</a:t>
            </a:r>
          </a:p>
        </p:txBody>
      </p:sp>
      <p:sp>
        <p:nvSpPr>
          <p:cNvPr id="14" name="Slide Number Placeholder 7">
            <a:extLst>
              <a:ext uri="{FF2B5EF4-FFF2-40B4-BE49-F238E27FC236}">
                <a16:creationId xmlns:a16="http://schemas.microsoft.com/office/drawing/2014/main" id="{1E48ED4B-412F-F39B-CA8C-FBCA2B3FD426}"/>
              </a:ext>
            </a:extLst>
          </p:cNvPr>
          <p:cNvSpPr>
            <a:spLocks noGrp="1"/>
          </p:cNvSpPr>
          <p:nvPr>
            <p:ph type="sldNum" sz="quarter" idx="12"/>
          </p:nvPr>
        </p:nvSpPr>
        <p:spPr>
          <a:xfrm>
            <a:off x="10728107" y="6199188"/>
            <a:ext cx="619125" cy="365125"/>
          </a:xfrm>
        </p:spPr>
        <p:txBody>
          <a:bodyPr/>
          <a:lstStyle/>
          <a:p>
            <a:pPr>
              <a:spcAft>
                <a:spcPts val="600"/>
              </a:spcAft>
            </a:pPr>
            <a:fld id="{1437450A-6C25-4B4D-B27D-E1E9B2CE4682}" type="slidenum">
              <a:rPr lang="en-US" smtClean="0"/>
              <a:pPr>
                <a:spcAft>
                  <a:spcPts val="600"/>
                </a:spcAft>
              </a:pPr>
              <a:t>6</a:t>
            </a:fld>
            <a:endParaRPr lang="en-US"/>
          </a:p>
        </p:txBody>
      </p:sp>
    </p:spTree>
    <p:extLst>
      <p:ext uri="{BB962C8B-B14F-4D97-AF65-F5344CB8AC3E}">
        <p14:creationId xmlns:p14="http://schemas.microsoft.com/office/powerpoint/2010/main" val="64970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7180-FC84-430F-F21E-C9B2B7653152}"/>
              </a:ext>
            </a:extLst>
          </p:cNvPr>
          <p:cNvSpPr>
            <a:spLocks noGrp="1"/>
          </p:cNvSpPr>
          <p:nvPr>
            <p:ph type="title"/>
          </p:nvPr>
        </p:nvSpPr>
        <p:spPr>
          <a:xfrm>
            <a:off x="1092880" y="2337174"/>
            <a:ext cx="3630905" cy="2216663"/>
          </a:xfrm>
        </p:spPr>
        <p:txBody>
          <a:bodyPr>
            <a:normAutofit/>
          </a:bodyPr>
          <a:lstStyle/>
          <a:p>
            <a:r>
              <a:rPr lang="en-US" sz="2400" b="1" i="0" dirty="0">
                <a:effectLst/>
              </a:rPr>
              <a:t>Preprocessing Data:</a:t>
            </a:r>
            <a:endParaRPr lang="en-US" sz="2400" dirty="0"/>
          </a:p>
        </p:txBody>
      </p:sp>
      <p:sp>
        <p:nvSpPr>
          <p:cNvPr id="3" name="Content Placeholder 2">
            <a:extLst>
              <a:ext uri="{FF2B5EF4-FFF2-40B4-BE49-F238E27FC236}">
                <a16:creationId xmlns:a16="http://schemas.microsoft.com/office/drawing/2014/main" id="{7F2C6C84-B7C1-23F5-7D3F-36D766506E57}"/>
              </a:ext>
            </a:extLst>
          </p:cNvPr>
          <p:cNvSpPr>
            <a:spLocks noGrp="1"/>
          </p:cNvSpPr>
          <p:nvPr>
            <p:ph idx="1"/>
          </p:nvPr>
        </p:nvSpPr>
        <p:spPr>
          <a:xfrm>
            <a:off x="6534024" y="952501"/>
            <a:ext cx="4362577" cy="4953000"/>
          </a:xfrm>
        </p:spPr>
        <p:txBody>
          <a:bodyPr anchor="ctr">
            <a:normAutofit/>
          </a:bodyPr>
          <a:lstStyle/>
          <a:p>
            <a:pPr>
              <a:buFont typeface="Arial" panose="020B0604020202020204" pitchFamily="34" charset="0"/>
              <a:buChar char="•"/>
            </a:pPr>
            <a:r>
              <a:rPr lang="en-US" b="0" i="0" dirty="0">
                <a:effectLst/>
              </a:rPr>
              <a:t>Conduct comprehensive data preprocessing to ensure data quality and suitability for machine learning algorithms.</a:t>
            </a:r>
          </a:p>
          <a:p>
            <a:pPr>
              <a:buFont typeface="Arial" panose="020B0604020202020204" pitchFamily="34" charset="0"/>
              <a:buChar char="•"/>
            </a:pPr>
            <a:r>
              <a:rPr lang="en-US" b="0" i="0" dirty="0">
                <a:effectLst/>
              </a:rPr>
              <a:t>Address missing values, outliers, and any inconsistencies in the dataset.</a:t>
            </a:r>
          </a:p>
          <a:p>
            <a:pPr>
              <a:buFont typeface="Arial" panose="020B0604020202020204" pitchFamily="34" charset="0"/>
              <a:buChar char="•"/>
            </a:pPr>
            <a:r>
              <a:rPr lang="en-US" b="0" i="0" dirty="0">
                <a:effectLst/>
              </a:rPr>
              <a:t>Standardize or normalize features to create a consistent and well-structured dataset.</a:t>
            </a:r>
          </a:p>
          <a:p>
            <a:pPr marL="0" indent="0">
              <a:buNone/>
            </a:pPr>
            <a:endParaRPr lang="en-US" dirty="0"/>
          </a:p>
        </p:txBody>
      </p:sp>
      <p:sp>
        <p:nvSpPr>
          <p:cNvPr id="8" name="Date Placeholder 4">
            <a:extLst>
              <a:ext uri="{FF2B5EF4-FFF2-40B4-BE49-F238E27FC236}">
                <a16:creationId xmlns:a16="http://schemas.microsoft.com/office/drawing/2014/main" id="{F51EEF43-0821-CD0D-9616-B262ACEE8826}"/>
              </a:ext>
            </a:extLst>
          </p:cNvPr>
          <p:cNvSpPr>
            <a:spLocks noGrp="1"/>
          </p:cNvSpPr>
          <p:nvPr>
            <p:ph type="dt" sz="half" idx="10"/>
          </p:nvPr>
        </p:nvSpPr>
        <p:spPr>
          <a:xfrm>
            <a:off x="847726" y="6199188"/>
            <a:ext cx="2743200" cy="365125"/>
          </a:xfrm>
        </p:spPr>
        <p:txBody>
          <a:bodyPr/>
          <a:lstStyle/>
          <a:p>
            <a:pPr>
              <a:spcAft>
                <a:spcPts val="600"/>
              </a:spcAft>
            </a:pPr>
            <a:fld id="{E9987C49-FB44-4E80-8781-DD16CBD77E8E}" type="datetime1">
              <a:rPr lang="en-US" smtClean="0"/>
              <a:pPr>
                <a:spcAft>
                  <a:spcPts val="600"/>
                </a:spcAft>
              </a:pPr>
              <a:t>1/6/2024</a:t>
            </a:fld>
            <a:endParaRPr lang="en-US"/>
          </a:p>
        </p:txBody>
      </p:sp>
      <p:sp>
        <p:nvSpPr>
          <p:cNvPr id="10" name="Footer Placeholder 6">
            <a:extLst>
              <a:ext uri="{FF2B5EF4-FFF2-40B4-BE49-F238E27FC236}">
                <a16:creationId xmlns:a16="http://schemas.microsoft.com/office/drawing/2014/main" id="{3E89FB49-0E92-D5D4-7DB3-935DBCF08605}"/>
              </a:ext>
            </a:extLst>
          </p:cNvPr>
          <p:cNvSpPr>
            <a:spLocks noGrp="1"/>
          </p:cNvSpPr>
          <p:nvPr>
            <p:ph type="ftr" sz="quarter" idx="11"/>
          </p:nvPr>
        </p:nvSpPr>
        <p:spPr>
          <a:xfrm>
            <a:off x="7286625" y="6199188"/>
            <a:ext cx="3409951" cy="365125"/>
          </a:xfrm>
        </p:spPr>
        <p:txBody>
          <a:bodyPr/>
          <a:lstStyle/>
          <a:p>
            <a:pPr>
              <a:spcAft>
                <a:spcPts val="600"/>
              </a:spcAft>
            </a:pPr>
            <a:r>
              <a:rPr lang="en-US"/>
              <a:t>Sample Footer Text</a:t>
            </a:r>
          </a:p>
        </p:txBody>
      </p:sp>
      <p:sp>
        <p:nvSpPr>
          <p:cNvPr id="12" name="Slide Number Placeholder 7">
            <a:extLst>
              <a:ext uri="{FF2B5EF4-FFF2-40B4-BE49-F238E27FC236}">
                <a16:creationId xmlns:a16="http://schemas.microsoft.com/office/drawing/2014/main" id="{3B47F13F-CCD6-00B9-1058-44995B5FA37B}"/>
              </a:ext>
            </a:extLst>
          </p:cNvPr>
          <p:cNvSpPr>
            <a:spLocks noGrp="1"/>
          </p:cNvSpPr>
          <p:nvPr>
            <p:ph type="sldNum" sz="quarter" idx="12"/>
          </p:nvPr>
        </p:nvSpPr>
        <p:spPr>
          <a:xfrm>
            <a:off x="10728107" y="6199188"/>
            <a:ext cx="619125" cy="365125"/>
          </a:xfrm>
        </p:spPr>
        <p:txBody>
          <a:bodyPr/>
          <a:lstStyle/>
          <a:p>
            <a:pPr>
              <a:spcAft>
                <a:spcPts val="600"/>
              </a:spcAft>
            </a:pPr>
            <a:fld id="{1437450A-6C25-4B4D-B27D-E1E9B2CE4682}" type="slidenum">
              <a:rPr lang="en-US" smtClean="0"/>
              <a:pPr>
                <a:spcAft>
                  <a:spcPts val="600"/>
                </a:spcAft>
              </a:pPr>
              <a:t>7</a:t>
            </a:fld>
            <a:endParaRPr lang="en-US"/>
          </a:p>
        </p:txBody>
      </p:sp>
    </p:spTree>
    <p:extLst>
      <p:ext uri="{BB962C8B-B14F-4D97-AF65-F5344CB8AC3E}">
        <p14:creationId xmlns:p14="http://schemas.microsoft.com/office/powerpoint/2010/main" val="3042894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7003-D067-F94A-7995-42057FD8BC34}"/>
              </a:ext>
            </a:extLst>
          </p:cNvPr>
          <p:cNvSpPr>
            <a:spLocks noGrp="1"/>
          </p:cNvSpPr>
          <p:nvPr>
            <p:ph type="title"/>
          </p:nvPr>
        </p:nvSpPr>
        <p:spPr>
          <a:xfrm>
            <a:off x="1092880" y="2337174"/>
            <a:ext cx="3630905" cy="2216663"/>
          </a:xfrm>
        </p:spPr>
        <p:txBody>
          <a:bodyPr>
            <a:normAutofit/>
          </a:bodyPr>
          <a:lstStyle/>
          <a:p>
            <a:r>
              <a:rPr lang="en-US" b="1" i="0">
                <a:effectLst/>
              </a:rPr>
              <a:t>Applying Feature Reduction Techniques:</a:t>
            </a:r>
            <a:endParaRPr lang="en-US" dirty="0"/>
          </a:p>
        </p:txBody>
      </p:sp>
      <p:sp>
        <p:nvSpPr>
          <p:cNvPr id="3" name="Content Placeholder 2">
            <a:extLst>
              <a:ext uri="{FF2B5EF4-FFF2-40B4-BE49-F238E27FC236}">
                <a16:creationId xmlns:a16="http://schemas.microsoft.com/office/drawing/2014/main" id="{B5DF5C0C-83AA-5F8D-F402-017435C8FC01}"/>
              </a:ext>
            </a:extLst>
          </p:cNvPr>
          <p:cNvSpPr>
            <a:spLocks noGrp="1"/>
          </p:cNvSpPr>
          <p:nvPr>
            <p:ph idx="1"/>
          </p:nvPr>
        </p:nvSpPr>
        <p:spPr>
          <a:xfrm>
            <a:off x="6534024" y="952501"/>
            <a:ext cx="4362577" cy="4953000"/>
          </a:xfrm>
        </p:spPr>
        <p:txBody>
          <a:bodyPr anchor="ctr">
            <a:normAutofit/>
          </a:bodyPr>
          <a:lstStyle/>
          <a:p>
            <a:pPr>
              <a:buFont typeface="Arial" panose="020B0604020202020204" pitchFamily="34" charset="0"/>
              <a:buChar char="•"/>
            </a:pPr>
            <a:r>
              <a:rPr lang="en-US" b="0" i="0" dirty="0">
                <a:effectLst/>
              </a:rPr>
              <a:t>Implement feature reduction methods to enhance model efficiency and interpretability.</a:t>
            </a:r>
          </a:p>
          <a:p>
            <a:pPr>
              <a:buFont typeface="Arial" panose="020B0604020202020204" pitchFamily="34" charset="0"/>
              <a:buChar char="•"/>
            </a:pPr>
            <a:r>
              <a:rPr lang="en-US" b="0" i="0" dirty="0">
                <a:effectLst/>
              </a:rPr>
              <a:t>Explore techniques such as Linear Discriminant Analysis (LDA), Principal Component Analysis (PCA), and Singular Value Decomposition (SVD).</a:t>
            </a:r>
          </a:p>
          <a:p>
            <a:pPr>
              <a:buFont typeface="Arial" panose="020B0604020202020204" pitchFamily="34" charset="0"/>
              <a:buChar char="•"/>
            </a:pPr>
            <a:r>
              <a:rPr lang="en-US" b="0" i="0" dirty="0">
                <a:effectLst/>
              </a:rPr>
              <a:t>Select and retain the most informative features while reducing dimensionality.</a:t>
            </a:r>
          </a:p>
          <a:p>
            <a:pPr marL="0" indent="0">
              <a:buNone/>
            </a:pPr>
            <a:endParaRPr lang="en-US" dirty="0"/>
          </a:p>
        </p:txBody>
      </p:sp>
      <p:sp>
        <p:nvSpPr>
          <p:cNvPr id="14" name="Date Placeholder 4">
            <a:extLst>
              <a:ext uri="{FF2B5EF4-FFF2-40B4-BE49-F238E27FC236}">
                <a16:creationId xmlns:a16="http://schemas.microsoft.com/office/drawing/2014/main" id="{F51EEF43-0821-CD0D-9616-B262ACEE8826}"/>
              </a:ext>
            </a:extLst>
          </p:cNvPr>
          <p:cNvSpPr>
            <a:spLocks noGrp="1"/>
          </p:cNvSpPr>
          <p:nvPr>
            <p:ph type="dt" sz="half" idx="10"/>
          </p:nvPr>
        </p:nvSpPr>
        <p:spPr>
          <a:xfrm>
            <a:off x="847726" y="6199188"/>
            <a:ext cx="2743200" cy="365125"/>
          </a:xfrm>
        </p:spPr>
        <p:txBody>
          <a:bodyPr/>
          <a:lstStyle/>
          <a:p>
            <a:pPr>
              <a:spcAft>
                <a:spcPts val="600"/>
              </a:spcAft>
            </a:pPr>
            <a:fld id="{E9987C49-FB44-4E80-8781-DD16CBD77E8E}" type="datetime1">
              <a:rPr lang="en-US" smtClean="0"/>
              <a:pPr>
                <a:spcAft>
                  <a:spcPts val="600"/>
                </a:spcAft>
              </a:pPr>
              <a:t>1/6/2024</a:t>
            </a:fld>
            <a:endParaRPr lang="en-US"/>
          </a:p>
        </p:txBody>
      </p:sp>
      <p:sp>
        <p:nvSpPr>
          <p:cNvPr id="15" name="Footer Placeholder 6">
            <a:extLst>
              <a:ext uri="{FF2B5EF4-FFF2-40B4-BE49-F238E27FC236}">
                <a16:creationId xmlns:a16="http://schemas.microsoft.com/office/drawing/2014/main" id="{3E89FB49-0E92-D5D4-7DB3-935DBCF08605}"/>
              </a:ext>
            </a:extLst>
          </p:cNvPr>
          <p:cNvSpPr>
            <a:spLocks noGrp="1"/>
          </p:cNvSpPr>
          <p:nvPr>
            <p:ph type="ftr" sz="quarter" idx="11"/>
          </p:nvPr>
        </p:nvSpPr>
        <p:spPr>
          <a:xfrm>
            <a:off x="7286625" y="6199188"/>
            <a:ext cx="3409951" cy="365125"/>
          </a:xfrm>
        </p:spPr>
        <p:txBody>
          <a:bodyPr/>
          <a:lstStyle/>
          <a:p>
            <a:pPr>
              <a:spcAft>
                <a:spcPts val="600"/>
              </a:spcAft>
            </a:pPr>
            <a:r>
              <a:rPr lang="en-US"/>
              <a:t>Sample Footer Text</a:t>
            </a:r>
          </a:p>
        </p:txBody>
      </p:sp>
      <p:sp>
        <p:nvSpPr>
          <p:cNvPr id="16" name="Slide Number Placeholder 7">
            <a:extLst>
              <a:ext uri="{FF2B5EF4-FFF2-40B4-BE49-F238E27FC236}">
                <a16:creationId xmlns:a16="http://schemas.microsoft.com/office/drawing/2014/main" id="{3B47F13F-CCD6-00B9-1058-44995B5FA37B}"/>
              </a:ext>
            </a:extLst>
          </p:cNvPr>
          <p:cNvSpPr>
            <a:spLocks noGrp="1"/>
          </p:cNvSpPr>
          <p:nvPr>
            <p:ph type="sldNum" sz="quarter" idx="12"/>
          </p:nvPr>
        </p:nvSpPr>
        <p:spPr>
          <a:xfrm>
            <a:off x="10728107" y="6199188"/>
            <a:ext cx="619125" cy="365125"/>
          </a:xfrm>
        </p:spPr>
        <p:txBody>
          <a:bodyPr/>
          <a:lstStyle/>
          <a:p>
            <a:pPr>
              <a:spcAft>
                <a:spcPts val="600"/>
              </a:spcAft>
            </a:pPr>
            <a:fld id="{1437450A-6C25-4B4D-B27D-E1E9B2CE4682}" type="slidenum">
              <a:rPr lang="en-US" smtClean="0"/>
              <a:pPr>
                <a:spcAft>
                  <a:spcPts val="600"/>
                </a:spcAft>
              </a:pPr>
              <a:t>8</a:t>
            </a:fld>
            <a:endParaRPr lang="en-US"/>
          </a:p>
        </p:txBody>
      </p:sp>
    </p:spTree>
    <p:extLst>
      <p:ext uri="{BB962C8B-B14F-4D97-AF65-F5344CB8AC3E}">
        <p14:creationId xmlns:p14="http://schemas.microsoft.com/office/powerpoint/2010/main" val="470756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782A3-87C7-B732-5F85-29B28FFA886E}"/>
              </a:ext>
            </a:extLst>
          </p:cNvPr>
          <p:cNvSpPr>
            <a:spLocks noGrp="1"/>
          </p:cNvSpPr>
          <p:nvPr>
            <p:ph type="title"/>
          </p:nvPr>
        </p:nvSpPr>
        <p:spPr>
          <a:xfrm>
            <a:off x="1092880" y="2337174"/>
            <a:ext cx="3630905" cy="2216663"/>
          </a:xfrm>
        </p:spPr>
        <p:txBody>
          <a:bodyPr>
            <a:normAutofit/>
          </a:bodyPr>
          <a:lstStyle/>
          <a:p>
            <a:r>
              <a:rPr lang="en-US" sz="2400" b="1" i="0">
                <a:effectLst/>
              </a:rPr>
              <a:t>Implementing Classification Algorithms:</a:t>
            </a:r>
            <a:endParaRPr lang="en-US" sz="2400"/>
          </a:p>
        </p:txBody>
      </p:sp>
      <p:sp>
        <p:nvSpPr>
          <p:cNvPr id="3" name="Content Placeholder 2">
            <a:extLst>
              <a:ext uri="{FF2B5EF4-FFF2-40B4-BE49-F238E27FC236}">
                <a16:creationId xmlns:a16="http://schemas.microsoft.com/office/drawing/2014/main" id="{552A29AA-536E-D293-B0FF-2A7CA040D325}"/>
              </a:ext>
            </a:extLst>
          </p:cNvPr>
          <p:cNvSpPr>
            <a:spLocks noGrp="1"/>
          </p:cNvSpPr>
          <p:nvPr>
            <p:ph idx="1"/>
          </p:nvPr>
        </p:nvSpPr>
        <p:spPr>
          <a:xfrm>
            <a:off x="6534024" y="952501"/>
            <a:ext cx="4362577" cy="4953000"/>
          </a:xfrm>
        </p:spPr>
        <p:txBody>
          <a:bodyPr anchor="ctr">
            <a:normAutofit/>
          </a:bodyPr>
          <a:lstStyle/>
          <a:p>
            <a:pPr>
              <a:buFont typeface="Arial" panose="020B0604020202020204" pitchFamily="34" charset="0"/>
              <a:buChar char="•"/>
            </a:pPr>
            <a:r>
              <a:rPr lang="en-US" b="0" i="0" dirty="0">
                <a:effectLst/>
              </a:rPr>
              <a:t>Develop and deploy gender classification algorithms using machine learning techniques.</a:t>
            </a:r>
          </a:p>
          <a:p>
            <a:pPr>
              <a:buFont typeface="Arial" panose="020B0604020202020204" pitchFamily="34" charset="0"/>
              <a:buChar char="•"/>
            </a:pPr>
            <a:r>
              <a:rPr lang="en-US" b="0" i="0" dirty="0">
                <a:effectLst/>
              </a:rPr>
              <a:t>Explore a diverse set of algorithms, including but not limited to Naive Bayes, Decision Trees (Entropy and Normal), Linear Discriminant Analysis (LDA), Neural Network (NN), and k-Nearest Neighbors (KNN).</a:t>
            </a:r>
          </a:p>
          <a:p>
            <a:pPr>
              <a:buFont typeface="Arial" panose="020B0604020202020204" pitchFamily="34" charset="0"/>
              <a:buChar char="•"/>
            </a:pPr>
            <a:r>
              <a:rPr lang="en-US" b="0" i="0" dirty="0">
                <a:effectLst/>
              </a:rPr>
              <a:t>Fine-tune parameters and optimize algorithmic performance.</a:t>
            </a:r>
          </a:p>
          <a:p>
            <a:endParaRPr lang="en-US" dirty="0"/>
          </a:p>
        </p:txBody>
      </p:sp>
      <p:sp>
        <p:nvSpPr>
          <p:cNvPr id="8" name="Date Placeholder 4">
            <a:extLst>
              <a:ext uri="{FF2B5EF4-FFF2-40B4-BE49-F238E27FC236}">
                <a16:creationId xmlns:a16="http://schemas.microsoft.com/office/drawing/2014/main" id="{F51EEF43-0821-CD0D-9616-B262ACEE8826}"/>
              </a:ext>
            </a:extLst>
          </p:cNvPr>
          <p:cNvSpPr>
            <a:spLocks noGrp="1"/>
          </p:cNvSpPr>
          <p:nvPr>
            <p:ph type="dt" sz="half" idx="10"/>
          </p:nvPr>
        </p:nvSpPr>
        <p:spPr>
          <a:xfrm>
            <a:off x="847726" y="6199188"/>
            <a:ext cx="2743200" cy="365125"/>
          </a:xfrm>
        </p:spPr>
        <p:txBody>
          <a:bodyPr/>
          <a:lstStyle/>
          <a:p>
            <a:pPr>
              <a:spcAft>
                <a:spcPts val="600"/>
              </a:spcAft>
            </a:pPr>
            <a:fld id="{E9987C49-FB44-4E80-8781-DD16CBD77E8E}" type="datetime1">
              <a:rPr lang="en-US" smtClean="0"/>
              <a:pPr>
                <a:spcAft>
                  <a:spcPts val="600"/>
                </a:spcAft>
              </a:pPr>
              <a:t>1/6/2024</a:t>
            </a:fld>
            <a:endParaRPr lang="en-US"/>
          </a:p>
        </p:txBody>
      </p:sp>
      <p:sp>
        <p:nvSpPr>
          <p:cNvPr id="10" name="Footer Placeholder 6">
            <a:extLst>
              <a:ext uri="{FF2B5EF4-FFF2-40B4-BE49-F238E27FC236}">
                <a16:creationId xmlns:a16="http://schemas.microsoft.com/office/drawing/2014/main" id="{3E89FB49-0E92-D5D4-7DB3-935DBCF08605}"/>
              </a:ext>
            </a:extLst>
          </p:cNvPr>
          <p:cNvSpPr>
            <a:spLocks noGrp="1"/>
          </p:cNvSpPr>
          <p:nvPr>
            <p:ph type="ftr" sz="quarter" idx="11"/>
          </p:nvPr>
        </p:nvSpPr>
        <p:spPr>
          <a:xfrm>
            <a:off x="7286625" y="6199188"/>
            <a:ext cx="3409951" cy="365125"/>
          </a:xfrm>
        </p:spPr>
        <p:txBody>
          <a:bodyPr/>
          <a:lstStyle/>
          <a:p>
            <a:pPr>
              <a:spcAft>
                <a:spcPts val="600"/>
              </a:spcAft>
            </a:pPr>
            <a:r>
              <a:rPr lang="en-US"/>
              <a:t>Sample Footer Text</a:t>
            </a:r>
          </a:p>
        </p:txBody>
      </p:sp>
      <p:sp>
        <p:nvSpPr>
          <p:cNvPr id="12" name="Slide Number Placeholder 7">
            <a:extLst>
              <a:ext uri="{FF2B5EF4-FFF2-40B4-BE49-F238E27FC236}">
                <a16:creationId xmlns:a16="http://schemas.microsoft.com/office/drawing/2014/main" id="{3B47F13F-CCD6-00B9-1058-44995B5FA37B}"/>
              </a:ext>
            </a:extLst>
          </p:cNvPr>
          <p:cNvSpPr>
            <a:spLocks noGrp="1"/>
          </p:cNvSpPr>
          <p:nvPr>
            <p:ph type="sldNum" sz="quarter" idx="12"/>
          </p:nvPr>
        </p:nvSpPr>
        <p:spPr>
          <a:xfrm>
            <a:off x="10728107" y="6199188"/>
            <a:ext cx="619125" cy="365125"/>
          </a:xfrm>
        </p:spPr>
        <p:txBody>
          <a:bodyPr/>
          <a:lstStyle/>
          <a:p>
            <a:pPr>
              <a:spcAft>
                <a:spcPts val="600"/>
              </a:spcAft>
            </a:pPr>
            <a:fld id="{1437450A-6C25-4B4D-B27D-E1E9B2CE4682}" type="slidenum">
              <a:rPr lang="en-US" smtClean="0"/>
              <a:pPr>
                <a:spcAft>
                  <a:spcPts val="600"/>
                </a:spcAft>
              </a:pPr>
              <a:t>9</a:t>
            </a:fld>
            <a:endParaRPr lang="en-US"/>
          </a:p>
        </p:txBody>
      </p:sp>
    </p:spTree>
    <p:extLst>
      <p:ext uri="{BB962C8B-B14F-4D97-AF65-F5344CB8AC3E}">
        <p14:creationId xmlns:p14="http://schemas.microsoft.com/office/powerpoint/2010/main" val="1399085056"/>
      </p:ext>
    </p:extLst>
  </p:cSld>
  <p:clrMapOvr>
    <a:masterClrMapping/>
  </p:clrMapOvr>
</p:sld>
</file>

<file path=ppt/theme/theme1.xml><?xml version="1.0" encoding="utf-8"?>
<a:theme xmlns:a="http://schemas.openxmlformats.org/drawingml/2006/main" name="PoiseVTI">
  <a:themeElements>
    <a:clrScheme name="AnalogousFromLightSeedRightStep">
      <a:dk1>
        <a:srgbClr val="000000"/>
      </a:dk1>
      <a:lt1>
        <a:srgbClr val="FFFFFF"/>
      </a:lt1>
      <a:dk2>
        <a:srgbClr val="34381F"/>
      </a:dk2>
      <a:lt2>
        <a:srgbClr val="E2E6E8"/>
      </a:lt2>
      <a:accent1>
        <a:srgbClr val="BF9A88"/>
      </a:accent1>
      <a:accent2>
        <a:srgbClr val="AEA077"/>
      </a:accent2>
      <a:accent3>
        <a:srgbClr val="A1A77E"/>
      </a:accent3>
      <a:accent4>
        <a:srgbClr val="8CAB75"/>
      </a:accent4>
      <a:accent5>
        <a:srgbClr val="81AC81"/>
      </a:accent5>
      <a:accent6>
        <a:srgbClr val="77AE8D"/>
      </a:accent6>
      <a:hlink>
        <a:srgbClr val="5C879B"/>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otalTime>14</TotalTime>
  <Words>1014</Words>
  <Application>Microsoft Office PowerPoint</Application>
  <PresentationFormat>Widescreen</PresentationFormat>
  <Paragraphs>118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Goudy Old Style</vt:lpstr>
      <vt:lpstr>Söhne</vt:lpstr>
      <vt:lpstr>Univers Light</vt:lpstr>
      <vt:lpstr>PoiseVTI</vt:lpstr>
      <vt:lpstr>Gender Classification from Facial Features</vt:lpstr>
      <vt:lpstr>Significance of Gender Classification from Facial Features:</vt:lpstr>
      <vt:lpstr>Motivation Behind the Project:</vt:lpstr>
      <vt:lpstr>Defining the Main Problem:</vt:lpstr>
      <vt:lpstr>Importance of Accurate Gender Classification:</vt:lpstr>
      <vt:lpstr>Objectives</vt:lpstr>
      <vt:lpstr>Preprocessing Data:</vt:lpstr>
      <vt:lpstr>Applying Feature Reduction Techniques:</vt:lpstr>
      <vt:lpstr>Implementing Classification Algorithms:</vt:lpstr>
      <vt:lpstr>Evaluating Model Performance:</vt:lpstr>
      <vt:lpstr>Methodology</vt:lpstr>
      <vt:lpstr>Preprocessing:</vt:lpstr>
      <vt:lpstr>Feature Reduction:</vt:lpstr>
      <vt:lpstr>Classification:</vt:lpstr>
      <vt:lpstr>Evaluation Metrics:</vt:lpstr>
      <vt:lpstr>Contributions of the Project:</vt:lpstr>
      <vt:lpstr>Next Steps and Future Work:</vt:lpstr>
      <vt:lpstr>Bonus Please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Classification from Facial Features</dc:title>
  <dc:creator>mazen balat</dc:creator>
  <cp:lastModifiedBy>mazen balat</cp:lastModifiedBy>
  <cp:revision>2</cp:revision>
  <dcterms:created xsi:type="dcterms:W3CDTF">2024-01-06T02:34:16Z</dcterms:created>
  <dcterms:modified xsi:type="dcterms:W3CDTF">2024-01-06T02:49:06Z</dcterms:modified>
</cp:coreProperties>
</file>