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1DA8E98-4C35-44BF-919F-0AF61F8E2B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F28AB-C59B-4546-B8DC-AD40043DBE4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28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A8E98-4C35-44BF-919F-0AF61F8E2B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F28AB-C59B-4546-B8DC-AD40043DBE48}" type="slidenum">
              <a:rPr lang="en-US" smtClean="0"/>
              <a:t>‹#›</a:t>
            </a:fld>
            <a:endParaRPr lang="en-US"/>
          </a:p>
        </p:txBody>
      </p:sp>
    </p:spTree>
    <p:extLst>
      <p:ext uri="{BB962C8B-B14F-4D97-AF65-F5344CB8AC3E}">
        <p14:creationId xmlns:p14="http://schemas.microsoft.com/office/powerpoint/2010/main" val="338049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A8E98-4C35-44BF-919F-0AF61F8E2B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F28AB-C59B-4546-B8DC-AD40043DBE4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65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A8E98-4C35-44BF-919F-0AF61F8E2B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F28AB-C59B-4546-B8DC-AD40043DBE48}" type="slidenum">
              <a:rPr lang="en-US" smtClean="0"/>
              <a:t>‹#›</a:t>
            </a:fld>
            <a:endParaRPr lang="en-US"/>
          </a:p>
        </p:txBody>
      </p:sp>
    </p:spTree>
    <p:extLst>
      <p:ext uri="{BB962C8B-B14F-4D97-AF65-F5344CB8AC3E}">
        <p14:creationId xmlns:p14="http://schemas.microsoft.com/office/powerpoint/2010/main" val="99311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DA8E98-4C35-44BF-919F-0AF61F8E2B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1F28AB-C59B-4546-B8DC-AD40043DBE4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DA8E98-4C35-44BF-919F-0AF61F8E2B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F28AB-C59B-4546-B8DC-AD40043DBE48}" type="slidenum">
              <a:rPr lang="en-US" smtClean="0"/>
              <a:t>‹#›</a:t>
            </a:fld>
            <a:endParaRPr lang="en-US"/>
          </a:p>
        </p:txBody>
      </p:sp>
    </p:spTree>
    <p:extLst>
      <p:ext uri="{BB962C8B-B14F-4D97-AF65-F5344CB8AC3E}">
        <p14:creationId xmlns:p14="http://schemas.microsoft.com/office/powerpoint/2010/main" val="230973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DA8E98-4C35-44BF-919F-0AF61F8E2B56}"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1F28AB-C59B-4546-B8DC-AD40043DBE48}" type="slidenum">
              <a:rPr lang="en-US" smtClean="0"/>
              <a:t>‹#›</a:t>
            </a:fld>
            <a:endParaRPr lang="en-US"/>
          </a:p>
        </p:txBody>
      </p:sp>
    </p:spTree>
    <p:extLst>
      <p:ext uri="{BB962C8B-B14F-4D97-AF65-F5344CB8AC3E}">
        <p14:creationId xmlns:p14="http://schemas.microsoft.com/office/powerpoint/2010/main" val="87674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DA8E98-4C35-44BF-919F-0AF61F8E2B56}"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1F28AB-C59B-4546-B8DC-AD40043DBE48}" type="slidenum">
              <a:rPr lang="en-US" smtClean="0"/>
              <a:t>‹#›</a:t>
            </a:fld>
            <a:endParaRPr lang="en-US"/>
          </a:p>
        </p:txBody>
      </p:sp>
    </p:spTree>
    <p:extLst>
      <p:ext uri="{BB962C8B-B14F-4D97-AF65-F5344CB8AC3E}">
        <p14:creationId xmlns:p14="http://schemas.microsoft.com/office/powerpoint/2010/main" val="209295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A8E98-4C35-44BF-919F-0AF61F8E2B56}"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1F28AB-C59B-4546-B8DC-AD40043DBE48}" type="slidenum">
              <a:rPr lang="en-US" smtClean="0"/>
              <a:t>‹#›</a:t>
            </a:fld>
            <a:endParaRPr lang="en-US"/>
          </a:p>
        </p:txBody>
      </p:sp>
    </p:spTree>
    <p:extLst>
      <p:ext uri="{BB962C8B-B14F-4D97-AF65-F5344CB8AC3E}">
        <p14:creationId xmlns:p14="http://schemas.microsoft.com/office/powerpoint/2010/main" val="170279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DA8E98-4C35-44BF-919F-0AF61F8E2B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F28AB-C59B-4546-B8DC-AD40043DBE48}" type="slidenum">
              <a:rPr lang="en-US" smtClean="0"/>
              <a:t>‹#›</a:t>
            </a:fld>
            <a:endParaRPr lang="en-US"/>
          </a:p>
        </p:txBody>
      </p:sp>
    </p:spTree>
    <p:extLst>
      <p:ext uri="{BB962C8B-B14F-4D97-AF65-F5344CB8AC3E}">
        <p14:creationId xmlns:p14="http://schemas.microsoft.com/office/powerpoint/2010/main" val="154324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DA8E98-4C35-44BF-919F-0AF61F8E2B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1F28AB-C59B-4546-B8DC-AD40043DBE4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59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DA8E98-4C35-44BF-919F-0AF61F8E2B56}" type="datetimeFigureOut">
              <a:rPr lang="en-US" smtClean="0"/>
              <a:t>2/23/2024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1F28AB-C59B-4546-B8DC-AD40043DBE4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361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E08E-93C1-F6AC-1A63-85EFF61DE7BF}"/>
              </a:ext>
            </a:extLst>
          </p:cNvPr>
          <p:cNvSpPr>
            <a:spLocks noGrp="1"/>
          </p:cNvSpPr>
          <p:nvPr>
            <p:ph type="ctrTitle"/>
          </p:nvPr>
        </p:nvSpPr>
        <p:spPr/>
        <p:txBody>
          <a:bodyPr/>
          <a:lstStyle/>
          <a:p>
            <a:r>
              <a:rPr lang="en-US" dirty="0"/>
              <a:t>Number guessing game in python 3 PyQt5</a:t>
            </a:r>
          </a:p>
        </p:txBody>
      </p:sp>
      <p:sp>
        <p:nvSpPr>
          <p:cNvPr id="3" name="Subtitle 2">
            <a:extLst>
              <a:ext uri="{FF2B5EF4-FFF2-40B4-BE49-F238E27FC236}">
                <a16:creationId xmlns:a16="http://schemas.microsoft.com/office/drawing/2014/main" id="{065CBAA4-3F8E-9B9D-9AB5-B3A75AD4B424}"/>
              </a:ext>
            </a:extLst>
          </p:cNvPr>
          <p:cNvSpPr>
            <a:spLocks noGrp="1"/>
          </p:cNvSpPr>
          <p:nvPr>
            <p:ph type="subTitle" idx="1"/>
          </p:nvPr>
        </p:nvSpPr>
        <p:spPr/>
        <p:txBody>
          <a:bodyPr/>
          <a:lstStyle/>
          <a:p>
            <a:r>
              <a:rPr lang="en-US" b="1" dirty="0"/>
              <a:t>Train you self in PYQT5 library</a:t>
            </a:r>
          </a:p>
        </p:txBody>
      </p:sp>
    </p:spTree>
    <p:extLst>
      <p:ext uri="{BB962C8B-B14F-4D97-AF65-F5344CB8AC3E}">
        <p14:creationId xmlns:p14="http://schemas.microsoft.com/office/powerpoint/2010/main" val="148275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6EE95D-E746-6C2A-EDF6-F111685FED11}"/>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F0A0668C-1CB8-6124-99C3-F861403E5B29}"/>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72B6C975-6600-F0C2-F1A8-3DE48120B267}"/>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1" dirty="0">
                <a:solidFill>
                  <a:srgbClr val="569CD6"/>
                </a:solidFill>
                <a:effectLst/>
                <a:latin typeface="Consolas" panose="020B0609020204030204" pitchFamily="49" charset="0"/>
              </a:rPr>
              <a:t>def</a:t>
            </a:r>
            <a:r>
              <a:rPr lang="en-US" sz="1400" b="1" dirty="0">
                <a:solidFill>
                  <a:srgbClr val="CCCCCC"/>
                </a:solidFill>
                <a:effectLst/>
                <a:latin typeface="Consolas" panose="020B0609020204030204" pitchFamily="49" charset="0"/>
              </a:rPr>
              <a:t> </a:t>
            </a:r>
            <a:r>
              <a:rPr lang="en-US" sz="1400" b="1" dirty="0">
                <a:solidFill>
                  <a:srgbClr val="DCDCAA"/>
                </a:solidFill>
                <a:effectLst/>
                <a:latin typeface="Consolas" panose="020B0609020204030204" pitchFamily="49" charset="0"/>
              </a:rPr>
              <a:t>head</a:t>
            </a:r>
            <a:r>
              <a:rPr lang="en-US" sz="1400" b="1" dirty="0">
                <a:solidFill>
                  <a:srgbClr val="CCCCCC"/>
                </a:solidFill>
                <a:effectLst/>
                <a:latin typeface="Consolas" panose="020B0609020204030204" pitchFamily="49" charset="0"/>
              </a:rPr>
              <a:t>(</a:t>
            </a:r>
            <a:r>
              <a:rPr lang="en-US" sz="1400" b="1" dirty="0">
                <a:solidFill>
                  <a:srgbClr val="9CDCFE"/>
                </a:solidFill>
                <a:effectLst/>
                <a:latin typeface="Consolas" panose="020B0609020204030204" pitchFamily="49" charset="0"/>
              </a:rPr>
              <a:t>self</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create label and add message and assign it to work on our window</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h</a:t>
            </a:r>
            <a:r>
              <a:rPr lang="en-US" sz="1400" b="1" dirty="0">
                <a:solidFill>
                  <a:srgbClr val="CCCCCC"/>
                </a:solidFill>
                <a:effectLst/>
                <a:latin typeface="Consolas" panose="020B0609020204030204" pitchFamily="49" charset="0"/>
              </a:rPr>
              <a:t> </a:t>
            </a:r>
            <a:r>
              <a:rPr lang="en-US" sz="1400" b="1" dirty="0">
                <a:solidFill>
                  <a:srgbClr val="D4D4D4"/>
                </a:solidFill>
                <a:effectLst/>
                <a:latin typeface="Consolas" panose="020B0609020204030204" pitchFamily="49" charset="0"/>
              </a:rPr>
              <a:t>=</a:t>
            </a:r>
            <a:r>
              <a:rPr lang="en-US" sz="1400" b="1" dirty="0">
                <a:solidFill>
                  <a:srgbClr val="CCCCCC"/>
                </a:solidFill>
                <a:effectLst/>
                <a:latin typeface="Consolas" panose="020B0609020204030204" pitchFamily="49" charset="0"/>
              </a:rPr>
              <a:t> </a:t>
            </a:r>
            <a:r>
              <a:rPr lang="en-US" sz="1400" b="1" dirty="0">
                <a:solidFill>
                  <a:srgbClr val="4EC9B0"/>
                </a:solidFill>
                <a:effectLst/>
                <a:latin typeface="Consolas" panose="020B0609020204030204" pitchFamily="49" charset="0"/>
              </a:rPr>
              <a:t>QLabel</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"Welcome To Number Guessing Game"</a:t>
            </a:r>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self</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setting head geometry in our window</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h</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setGeometry</a:t>
            </a:r>
            <a:r>
              <a:rPr lang="en-US" sz="1400" b="1" dirty="0">
                <a:solidFill>
                  <a:srgbClr val="CCCCCC"/>
                </a:solidFill>
                <a:effectLst/>
                <a:latin typeface="Consolas" panose="020B0609020204030204" pitchFamily="49" charset="0"/>
              </a:rPr>
              <a:t>(</a:t>
            </a:r>
            <a:r>
              <a:rPr lang="en-US" sz="1400" b="1" dirty="0">
                <a:solidFill>
                  <a:srgbClr val="B5CEA8"/>
                </a:solidFill>
                <a:effectLst/>
                <a:latin typeface="Consolas" panose="020B0609020204030204" pitchFamily="49" charset="0"/>
              </a:rPr>
              <a:t>20</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10</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360</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100</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setting font for head and size</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 </a:t>
            </a:r>
            <a:r>
              <a:rPr lang="en-US" sz="1400" b="1" dirty="0">
                <a:solidFill>
                  <a:srgbClr val="D4D4D4"/>
                </a:solidFill>
                <a:effectLst/>
                <a:latin typeface="Consolas" panose="020B0609020204030204" pitchFamily="49" charset="0"/>
              </a:rPr>
              <a:t>=</a:t>
            </a:r>
            <a:r>
              <a:rPr lang="en-US" sz="1400" b="1" dirty="0">
                <a:solidFill>
                  <a:srgbClr val="CCCCCC"/>
                </a:solidFill>
                <a:effectLst/>
                <a:latin typeface="Consolas" panose="020B0609020204030204" pitchFamily="49" charset="0"/>
              </a:rPr>
              <a:t> </a:t>
            </a:r>
            <a:r>
              <a:rPr lang="en-US" sz="1400" b="1" dirty="0">
                <a:solidFill>
                  <a:srgbClr val="4EC9B0"/>
                </a:solidFill>
                <a:effectLst/>
                <a:latin typeface="Consolas" panose="020B0609020204030204" pitchFamily="49" charset="0"/>
              </a:rPr>
              <a:t>QFont</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"Comic Sans MS"</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20</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font to be bold</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setBold</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True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underline</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setUnderline</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False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italic</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setItalic</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False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assign font to head label</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h</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setFont</a:t>
            </a:r>
            <a:r>
              <a:rPr lang="en-US" sz="1400" b="1" dirty="0">
                <a:solidFill>
                  <a:srgbClr val="CCCCCC"/>
                </a:solidFill>
                <a:effectLst/>
                <a:latin typeface="Consolas" panose="020B0609020204030204" pitchFamily="49" charset="0"/>
              </a:rPr>
              <a:t>(</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text wrap</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h</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setWordWrap</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True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color to our label</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h</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setStyleSheet</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"color : #FF8911;"</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align to be middle</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h</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setAlignment</a:t>
            </a:r>
            <a:r>
              <a:rPr lang="en-US" sz="1400" b="1" dirty="0">
                <a:solidFill>
                  <a:srgbClr val="CCCCCC"/>
                </a:solidFill>
                <a:effectLst/>
                <a:latin typeface="Consolas" panose="020B0609020204030204" pitchFamily="49" charset="0"/>
              </a:rPr>
              <a:t>(</a:t>
            </a:r>
            <a:r>
              <a:rPr lang="en-US" sz="1400" b="1" dirty="0">
                <a:solidFill>
                  <a:srgbClr val="4EC9B0"/>
                </a:solidFill>
                <a:effectLst/>
                <a:latin typeface="Consolas" panose="020B0609020204030204" pitchFamily="49" charset="0"/>
              </a:rPr>
              <a:t>Qt</a:t>
            </a:r>
            <a:r>
              <a:rPr lang="en-US" sz="1400" b="1" dirty="0">
                <a:solidFill>
                  <a:srgbClr val="CCCCCC"/>
                </a:solidFill>
                <a:effectLst/>
                <a:latin typeface="Consolas" panose="020B0609020204030204" pitchFamily="49" charset="0"/>
              </a:rPr>
              <a:t>.AlignCenter)</a:t>
            </a:r>
          </a:p>
        </p:txBody>
      </p:sp>
      <p:sp>
        <p:nvSpPr>
          <p:cNvPr id="5" name="Rectangle 4">
            <a:extLst>
              <a:ext uri="{FF2B5EF4-FFF2-40B4-BE49-F238E27FC236}">
                <a16:creationId xmlns:a16="http://schemas.microsoft.com/office/drawing/2014/main" id="{4FA8C2B3-1D76-3AA7-0047-156C35A44373}"/>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Add head with it’s properties</a:t>
            </a:r>
          </a:p>
        </p:txBody>
      </p:sp>
      <p:pic>
        <p:nvPicPr>
          <p:cNvPr id="8" name="Picture 7">
            <a:extLst>
              <a:ext uri="{FF2B5EF4-FFF2-40B4-BE49-F238E27FC236}">
                <a16:creationId xmlns:a16="http://schemas.microsoft.com/office/drawing/2014/main" id="{D3816FD1-BB1F-EEDE-8844-0E630F929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179471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6EC428-E067-9B7E-AE78-DBD98ADA378E}"/>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D95DB791-843B-E248-69E7-DF4960749417}"/>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7189D6AD-4E89-9D9E-6718-1F0C26D69057}"/>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1" dirty="0">
                <a:solidFill>
                  <a:srgbClr val="6A9955"/>
                </a:solidFill>
                <a:effectLst/>
                <a:latin typeface="Consolas" panose="020B0609020204030204" pitchFamily="49" charset="0"/>
              </a:rPr>
              <a:t># in function info we will add label to interface showing information</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569CD6"/>
                </a:solidFill>
                <a:effectLst/>
                <a:latin typeface="Consolas" panose="020B0609020204030204" pitchFamily="49" charset="0"/>
              </a:rPr>
              <a:t>def</a:t>
            </a:r>
            <a:r>
              <a:rPr lang="en-US" sz="1400" b="1" dirty="0">
                <a:solidFill>
                  <a:srgbClr val="CCCCCC"/>
                </a:solidFill>
                <a:effectLst/>
                <a:latin typeface="Consolas" panose="020B0609020204030204" pitchFamily="49" charset="0"/>
              </a:rPr>
              <a:t> </a:t>
            </a:r>
            <a:r>
              <a:rPr lang="en-US" sz="1400" b="1" dirty="0">
                <a:solidFill>
                  <a:srgbClr val="DCDCAA"/>
                </a:solidFill>
                <a:effectLst/>
                <a:latin typeface="Consolas" panose="020B0609020204030204" pitchFamily="49" charset="0"/>
              </a:rPr>
              <a:t>info</a:t>
            </a:r>
            <a:r>
              <a:rPr lang="en-US" sz="1400" b="1" dirty="0">
                <a:solidFill>
                  <a:srgbClr val="CCCCCC"/>
                </a:solidFill>
                <a:effectLst/>
                <a:latin typeface="Consolas" panose="020B0609020204030204" pitchFamily="49" charset="0"/>
              </a:rPr>
              <a:t>(</a:t>
            </a:r>
            <a:r>
              <a:rPr lang="en-US" sz="1400" b="1" dirty="0">
                <a:solidFill>
                  <a:srgbClr val="9CDCFE"/>
                </a:solidFill>
                <a:effectLst/>
                <a:latin typeface="Consolas" panose="020B0609020204030204" pitchFamily="49" charset="0"/>
              </a:rPr>
              <a:t>self</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create label and add message and assign it to work on our window</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info</a:t>
            </a:r>
            <a:r>
              <a:rPr lang="en-US" sz="1400" b="1" dirty="0">
                <a:solidFill>
                  <a:srgbClr val="CCCCCC"/>
                </a:solidFill>
                <a:effectLst/>
                <a:latin typeface="Consolas" panose="020B0609020204030204" pitchFamily="49" charset="0"/>
              </a:rPr>
              <a:t> </a:t>
            </a:r>
            <a:r>
              <a:rPr lang="en-US" sz="1400" b="1" dirty="0">
                <a:solidFill>
                  <a:srgbClr val="D4D4D4"/>
                </a:solidFill>
                <a:effectLst/>
                <a:latin typeface="Consolas" panose="020B0609020204030204" pitchFamily="49" charset="0"/>
              </a:rPr>
              <a:t>=</a:t>
            </a:r>
            <a:r>
              <a:rPr lang="en-US" sz="1400" b="1" dirty="0">
                <a:solidFill>
                  <a:srgbClr val="CCCCCC"/>
                </a:solidFill>
                <a:effectLst/>
                <a:latin typeface="Consolas" panose="020B0609020204030204" pitchFamily="49" charset="0"/>
              </a:rPr>
              <a:t> </a:t>
            </a:r>
            <a:r>
              <a:rPr lang="en-US" sz="1400" b="1" dirty="0">
                <a:solidFill>
                  <a:srgbClr val="4EC9B0"/>
                </a:solidFill>
                <a:effectLst/>
                <a:latin typeface="Consolas" panose="020B0609020204030204" pitchFamily="49" charset="0"/>
              </a:rPr>
              <a:t>QLabel</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"Welcome to start game click start button "</a:t>
            </a:r>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self</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setting head geometry in our window</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info</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setGeometry</a:t>
            </a:r>
            <a:r>
              <a:rPr lang="en-US" sz="1400" b="1" dirty="0">
                <a:solidFill>
                  <a:srgbClr val="CCCCCC"/>
                </a:solidFill>
                <a:effectLst/>
                <a:latin typeface="Consolas" panose="020B0609020204030204" pitchFamily="49" charset="0"/>
              </a:rPr>
              <a:t>(</a:t>
            </a:r>
            <a:r>
              <a:rPr lang="en-US" sz="1400" b="1" dirty="0">
                <a:solidFill>
                  <a:srgbClr val="B5CEA8"/>
                </a:solidFill>
                <a:effectLst/>
                <a:latin typeface="Consolas" panose="020B0609020204030204" pitchFamily="49" charset="0"/>
              </a:rPr>
              <a:t>20</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380</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360</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30</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setting font for head and size</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 </a:t>
            </a:r>
            <a:r>
              <a:rPr lang="en-US" sz="1400" b="1" dirty="0">
                <a:solidFill>
                  <a:srgbClr val="D4D4D4"/>
                </a:solidFill>
                <a:effectLst/>
                <a:latin typeface="Consolas" panose="020B0609020204030204" pitchFamily="49" charset="0"/>
              </a:rPr>
              <a:t>=</a:t>
            </a:r>
            <a:r>
              <a:rPr lang="en-US" sz="1400" b="1" dirty="0">
                <a:solidFill>
                  <a:srgbClr val="CCCCCC"/>
                </a:solidFill>
                <a:effectLst/>
                <a:latin typeface="Consolas" panose="020B0609020204030204" pitchFamily="49" charset="0"/>
              </a:rPr>
              <a:t> </a:t>
            </a:r>
            <a:r>
              <a:rPr lang="en-US" sz="1400" b="1" dirty="0">
                <a:solidFill>
                  <a:srgbClr val="4EC9B0"/>
                </a:solidFill>
                <a:effectLst/>
                <a:latin typeface="Consolas" panose="020B0609020204030204" pitchFamily="49" charset="0"/>
              </a:rPr>
              <a:t>QFont</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"Comic Sans MS"</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8</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font to be bold</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setBold</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True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underline</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setUnderline</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False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italic</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setItalic</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False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assign font to head label</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info</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setFont</a:t>
            </a:r>
            <a:r>
              <a:rPr lang="en-US" sz="1400" b="1" dirty="0">
                <a:solidFill>
                  <a:srgbClr val="CCCCCC"/>
                </a:solidFill>
                <a:effectLst/>
                <a:latin typeface="Consolas" panose="020B0609020204030204" pitchFamily="49" charset="0"/>
              </a:rPr>
              <a:t>(</a:t>
            </a:r>
            <a:r>
              <a:rPr lang="en-US" sz="1400" b="1" dirty="0">
                <a:solidFill>
                  <a:srgbClr val="9CDCFE"/>
                </a:solidFill>
                <a:effectLst/>
                <a:latin typeface="Consolas" panose="020B0609020204030204" pitchFamily="49" charset="0"/>
              </a:rPr>
              <a:t>font</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text wrap</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info</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setWordWrap</a:t>
            </a:r>
            <a:r>
              <a:rPr lang="en-US" sz="1400" b="1" dirty="0">
                <a:solidFill>
                  <a:srgbClr val="CCCCCC"/>
                </a:solidFill>
                <a:effectLst/>
                <a:latin typeface="Consolas" panose="020B0609020204030204" pitchFamily="49" charset="0"/>
              </a:rPr>
              <a:t>(</a:t>
            </a:r>
            <a:r>
              <a:rPr lang="en-US" sz="1400" b="1" dirty="0">
                <a:solidFill>
                  <a:srgbClr val="569CD6"/>
                </a:solidFill>
                <a:effectLst/>
                <a:latin typeface="Consolas" panose="020B0609020204030204" pitchFamily="49" charset="0"/>
              </a:rPr>
              <a:t>False</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color to our label</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info</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setStyleSheet</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"border : 2px solid #FDBF60 ; color : red ; background-color : #9F70FD ;"</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align to be middle</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info</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setAlignment</a:t>
            </a:r>
            <a:r>
              <a:rPr lang="en-US" sz="1400" b="1" dirty="0">
                <a:solidFill>
                  <a:srgbClr val="CCCCCC"/>
                </a:solidFill>
                <a:effectLst/>
                <a:latin typeface="Consolas" panose="020B0609020204030204" pitchFamily="49" charset="0"/>
              </a:rPr>
              <a:t>(</a:t>
            </a:r>
            <a:r>
              <a:rPr lang="en-US" sz="1400" b="1" dirty="0">
                <a:solidFill>
                  <a:srgbClr val="4EC9B0"/>
                </a:solidFill>
                <a:effectLst/>
                <a:latin typeface="Consolas" panose="020B0609020204030204" pitchFamily="49" charset="0"/>
              </a:rPr>
              <a:t>Qt</a:t>
            </a:r>
            <a:r>
              <a:rPr lang="en-US" sz="1400" b="1" dirty="0">
                <a:solidFill>
                  <a:srgbClr val="CCCCCC"/>
                </a:solidFill>
                <a:effectLst/>
                <a:latin typeface="Consolas" panose="020B0609020204030204" pitchFamily="49" charset="0"/>
              </a:rPr>
              <a:t>.AlignLeft)</a:t>
            </a:r>
          </a:p>
        </p:txBody>
      </p:sp>
      <p:sp>
        <p:nvSpPr>
          <p:cNvPr id="5" name="Rectangle 4">
            <a:extLst>
              <a:ext uri="{FF2B5EF4-FFF2-40B4-BE49-F238E27FC236}">
                <a16:creationId xmlns:a16="http://schemas.microsoft.com/office/drawing/2014/main" id="{EE912AFB-1EFB-BF99-76C9-48D09D9BBD62}"/>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Result after adding info label</a:t>
            </a:r>
          </a:p>
        </p:txBody>
      </p:sp>
      <p:pic>
        <p:nvPicPr>
          <p:cNvPr id="10" name="Picture 9">
            <a:extLst>
              <a:ext uri="{FF2B5EF4-FFF2-40B4-BE49-F238E27FC236}">
                <a16:creationId xmlns:a16="http://schemas.microsoft.com/office/drawing/2014/main" id="{B12380A8-D0A0-1029-E8B1-EA4621084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167645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9C5DD-6306-2E49-A6AE-E4170BCFEDD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AB579DD-C3A0-1D5E-1AB1-660CB5ED7611}"/>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52B961CD-ED8A-4DF7-1DF9-D06D5D4777EE}"/>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4312CCD1-15E6-E6DB-E46C-8DB0EE22510D}"/>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1" dirty="0">
                <a:solidFill>
                  <a:srgbClr val="569CD6"/>
                </a:solidFill>
                <a:effectLst/>
                <a:latin typeface="Consolas" panose="020B0609020204030204" pitchFamily="49" charset="0"/>
              </a:rPr>
              <a:t>def</a:t>
            </a:r>
            <a:r>
              <a:rPr lang="en-US" b="1" dirty="0">
                <a:solidFill>
                  <a:srgbClr val="CCCCCC"/>
                </a:solidFill>
                <a:effectLst/>
                <a:latin typeface="Consolas" panose="020B0609020204030204" pitchFamily="49" charset="0"/>
              </a:rPr>
              <a:t> </a:t>
            </a:r>
            <a:r>
              <a:rPr lang="en-US" b="1" dirty="0">
                <a:solidFill>
                  <a:srgbClr val="DCDCAA"/>
                </a:solidFill>
                <a:effectLst/>
                <a:latin typeface="Consolas" panose="020B0609020204030204" pitchFamily="49" charset="0"/>
              </a:rPr>
              <a:t>start</a:t>
            </a:r>
            <a:r>
              <a:rPr lang="en-US" b="1" dirty="0">
                <a:solidFill>
                  <a:srgbClr val="CCCCCC"/>
                </a:solidFill>
                <a:effectLst/>
                <a:latin typeface="Consolas" panose="020B0609020204030204" pitchFamily="49" charset="0"/>
              </a:rPr>
              <a:t>(</a:t>
            </a:r>
            <a:r>
              <a:rPr lang="en-US" b="1" dirty="0">
                <a:solidFill>
                  <a:srgbClr val="9CDCFE"/>
                </a:solidFill>
                <a:effectLst/>
                <a:latin typeface="Consolas" panose="020B0609020204030204" pitchFamily="49" charset="0"/>
              </a:rPr>
              <a:t>self</a:t>
            </a:r>
            <a:r>
              <a:rPr lang="en-US" b="1" dirty="0">
                <a:solidFill>
                  <a:srgbClr val="CCCCCC"/>
                </a:solidFill>
                <a:effectLst/>
                <a:latin typeface="Consolas" panose="020B0609020204030204" pitchFamily="49" charset="0"/>
              </a:rPr>
              <a:t>):</a:t>
            </a:r>
          </a:p>
          <a:p>
            <a:r>
              <a:rPr lang="en-US" b="1" dirty="0">
                <a:solidFill>
                  <a:srgbClr val="CCCCCC"/>
                </a:solidFill>
                <a:effectLst/>
                <a:latin typeface="Consolas" panose="020B0609020204030204" pitchFamily="49" charset="0"/>
              </a:rPr>
              <a:t>        </a:t>
            </a:r>
            <a:r>
              <a:rPr lang="en-US" b="1" dirty="0">
                <a:solidFill>
                  <a:srgbClr val="6A9955"/>
                </a:solidFill>
                <a:effectLst/>
                <a:latin typeface="Consolas" panose="020B0609020204030204" pitchFamily="49" charset="0"/>
              </a:rPr>
              <a:t># add button to our window</a:t>
            </a:r>
            <a:endParaRPr lang="en-US" b="1" dirty="0">
              <a:solidFill>
                <a:srgbClr val="CCCCCC"/>
              </a:solidFill>
              <a:effectLst/>
              <a:latin typeface="Consolas" panose="020B0609020204030204" pitchFamily="49" charset="0"/>
            </a:endParaRPr>
          </a:p>
          <a:p>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start</a:t>
            </a:r>
            <a:r>
              <a:rPr lang="en-US" b="1" dirty="0">
                <a:solidFill>
                  <a:srgbClr val="CCCCCC"/>
                </a:solidFill>
                <a:effectLst/>
                <a:latin typeface="Consolas" panose="020B0609020204030204" pitchFamily="49" charset="0"/>
              </a:rPr>
              <a:t> </a:t>
            </a:r>
            <a:r>
              <a:rPr lang="en-US" b="1" dirty="0">
                <a:solidFill>
                  <a:srgbClr val="D4D4D4"/>
                </a:solidFill>
                <a:effectLst/>
                <a:latin typeface="Consolas" panose="020B0609020204030204" pitchFamily="49" charset="0"/>
              </a:rPr>
              <a:t>=</a:t>
            </a:r>
            <a:r>
              <a:rPr lang="en-US" b="1" dirty="0">
                <a:solidFill>
                  <a:srgbClr val="CCCCCC"/>
                </a:solidFill>
                <a:effectLst/>
                <a:latin typeface="Consolas" panose="020B0609020204030204" pitchFamily="49" charset="0"/>
              </a:rPr>
              <a:t> </a:t>
            </a:r>
            <a:r>
              <a:rPr lang="en-US" b="1" dirty="0">
                <a:solidFill>
                  <a:srgbClr val="4EC9B0"/>
                </a:solidFill>
                <a:effectLst/>
                <a:latin typeface="Consolas" panose="020B0609020204030204" pitchFamily="49" charset="0"/>
              </a:rPr>
              <a:t>QPushButton</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"Start"</a:t>
            </a:r>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self</a:t>
            </a:r>
            <a:r>
              <a:rPr lang="en-US" b="1" dirty="0">
                <a:solidFill>
                  <a:srgbClr val="CCCCCC"/>
                </a:solidFill>
                <a:effectLst/>
                <a:latin typeface="Consolas" panose="020B0609020204030204" pitchFamily="49" charset="0"/>
              </a:rPr>
              <a:t>)</a:t>
            </a:r>
          </a:p>
          <a:p>
            <a:r>
              <a:rPr lang="en-US" b="1" dirty="0">
                <a:solidFill>
                  <a:srgbClr val="CCCCCC"/>
                </a:solidFill>
                <a:effectLst/>
                <a:latin typeface="Consolas" panose="020B0609020204030204" pitchFamily="49" charset="0"/>
              </a:rPr>
              <a:t>        </a:t>
            </a:r>
            <a:r>
              <a:rPr lang="en-US" b="1" dirty="0">
                <a:solidFill>
                  <a:srgbClr val="6A9955"/>
                </a:solidFill>
                <a:effectLst/>
                <a:latin typeface="Consolas" panose="020B0609020204030204" pitchFamily="49" charset="0"/>
              </a:rPr>
              <a:t>#set geometry for our button</a:t>
            </a:r>
            <a:endParaRPr lang="en-US" b="1" dirty="0">
              <a:solidFill>
                <a:srgbClr val="CCCCCC"/>
              </a:solidFill>
              <a:effectLst/>
              <a:latin typeface="Consolas" panose="020B0609020204030204" pitchFamily="49" charset="0"/>
            </a:endParaRPr>
          </a:p>
          <a:p>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start</a:t>
            </a:r>
            <a:r>
              <a:rPr lang="en-US" b="1" dirty="0">
                <a:solidFill>
                  <a:srgbClr val="CCCCCC"/>
                </a:solidFill>
                <a:effectLst/>
                <a:latin typeface="Consolas" panose="020B0609020204030204" pitchFamily="49" charset="0"/>
              </a:rPr>
              <a:t>.</a:t>
            </a:r>
            <a:r>
              <a:rPr lang="en-US" b="1" dirty="0">
                <a:solidFill>
                  <a:srgbClr val="DCDCAA"/>
                </a:solidFill>
                <a:effectLst/>
                <a:latin typeface="Consolas" panose="020B0609020204030204" pitchFamily="49" charset="0"/>
              </a:rPr>
              <a:t>setGeometry</a:t>
            </a:r>
            <a:r>
              <a:rPr lang="en-US" b="1" dirty="0">
                <a:solidFill>
                  <a:srgbClr val="CCCCCC"/>
                </a:solidFill>
                <a:effectLst/>
                <a:latin typeface="Consolas" panose="020B0609020204030204" pitchFamily="49" charset="0"/>
              </a:rPr>
              <a:t>(</a:t>
            </a:r>
            <a:r>
              <a:rPr lang="en-US" b="1" dirty="0">
                <a:solidFill>
                  <a:srgbClr val="B5CEA8"/>
                </a:solidFill>
                <a:effectLst/>
                <a:latin typeface="Consolas" panose="020B0609020204030204" pitchFamily="49" charset="0"/>
              </a:rPr>
              <a:t>150</a:t>
            </a:r>
            <a:r>
              <a:rPr lang="en-US" b="1" dirty="0">
                <a:solidFill>
                  <a:srgbClr val="CCCCCC"/>
                </a:solidFill>
                <a:effectLst/>
                <a:latin typeface="Consolas" panose="020B0609020204030204" pitchFamily="49" charset="0"/>
              </a:rPr>
              <a:t>, </a:t>
            </a:r>
            <a:r>
              <a:rPr lang="en-US" b="1" dirty="0">
                <a:solidFill>
                  <a:srgbClr val="B5CEA8"/>
                </a:solidFill>
                <a:effectLst/>
                <a:latin typeface="Consolas" panose="020B0609020204030204" pitchFamily="49" charset="0"/>
              </a:rPr>
              <a:t>180</a:t>
            </a:r>
            <a:r>
              <a:rPr lang="en-US" b="1" dirty="0">
                <a:solidFill>
                  <a:srgbClr val="CCCCCC"/>
                </a:solidFill>
                <a:effectLst/>
                <a:latin typeface="Consolas" panose="020B0609020204030204" pitchFamily="49" charset="0"/>
              </a:rPr>
              <a:t>, </a:t>
            </a:r>
            <a:r>
              <a:rPr lang="en-US" b="1" dirty="0">
                <a:solidFill>
                  <a:srgbClr val="B5CEA8"/>
                </a:solidFill>
                <a:effectLst/>
                <a:latin typeface="Consolas" panose="020B0609020204030204" pitchFamily="49" charset="0"/>
              </a:rPr>
              <a:t>100</a:t>
            </a:r>
            <a:r>
              <a:rPr lang="en-US" b="1" dirty="0">
                <a:solidFill>
                  <a:srgbClr val="CCCCCC"/>
                </a:solidFill>
                <a:effectLst/>
                <a:latin typeface="Consolas" panose="020B0609020204030204" pitchFamily="49" charset="0"/>
              </a:rPr>
              <a:t>, </a:t>
            </a:r>
            <a:r>
              <a:rPr lang="en-US" b="1" dirty="0">
                <a:solidFill>
                  <a:srgbClr val="B5CEA8"/>
                </a:solidFill>
                <a:effectLst/>
                <a:latin typeface="Consolas" panose="020B0609020204030204" pitchFamily="49" charset="0"/>
              </a:rPr>
              <a:t>40</a:t>
            </a:r>
            <a:r>
              <a:rPr lang="en-US" b="1" dirty="0">
                <a:solidFill>
                  <a:srgbClr val="CCCCCC"/>
                </a:solidFill>
                <a:effectLst/>
                <a:latin typeface="Consolas" panose="020B0609020204030204" pitchFamily="49" charset="0"/>
              </a:rPr>
              <a:t>)</a:t>
            </a:r>
          </a:p>
          <a:p>
            <a:r>
              <a:rPr lang="en-US" b="1" dirty="0">
                <a:solidFill>
                  <a:srgbClr val="CCCCCC"/>
                </a:solidFill>
                <a:effectLst/>
                <a:latin typeface="Consolas" panose="020B0609020204030204" pitchFamily="49" charset="0"/>
              </a:rPr>
              <a:t>        </a:t>
            </a:r>
            <a:r>
              <a:rPr lang="en-US" b="1" dirty="0">
                <a:solidFill>
                  <a:srgbClr val="6A9955"/>
                </a:solidFill>
                <a:effectLst/>
                <a:latin typeface="Consolas" panose="020B0609020204030204" pitchFamily="49" charset="0"/>
              </a:rPr>
              <a:t># set style</a:t>
            </a:r>
            <a:endParaRPr lang="en-US" b="1" dirty="0">
              <a:solidFill>
                <a:srgbClr val="CCCCCC"/>
              </a:solidFill>
              <a:effectLst/>
              <a:latin typeface="Consolas" panose="020B0609020204030204" pitchFamily="49" charset="0"/>
            </a:endParaRPr>
          </a:p>
          <a:p>
            <a:r>
              <a:rPr lang="en-US" b="1" dirty="0">
                <a:solidFill>
                  <a:srgbClr val="CCCCCC"/>
                </a:solidFill>
                <a:effectLst/>
                <a:latin typeface="Consolas" panose="020B0609020204030204" pitchFamily="49" charset="0"/>
              </a:rPr>
              <a:t>        </a:t>
            </a:r>
            <a:r>
              <a:rPr lang="en-US" b="1" dirty="0">
                <a:solidFill>
                  <a:srgbClr val="6A9955"/>
                </a:solidFill>
                <a:effectLst/>
                <a:latin typeface="Consolas" panose="020B0609020204030204" pitchFamily="49" charset="0"/>
              </a:rPr>
              <a:t>#"border-width : 2px ;" "border-style : outset ;""border-radius : 10px;" "border : #59B4C3 ;"</a:t>
            </a:r>
            <a:endParaRPr lang="en-US" b="1" dirty="0">
              <a:solidFill>
                <a:srgbClr val="CCCCCC"/>
              </a:solidFill>
              <a:effectLst/>
              <a:latin typeface="Consolas" panose="020B0609020204030204" pitchFamily="49" charset="0"/>
            </a:endParaRPr>
          </a:p>
          <a:p>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start</a:t>
            </a:r>
            <a:r>
              <a:rPr lang="en-US" b="1" dirty="0">
                <a:solidFill>
                  <a:srgbClr val="CCCCCC"/>
                </a:solidFill>
                <a:effectLst/>
                <a:latin typeface="Consolas" panose="020B0609020204030204" pitchFamily="49" charset="0"/>
              </a:rPr>
              <a:t>.</a:t>
            </a:r>
            <a:r>
              <a:rPr lang="en-US" b="1" dirty="0">
                <a:solidFill>
                  <a:srgbClr val="DCDCAA"/>
                </a:solidFill>
                <a:effectLst/>
                <a:latin typeface="Consolas" panose="020B0609020204030204" pitchFamily="49" charset="0"/>
              </a:rPr>
              <a:t>setStyleSheet</a:t>
            </a:r>
            <a:r>
              <a:rPr lang="en-US" b="1" dirty="0">
                <a:solidFill>
                  <a:srgbClr val="CCCCCC"/>
                </a:solidFill>
                <a:effectLst/>
                <a:latin typeface="Consolas" panose="020B0609020204030204" pitchFamily="49" charset="0"/>
              </a:rPr>
              <a:t>(</a:t>
            </a:r>
            <a:r>
              <a:rPr lang="en-US" b="1" dirty="0">
                <a:solidFill>
                  <a:srgbClr val="CE9178"/>
                </a:solidFill>
                <a:effectLst/>
                <a:latin typeface="Consolas" panose="020B0609020204030204" pitchFamily="49" charset="0"/>
              </a:rPr>
              <a:t>"QPushButton"</a:t>
            </a:r>
            <a:r>
              <a:rPr lang="en-US" b="1" dirty="0">
                <a:solidFill>
                  <a:srgbClr val="CCCCCC"/>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CCCCCC"/>
                </a:solidFill>
                <a:effectLst/>
                <a:latin typeface="Consolas" panose="020B0609020204030204" pitchFamily="49" charset="0"/>
              </a:rPr>
              <a:t> </a:t>
            </a:r>
          </a:p>
          <a:p>
            <a:r>
              <a:rPr lang="en-US" b="1" dirty="0">
                <a:solidFill>
                  <a:srgbClr val="CCCCCC"/>
                </a:solidFill>
                <a:effectLst/>
                <a:latin typeface="Consolas" panose="020B0609020204030204" pitchFamily="49" charset="0"/>
              </a:rPr>
              <a:t>                            </a:t>
            </a:r>
            <a:r>
              <a:rPr lang="en-US" b="1" dirty="0">
                <a:solidFill>
                  <a:srgbClr val="CE9178"/>
                </a:solidFill>
                <a:effectLst/>
                <a:latin typeface="Consolas" panose="020B0609020204030204" pitchFamily="49" charset="0"/>
              </a:rPr>
              <a:t>"background-color : #74E291 ;"</a:t>
            </a:r>
            <a:endParaRPr lang="en-US" b="1" dirty="0">
              <a:solidFill>
                <a:srgbClr val="CCCCCC"/>
              </a:solidFill>
              <a:effectLst/>
              <a:latin typeface="Consolas" panose="020B0609020204030204" pitchFamily="49" charset="0"/>
            </a:endParaRPr>
          </a:p>
          <a:p>
            <a:r>
              <a:rPr lang="en-US" b="1" dirty="0">
                <a:solidFill>
                  <a:srgbClr val="CCCCCC"/>
                </a:solidFill>
                <a:effectLst/>
                <a:latin typeface="Consolas" panose="020B0609020204030204" pitchFamily="49" charset="0"/>
              </a:rPr>
              <a:t>                            </a:t>
            </a:r>
            <a:r>
              <a:rPr lang="en-US" b="1" dirty="0">
                <a:solidFill>
                  <a:srgbClr val="CE9178"/>
                </a:solidFill>
                <a:effectLst/>
                <a:latin typeface="Consolas" panose="020B0609020204030204" pitchFamily="49" charset="0"/>
              </a:rPr>
              <a:t>"color : #211C6A ;"</a:t>
            </a:r>
            <a:endParaRPr lang="en-US" b="1" dirty="0">
              <a:solidFill>
                <a:srgbClr val="CCCCCC"/>
              </a:solidFill>
              <a:effectLst/>
              <a:latin typeface="Consolas" panose="020B0609020204030204" pitchFamily="49" charset="0"/>
            </a:endParaRPr>
          </a:p>
          <a:p>
            <a:r>
              <a:rPr lang="en-US" b="1" dirty="0">
                <a:solidFill>
                  <a:srgbClr val="CCCCCC"/>
                </a:solidFill>
                <a:effectLst/>
                <a:latin typeface="Consolas" panose="020B0609020204030204" pitchFamily="49" charset="0"/>
              </a:rPr>
              <a:t>                            </a:t>
            </a:r>
            <a:r>
              <a:rPr lang="en-US" b="1" dirty="0">
                <a:solidFill>
                  <a:srgbClr val="CE9178"/>
                </a:solidFill>
                <a:effectLst/>
                <a:latin typeface="Consolas" panose="020B0609020204030204" pitchFamily="49" charset="0"/>
              </a:rPr>
              <a:t>"font : bold 14px ;"</a:t>
            </a:r>
            <a:endParaRPr lang="en-US" b="1" dirty="0">
              <a:solidFill>
                <a:srgbClr val="CCCCCC"/>
              </a:solidFill>
              <a:effectLst/>
              <a:latin typeface="Consolas" panose="020B0609020204030204" pitchFamily="49" charset="0"/>
            </a:endParaRPr>
          </a:p>
          <a:p>
            <a:r>
              <a:rPr lang="en-US" b="1" dirty="0">
                <a:solidFill>
                  <a:srgbClr val="CCCCCC"/>
                </a:solidFill>
                <a:effectLst/>
                <a:latin typeface="Consolas" panose="020B0609020204030204" pitchFamily="49" charset="0"/>
              </a:rPr>
              <a:t>                            </a:t>
            </a:r>
            <a:r>
              <a:rPr lang="en-US" b="1" dirty="0">
                <a:solidFill>
                  <a:srgbClr val="CE9178"/>
                </a:solidFill>
                <a:effectLst/>
                <a:latin typeface="Consolas" panose="020B0609020204030204" pitchFamily="49" charset="0"/>
              </a:rPr>
              <a:t>"}"</a:t>
            </a:r>
            <a:r>
              <a:rPr lang="en-US" b="1" dirty="0">
                <a:solidFill>
                  <a:srgbClr val="CCCCCC"/>
                </a:solidFill>
                <a:effectLst/>
                <a:latin typeface="Consolas" panose="020B0609020204030204" pitchFamily="49" charset="0"/>
              </a:rPr>
              <a:t> )</a:t>
            </a:r>
          </a:p>
          <a:p>
            <a:r>
              <a:rPr lang="en-US" b="1" dirty="0">
                <a:solidFill>
                  <a:srgbClr val="CCCCCC"/>
                </a:solidFill>
                <a:effectLst/>
                <a:latin typeface="Consolas" panose="020B0609020204030204" pitchFamily="49" charset="0"/>
              </a:rPr>
              <a:t>        </a:t>
            </a:r>
            <a:r>
              <a:rPr lang="en-US" b="1" dirty="0">
                <a:solidFill>
                  <a:srgbClr val="9CDCFE"/>
                </a:solidFill>
                <a:effectLst/>
                <a:latin typeface="Consolas" panose="020B0609020204030204" pitchFamily="49" charset="0"/>
              </a:rPr>
              <a:t>start</a:t>
            </a:r>
            <a:r>
              <a:rPr lang="en-US" b="1" dirty="0">
                <a:solidFill>
                  <a:srgbClr val="CCCCCC"/>
                </a:solidFill>
                <a:effectLst/>
                <a:latin typeface="Consolas" panose="020B0609020204030204" pitchFamily="49" charset="0"/>
              </a:rPr>
              <a:t>.</a:t>
            </a:r>
            <a:r>
              <a:rPr lang="en-US" b="1" dirty="0">
                <a:solidFill>
                  <a:srgbClr val="9CDCFE"/>
                </a:solidFill>
                <a:effectLst/>
                <a:latin typeface="Consolas" panose="020B0609020204030204" pitchFamily="49" charset="0"/>
              </a:rPr>
              <a:t>clicked</a:t>
            </a:r>
            <a:r>
              <a:rPr lang="en-US" b="1" dirty="0">
                <a:solidFill>
                  <a:srgbClr val="CCCCCC"/>
                </a:solidFill>
                <a:effectLst/>
                <a:latin typeface="Consolas" panose="020B0609020204030204" pitchFamily="49" charset="0"/>
              </a:rPr>
              <a:t>.</a:t>
            </a:r>
            <a:r>
              <a:rPr lang="en-US" b="1" dirty="0">
                <a:solidFill>
                  <a:srgbClr val="DCDCAA"/>
                </a:solidFill>
                <a:effectLst/>
                <a:latin typeface="Consolas" panose="020B0609020204030204" pitchFamily="49" charset="0"/>
              </a:rPr>
              <a:t>connect</a:t>
            </a:r>
            <a:r>
              <a:rPr lang="en-US" b="1" dirty="0">
                <a:solidFill>
                  <a:srgbClr val="CCCCCC"/>
                </a:solidFill>
                <a:effectLst/>
                <a:latin typeface="Consolas" panose="020B0609020204030204" pitchFamily="49" charset="0"/>
              </a:rPr>
              <a:t>(</a:t>
            </a:r>
            <a:r>
              <a:rPr lang="en-US" b="1" dirty="0">
                <a:solidFill>
                  <a:srgbClr val="9CDCFE"/>
                </a:solidFill>
                <a:effectLst/>
                <a:latin typeface="Consolas" panose="020B0609020204030204" pitchFamily="49" charset="0"/>
              </a:rPr>
              <a:t>self</a:t>
            </a:r>
            <a:r>
              <a:rPr lang="en-US" b="1" dirty="0">
                <a:solidFill>
                  <a:srgbClr val="CCCCCC"/>
                </a:solidFill>
                <a:effectLst/>
                <a:latin typeface="Consolas" panose="020B0609020204030204" pitchFamily="49" charset="0"/>
              </a:rPr>
              <a:t>.</a:t>
            </a:r>
            <a:r>
              <a:rPr lang="en-US" b="1" dirty="0">
                <a:solidFill>
                  <a:srgbClr val="DCDCAA"/>
                </a:solidFill>
                <a:effectLst/>
                <a:latin typeface="Consolas" panose="020B0609020204030204" pitchFamily="49" charset="0"/>
              </a:rPr>
              <a:t>getint</a:t>
            </a:r>
            <a:r>
              <a:rPr lang="en-US" b="1"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43E09DB8-E410-B73E-A606-F82C10C51B1D}"/>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Result</a:t>
            </a:r>
          </a:p>
        </p:txBody>
      </p:sp>
      <p:pic>
        <p:nvPicPr>
          <p:cNvPr id="9" name="Picture 8">
            <a:extLst>
              <a:ext uri="{FF2B5EF4-FFF2-40B4-BE49-F238E27FC236}">
                <a16:creationId xmlns:a16="http://schemas.microsoft.com/office/drawing/2014/main" id="{0B4C956F-4AB5-B0A6-0417-D80215909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82686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C7E5-9BAD-20AF-7289-F2CACF8A265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46D670E-9AFF-4C1D-1A21-637088DEE5F6}"/>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319459BF-F554-9BF9-B2BD-D2C58C42849D}"/>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0F91BD6F-214C-E66F-DFBC-B6215CA74695}"/>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200" b="1" dirty="0">
                <a:solidFill>
                  <a:srgbClr val="569CD6"/>
                </a:solidFill>
                <a:effectLst/>
                <a:latin typeface="Consolas" panose="020B0609020204030204" pitchFamily="49" charset="0"/>
              </a:rPr>
              <a:t>def</a:t>
            </a:r>
            <a:r>
              <a:rPr lang="en-US" sz="1200" b="1" dirty="0">
                <a:solidFill>
                  <a:srgbClr val="CCCCCC"/>
                </a:solidFill>
                <a:effectLst/>
                <a:latin typeface="Consolas" panose="020B0609020204030204" pitchFamily="49" charset="0"/>
              </a:rPr>
              <a:t> </a:t>
            </a:r>
            <a:r>
              <a:rPr lang="en-US" sz="1200" b="1" dirty="0">
                <a:solidFill>
                  <a:srgbClr val="DCDCAA"/>
                </a:solidFill>
                <a:effectLst/>
                <a:latin typeface="Consolas" panose="020B0609020204030204" pitchFamily="49" charset="0"/>
              </a:rPr>
              <a:t>getint</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get upper input in new dialog from user</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i</a:t>
            </a:r>
            <a:r>
              <a:rPr lang="en-US" sz="1200" b="1" dirty="0">
                <a:solidFill>
                  <a:srgbClr val="CCCCCC"/>
                </a:solidFill>
                <a:effectLst/>
                <a:latin typeface="Consolas" panose="020B0609020204030204" pitchFamily="49" charset="0"/>
              </a:rPr>
              <a:t> , </a:t>
            </a:r>
            <a:r>
              <a:rPr lang="en-US" sz="1200" b="1" dirty="0">
                <a:solidFill>
                  <a:srgbClr val="9CDCFE"/>
                </a:solidFill>
                <a:effectLst/>
                <a:latin typeface="Consolas" panose="020B0609020204030204" pitchFamily="49" charset="0"/>
              </a:rPr>
              <a:t>okpressed</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QInputDialog</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getInt</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CE9178"/>
                </a:solidFill>
                <a:effectLst/>
                <a:latin typeface="Consolas" panose="020B0609020204030204" pitchFamily="49" charset="0"/>
              </a:rPr>
              <a:t>"Upper Bound"</a:t>
            </a:r>
            <a:r>
              <a:rPr lang="en-US" sz="1200" b="1" dirty="0">
                <a:solidFill>
                  <a:srgbClr val="CCCCCC"/>
                </a:solidFill>
                <a:effectLst/>
                <a:latin typeface="Consolas" panose="020B0609020204030204" pitchFamily="49" charset="0"/>
              </a:rPr>
              <a:t>, </a:t>
            </a:r>
            <a:r>
              <a:rPr lang="en-US" sz="1200" b="1" dirty="0">
                <a:solidFill>
                  <a:srgbClr val="CE9178"/>
                </a:solidFill>
                <a:effectLst/>
                <a:latin typeface="Consolas" panose="020B0609020204030204" pitchFamily="49" charset="0"/>
              </a:rPr>
              <a:t>"Please enter upper bound (0:100000): "</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2</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100000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1</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C586C0"/>
                </a:solidFill>
                <a:effectLst/>
                <a:latin typeface="Consolas" panose="020B0609020204030204" pitchFamily="49" charset="0"/>
              </a:rPr>
              <a:t>if</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okpressed</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if user input integer number for upper bound ask for lower bound in new dialog</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upper_bound</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i</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x</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ok</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QInputDialog</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getInt</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CE9178"/>
                </a:solidFill>
                <a:effectLst/>
                <a:latin typeface="Consolas" panose="020B0609020204030204" pitchFamily="49" charset="0"/>
              </a:rPr>
              <a:t>"Lower Bound"</a:t>
            </a:r>
            <a:r>
              <a:rPr lang="en-US" sz="1200" b="1" dirty="0">
                <a:solidFill>
                  <a:srgbClr val="CCCCCC"/>
                </a:solidFill>
                <a:effectLst/>
                <a:latin typeface="Consolas" panose="020B0609020204030204" pitchFamily="49" charset="0"/>
              </a:rPr>
              <a:t>,</a:t>
            </a:r>
            <a:r>
              <a:rPr lang="en-US" sz="1200" b="1" dirty="0">
                <a:solidFill>
                  <a:srgbClr val="CE9178"/>
                </a:solidFill>
                <a:effectLst/>
                <a:latin typeface="Consolas" panose="020B0609020204030204" pitchFamily="49" charset="0"/>
              </a:rPr>
              <a:t>"please enter lower bound (0:99999): "</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100000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1</a:t>
            </a:r>
            <a:r>
              <a:rPr lang="en-US" sz="1200" b="1" dirty="0">
                <a:solidFill>
                  <a:srgbClr val="CCCCCC"/>
                </a:solidFill>
                <a:effectLst/>
                <a:latin typeface="Consolas" panose="020B0609020204030204" pitchFamily="49" charset="0"/>
              </a:rPr>
              <a:t> )</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#if lower is greater than or equal upper range ask him to renter it again</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C586C0"/>
                </a:solidFill>
                <a:effectLst/>
                <a:latin typeface="Consolas" panose="020B0609020204030204" pitchFamily="49" charset="0"/>
              </a:rPr>
              <a:t>while</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x</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&gt;=</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i</a:t>
            </a:r>
            <a:r>
              <a:rPr lang="en-US" sz="1200" b="1" dirty="0">
                <a:solidFill>
                  <a:srgbClr val="CCCCCC"/>
                </a:solidFill>
                <a:effectLst/>
                <a:latin typeface="Consolas" panose="020B0609020204030204" pitchFamily="49" charset="0"/>
              </a:rPr>
              <a:t> </a:t>
            </a:r>
            <a:r>
              <a:rPr lang="en-US" sz="1200" b="1" dirty="0">
                <a:solidFill>
                  <a:srgbClr val="569CD6"/>
                </a:solidFill>
                <a:effectLst/>
                <a:latin typeface="Consolas" panose="020B0609020204030204" pitchFamily="49" charset="0"/>
              </a:rPr>
              <a:t>and</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ok</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x</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ok</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QInputDialog</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getInt</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CE9178"/>
                </a:solidFill>
                <a:effectLst/>
                <a:latin typeface="Consolas" panose="020B0609020204030204" pitchFamily="49" charset="0"/>
              </a:rPr>
              <a:t>"Lower Bound"</a:t>
            </a:r>
            <a:r>
              <a:rPr lang="en-US" sz="1200" b="1" dirty="0">
                <a:solidFill>
                  <a:srgbClr val="CCCCCC"/>
                </a:solidFill>
                <a:effectLst/>
                <a:latin typeface="Consolas" panose="020B0609020204030204" pitchFamily="49" charset="0"/>
              </a:rPr>
              <a:t>,</a:t>
            </a:r>
            <a:r>
              <a:rPr lang="en-US" sz="1200" b="1" dirty="0">
                <a:solidFill>
                  <a:srgbClr val="CE9178"/>
                </a:solidFill>
                <a:effectLst/>
                <a:latin typeface="Consolas" panose="020B0609020204030204" pitchFamily="49" charset="0"/>
              </a:rPr>
              <a:t>"please enter lower bound (0:99999): "</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99999</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1</a:t>
            </a:r>
            <a:r>
              <a:rPr lang="en-US" sz="1200" b="1" dirty="0">
                <a:solidFill>
                  <a:srgbClr val="CCCCCC"/>
                </a:solidFill>
                <a:effectLst/>
                <a:latin typeface="Consolas" panose="020B0609020204030204" pitchFamily="49" charset="0"/>
              </a:rPr>
              <a:t> )</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if got right number assigning to lower bound and calculate random number for pc</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C586C0"/>
                </a:solidFill>
                <a:effectLst/>
                <a:latin typeface="Consolas" panose="020B0609020204030204" pitchFamily="49" charset="0"/>
              </a:rPr>
              <a:t>else</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#if got right number assigning to lower bound</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lower_bound</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x</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calculate random number for pc</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pc_guess</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random</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randint</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lower_bound</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upper_bound</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calculate attempts for player</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attempts</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DCDCAA"/>
                </a:solidFill>
                <a:effectLst/>
                <a:latin typeface="Consolas" panose="020B0609020204030204" pitchFamily="49" charset="0"/>
              </a:rPr>
              <a:t>round</a:t>
            </a:r>
            <a:r>
              <a:rPr lang="en-US" sz="1200" b="1" dirty="0">
                <a:solidFill>
                  <a:srgbClr val="CCCCCC"/>
                </a:solidFill>
                <a:effectLst/>
                <a:latin typeface="Consolas" panose="020B0609020204030204" pitchFamily="49" charset="0"/>
              </a:rPr>
              <a:t>(</a:t>
            </a:r>
            <a:r>
              <a:rPr lang="en-US" sz="1200" b="1" dirty="0">
                <a:solidFill>
                  <a:srgbClr val="4EC9B0"/>
                </a:solidFill>
                <a:effectLst/>
                <a:latin typeface="Consolas" panose="020B0609020204030204" pitchFamily="49" charset="0"/>
              </a:rPr>
              <a:t>math</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log</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upper_bound</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lower_bound</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1</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2</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2</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5A77E092-079F-C70C-F501-1E22A3E5577C}"/>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Here function will be called after click start button we ask user in separate window to input upper bound then enter lower bound and it must be lower than upper then generate random number and calculate attempts allowed to player </a:t>
            </a:r>
          </a:p>
        </p:txBody>
      </p:sp>
    </p:spTree>
    <p:extLst>
      <p:ext uri="{BB962C8B-B14F-4D97-AF65-F5344CB8AC3E}">
        <p14:creationId xmlns:p14="http://schemas.microsoft.com/office/powerpoint/2010/main" val="107530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222A-5F09-AB60-5F45-D04035A5D5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87EE227-70A6-3C04-E770-373B9FDD3F5A}"/>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4E8806BD-4397-AE68-712D-52A6B0312D04}"/>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45B4364C-B28A-ACA9-F7A7-B00A4C9B01E0}"/>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600" b="1" dirty="0">
                <a:solidFill>
                  <a:srgbClr val="569CD6"/>
                </a:solidFill>
                <a:effectLst/>
                <a:latin typeface="Consolas" panose="020B0609020204030204" pitchFamily="49" charset="0"/>
              </a:rPr>
              <a:t>def</a:t>
            </a:r>
            <a:r>
              <a:rPr lang="en-US" sz="1600" b="1" dirty="0">
                <a:solidFill>
                  <a:srgbClr val="CCCCCC"/>
                </a:solidFill>
                <a:effectLst/>
                <a:latin typeface="Consolas" panose="020B0609020204030204" pitchFamily="49" charset="0"/>
              </a:rPr>
              <a:t> </a:t>
            </a:r>
            <a:r>
              <a:rPr lang="en-US" sz="1600" b="1" dirty="0">
                <a:solidFill>
                  <a:srgbClr val="DCDCAA"/>
                </a:solidFill>
                <a:effectLst/>
                <a:latin typeface="Consolas" panose="020B0609020204030204" pitchFamily="49" charset="0"/>
              </a:rPr>
              <a:t>spin_box</a:t>
            </a:r>
            <a:r>
              <a:rPr lang="en-US" sz="1600" b="1" dirty="0">
                <a:solidFill>
                  <a:srgbClr val="CCCCCC"/>
                </a:solidFill>
                <a:effectLst/>
                <a:latin typeface="Consolas" panose="020B0609020204030204" pitchFamily="49" charset="0"/>
              </a:rPr>
              <a:t>(</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#create spin box</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spin_box</a:t>
            </a:r>
            <a:r>
              <a:rPr lang="en-US" sz="1600" b="1" dirty="0">
                <a:solidFill>
                  <a:srgbClr val="CCCCCC"/>
                </a:solidFill>
                <a:effectLst/>
                <a:latin typeface="Consolas" panose="020B0609020204030204" pitchFamily="49" charset="0"/>
              </a:rPr>
              <a:t> </a:t>
            </a:r>
            <a:r>
              <a:rPr lang="en-US" sz="1600" b="1" dirty="0">
                <a:solidFill>
                  <a:srgbClr val="D4D4D4"/>
                </a:solidFill>
                <a:effectLst/>
                <a:latin typeface="Consolas" panose="020B0609020204030204" pitchFamily="49" charset="0"/>
              </a:rPr>
              <a:t>=</a:t>
            </a:r>
            <a:r>
              <a:rPr lang="en-US" sz="1600" b="1" dirty="0">
                <a:solidFill>
                  <a:srgbClr val="CCCCCC"/>
                </a:solidFill>
                <a:effectLst/>
                <a:latin typeface="Consolas" panose="020B0609020204030204" pitchFamily="49" charset="0"/>
              </a:rPr>
              <a:t> </a:t>
            </a:r>
            <a:r>
              <a:rPr lang="en-US" sz="1600" b="1" dirty="0">
                <a:solidFill>
                  <a:srgbClr val="4EC9B0"/>
                </a:solidFill>
                <a:effectLst/>
                <a:latin typeface="Consolas" panose="020B0609020204030204" pitchFamily="49" charset="0"/>
              </a:rPr>
              <a:t>QSpinBox</a:t>
            </a:r>
            <a:r>
              <a:rPr lang="en-US" sz="1600" b="1" dirty="0">
                <a:solidFill>
                  <a:srgbClr val="CCCCCC"/>
                </a:solidFill>
                <a:effectLst/>
                <a:latin typeface="Consolas" panose="020B0609020204030204" pitchFamily="49" charset="0"/>
              </a:rPr>
              <a:t>(</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set spin range lower and upper bound</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spin_box</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setRange</a:t>
            </a:r>
            <a:r>
              <a:rPr lang="en-US" sz="1600" b="1" dirty="0">
                <a:solidFill>
                  <a:srgbClr val="CCCCCC"/>
                </a:solidFill>
                <a:effectLst/>
                <a:latin typeface="Consolas" panose="020B0609020204030204" pitchFamily="49" charset="0"/>
              </a:rPr>
              <a:t>(</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9CDCFE"/>
                </a:solidFill>
                <a:effectLst/>
                <a:latin typeface="Consolas" panose="020B0609020204030204" pitchFamily="49" charset="0"/>
              </a:rPr>
              <a:t>lower_bound</a:t>
            </a:r>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9CDCFE"/>
                </a:solidFill>
                <a:effectLst/>
                <a:latin typeface="Consolas" panose="020B0609020204030204" pitchFamily="49" charset="0"/>
              </a:rPr>
              <a:t>upper_bound</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setting geometry to be above start button</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spin_box</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setGeometry</a:t>
            </a:r>
            <a:r>
              <a:rPr lang="en-US" sz="1600" b="1" dirty="0">
                <a:solidFill>
                  <a:srgbClr val="CCCCCC"/>
                </a:solidFill>
                <a:effectLst/>
                <a:latin typeface="Consolas" panose="020B0609020204030204" pitchFamily="49" charset="0"/>
              </a:rPr>
              <a:t>(</a:t>
            </a:r>
            <a:r>
              <a:rPr lang="en-US" sz="1600" b="1" dirty="0">
                <a:solidFill>
                  <a:srgbClr val="B5CEA8"/>
                </a:solidFill>
                <a:effectLst/>
                <a:latin typeface="Consolas" panose="020B0609020204030204" pitchFamily="49" charset="0"/>
              </a:rPr>
              <a:t>150</a:t>
            </a:r>
            <a:r>
              <a:rPr lang="en-US" sz="1600" b="1" dirty="0">
                <a:solidFill>
                  <a:srgbClr val="CCCCCC"/>
                </a:solidFill>
                <a:effectLst/>
                <a:latin typeface="Consolas" panose="020B0609020204030204" pitchFamily="49" charset="0"/>
              </a:rPr>
              <a:t>, </a:t>
            </a:r>
            <a:r>
              <a:rPr lang="en-US" sz="1600" b="1" dirty="0">
                <a:solidFill>
                  <a:srgbClr val="B5CEA8"/>
                </a:solidFill>
                <a:effectLst/>
                <a:latin typeface="Consolas" panose="020B0609020204030204" pitchFamily="49" charset="0"/>
              </a:rPr>
              <a:t>240</a:t>
            </a:r>
            <a:r>
              <a:rPr lang="en-US" sz="1600" b="1" dirty="0">
                <a:solidFill>
                  <a:srgbClr val="CCCCCC"/>
                </a:solidFill>
                <a:effectLst/>
                <a:latin typeface="Consolas" panose="020B0609020204030204" pitchFamily="49" charset="0"/>
              </a:rPr>
              <a:t>, </a:t>
            </a:r>
            <a:r>
              <a:rPr lang="en-US" sz="1600" b="1" dirty="0">
                <a:solidFill>
                  <a:srgbClr val="B5CEA8"/>
                </a:solidFill>
                <a:effectLst/>
                <a:latin typeface="Consolas" panose="020B0609020204030204" pitchFamily="49" charset="0"/>
              </a:rPr>
              <a:t>60</a:t>
            </a:r>
            <a:r>
              <a:rPr lang="en-US" sz="1600" b="1" dirty="0">
                <a:solidFill>
                  <a:srgbClr val="CCCCCC"/>
                </a:solidFill>
                <a:effectLst/>
                <a:latin typeface="Consolas" panose="020B0609020204030204" pitchFamily="49" charset="0"/>
              </a:rPr>
              <a:t>, </a:t>
            </a:r>
            <a:r>
              <a:rPr lang="en-US" sz="1600" b="1" dirty="0">
                <a:solidFill>
                  <a:srgbClr val="B5CEA8"/>
                </a:solidFill>
                <a:effectLst/>
                <a:latin typeface="Consolas" panose="020B0609020204030204" pitchFamily="49" charset="0"/>
              </a:rPr>
              <a:t>40</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setting font</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spin_box</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setFont</a:t>
            </a:r>
            <a:r>
              <a:rPr lang="en-US" sz="1600" b="1" dirty="0">
                <a:solidFill>
                  <a:srgbClr val="CCCCCC"/>
                </a:solidFill>
                <a:effectLst/>
                <a:latin typeface="Consolas" panose="020B0609020204030204" pitchFamily="49" charset="0"/>
              </a:rPr>
              <a:t>(</a:t>
            </a:r>
            <a:r>
              <a:rPr lang="en-US" sz="1600" b="1" dirty="0">
                <a:solidFill>
                  <a:srgbClr val="4EC9B0"/>
                </a:solidFill>
                <a:effectLst/>
                <a:latin typeface="Consolas" panose="020B0609020204030204" pitchFamily="49" charset="0"/>
              </a:rPr>
              <a:t>QFont</a:t>
            </a:r>
            <a:r>
              <a:rPr lang="en-US" sz="1600" b="1" dirty="0">
                <a:solidFill>
                  <a:srgbClr val="CCCCCC"/>
                </a:solidFill>
                <a:effectLst/>
                <a:latin typeface="Consolas" panose="020B0609020204030204" pitchFamily="49" charset="0"/>
              </a:rPr>
              <a:t>(</a:t>
            </a:r>
            <a:r>
              <a:rPr lang="en-US" sz="1600" b="1" dirty="0">
                <a:solidFill>
                  <a:srgbClr val="CE9178"/>
                </a:solidFill>
                <a:effectLst/>
                <a:latin typeface="Consolas" panose="020B0609020204030204" pitchFamily="49" charset="0"/>
              </a:rPr>
              <a:t>"Comic Sans MS"</a:t>
            </a:r>
            <a:r>
              <a:rPr lang="en-US" sz="1600" b="1" dirty="0">
                <a:solidFill>
                  <a:srgbClr val="CCCCCC"/>
                </a:solidFill>
                <a:effectLst/>
                <a:latin typeface="Consolas" panose="020B0609020204030204" pitchFamily="49" charset="0"/>
              </a:rPr>
              <a:t>, </a:t>
            </a:r>
            <a:r>
              <a:rPr lang="en-US" sz="1600" b="1" dirty="0">
                <a:solidFill>
                  <a:srgbClr val="B5CEA8"/>
                </a:solidFill>
                <a:effectLst/>
                <a:latin typeface="Consolas" panose="020B0609020204030204" pitchFamily="49" charset="0"/>
              </a:rPr>
              <a:t>15</a:t>
            </a:r>
            <a:r>
              <a:rPr lang="en-US" sz="1600" b="1"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284C5915-6681-349D-5E62-4F780A919DE5}"/>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Adding spin </a:t>
            </a:r>
          </a:p>
        </p:txBody>
      </p:sp>
      <p:pic>
        <p:nvPicPr>
          <p:cNvPr id="7" name="Picture 6">
            <a:extLst>
              <a:ext uri="{FF2B5EF4-FFF2-40B4-BE49-F238E27FC236}">
                <a16:creationId xmlns:a16="http://schemas.microsoft.com/office/drawing/2014/main" id="{ABCC02CA-10C1-45F1-9F8E-D66C17A59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38778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A807C-5D7C-F981-1EA5-8C193480062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43CE50E-CE54-13E7-7A71-1B7669E3A578}"/>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177F24E1-376A-49F2-BA1A-29DE8550470A}"/>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58DED62A-1203-AF9C-CEC1-0C6387160721}"/>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1" dirty="0">
                <a:solidFill>
                  <a:srgbClr val="CCCCCC"/>
                </a:solidFill>
                <a:effectLst/>
                <a:latin typeface="Consolas" panose="020B0609020204030204" pitchFamily="49" charset="0"/>
              </a:rPr>
              <a:t>    </a:t>
            </a:r>
            <a:r>
              <a:rPr lang="en-US" sz="1400" b="1" dirty="0">
                <a:solidFill>
                  <a:srgbClr val="569CD6"/>
                </a:solidFill>
                <a:effectLst/>
                <a:latin typeface="Consolas" panose="020B0609020204030204" pitchFamily="49" charset="0"/>
              </a:rPr>
              <a:t>def</a:t>
            </a:r>
            <a:r>
              <a:rPr lang="en-US" sz="1400" b="1" dirty="0">
                <a:solidFill>
                  <a:srgbClr val="CCCCCC"/>
                </a:solidFill>
                <a:effectLst/>
                <a:latin typeface="Consolas" panose="020B0609020204030204" pitchFamily="49" charset="0"/>
              </a:rPr>
              <a:t> </a:t>
            </a:r>
            <a:r>
              <a:rPr lang="en-US" sz="1400" b="1" dirty="0">
                <a:solidFill>
                  <a:srgbClr val="DCDCAA"/>
                </a:solidFill>
                <a:effectLst/>
                <a:latin typeface="Consolas" panose="020B0609020204030204" pitchFamily="49" charset="0"/>
              </a:rPr>
              <a:t>player_guess</a:t>
            </a:r>
            <a:r>
              <a:rPr lang="en-US" sz="1400" b="1" dirty="0">
                <a:solidFill>
                  <a:srgbClr val="CCCCCC"/>
                </a:solidFill>
                <a:effectLst/>
                <a:latin typeface="Consolas" panose="020B0609020204030204" pitchFamily="49" charset="0"/>
              </a:rPr>
              <a:t>(</a:t>
            </a:r>
            <a:r>
              <a:rPr lang="en-US" sz="1400" b="1" dirty="0">
                <a:solidFill>
                  <a:srgbClr val="9CDCFE"/>
                </a:solidFill>
                <a:effectLst/>
                <a:latin typeface="Consolas" panose="020B0609020204030204" pitchFamily="49" charset="0"/>
              </a:rPr>
              <a:t>self</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create button</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player_guess</a:t>
            </a:r>
            <a:r>
              <a:rPr lang="en-US" sz="1400" b="1" dirty="0">
                <a:solidFill>
                  <a:srgbClr val="CCCCCC"/>
                </a:solidFill>
                <a:effectLst/>
                <a:latin typeface="Consolas" panose="020B0609020204030204" pitchFamily="49" charset="0"/>
              </a:rPr>
              <a:t> </a:t>
            </a:r>
            <a:r>
              <a:rPr lang="en-US" sz="1400" b="1" dirty="0">
                <a:solidFill>
                  <a:srgbClr val="D4D4D4"/>
                </a:solidFill>
                <a:effectLst/>
                <a:latin typeface="Consolas" panose="020B0609020204030204" pitchFamily="49" charset="0"/>
              </a:rPr>
              <a:t>=</a:t>
            </a:r>
            <a:r>
              <a:rPr lang="en-US" sz="1400" b="1" dirty="0">
                <a:solidFill>
                  <a:srgbClr val="CCCCCC"/>
                </a:solidFill>
                <a:effectLst/>
                <a:latin typeface="Consolas" panose="020B0609020204030204" pitchFamily="49" charset="0"/>
              </a:rPr>
              <a:t> </a:t>
            </a:r>
            <a:r>
              <a:rPr lang="en-US" sz="1400" b="1" dirty="0">
                <a:solidFill>
                  <a:srgbClr val="4EC9B0"/>
                </a:solidFill>
                <a:effectLst/>
                <a:latin typeface="Consolas" panose="020B0609020204030204" pitchFamily="49" charset="0"/>
              </a:rPr>
              <a:t>QPushButton</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"Ok"</a:t>
            </a:r>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self</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setting geometry to be above start button</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player_guess</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setGeometry</a:t>
            </a:r>
            <a:r>
              <a:rPr lang="en-US" sz="1400" b="1" dirty="0">
                <a:solidFill>
                  <a:srgbClr val="CCCCCC"/>
                </a:solidFill>
                <a:effectLst/>
                <a:latin typeface="Consolas" panose="020B0609020204030204" pitchFamily="49" charset="0"/>
              </a:rPr>
              <a:t>(</a:t>
            </a:r>
            <a:r>
              <a:rPr lang="en-US" sz="1400" b="1" dirty="0">
                <a:solidFill>
                  <a:srgbClr val="B5CEA8"/>
                </a:solidFill>
                <a:effectLst/>
                <a:latin typeface="Consolas" panose="020B0609020204030204" pitchFamily="49" charset="0"/>
              </a:rPr>
              <a:t>215</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240</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35</a:t>
            </a:r>
            <a:r>
              <a:rPr lang="en-US" sz="1400" b="1" dirty="0">
                <a:solidFill>
                  <a:srgbClr val="CCCCCC"/>
                </a:solidFill>
                <a:effectLst/>
                <a:latin typeface="Consolas" panose="020B0609020204030204" pitchFamily="49" charset="0"/>
              </a:rPr>
              <a:t>, </a:t>
            </a:r>
            <a:r>
              <a:rPr lang="en-US" sz="1400" b="1" dirty="0">
                <a:solidFill>
                  <a:srgbClr val="B5CEA8"/>
                </a:solidFill>
                <a:effectLst/>
                <a:latin typeface="Consolas" panose="020B0609020204030204" pitchFamily="49" charset="0"/>
              </a:rPr>
              <a:t>40</a:t>
            </a:r>
            <a:r>
              <a:rPr lang="en-US" sz="1400" b="1" dirty="0">
                <a:solidFill>
                  <a:srgbClr val="CCCCCC"/>
                </a:solidFill>
                <a:effectLst/>
                <a:latin typeface="Consolas" panose="020B0609020204030204" pitchFamily="49" charset="0"/>
              </a:rPr>
              <a:t>)</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set style</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player_guess</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setStyleSheet</a:t>
            </a:r>
            <a:r>
              <a:rPr lang="en-US" sz="1400" b="1" dirty="0">
                <a:solidFill>
                  <a:srgbClr val="CCCCCC"/>
                </a:solidFill>
                <a:effectLst/>
                <a:latin typeface="Consolas" panose="020B0609020204030204" pitchFamily="49" charset="0"/>
              </a:rPr>
              <a:t>(</a:t>
            </a:r>
            <a:r>
              <a:rPr lang="en-US" sz="1400" b="1" dirty="0">
                <a:solidFill>
                  <a:srgbClr val="CE9178"/>
                </a:solidFill>
                <a:effectLst/>
                <a:latin typeface="Consolas" panose="020B0609020204030204" pitchFamily="49" charset="0"/>
              </a:rPr>
              <a:t>"QPushButton"</a:t>
            </a:r>
            <a:r>
              <a:rPr lang="en-US" sz="1400" b="1" dirty="0">
                <a:solidFill>
                  <a:srgbClr val="CCCCCC"/>
                </a:solidFill>
                <a:effectLst/>
                <a:latin typeface="Consolas" panose="020B0609020204030204" pitchFamily="49" charset="0"/>
              </a:rPr>
              <a:t> </a:t>
            </a:r>
            <a:r>
              <a:rPr lang="en-US" sz="1400" b="1" dirty="0">
                <a:solidFill>
                  <a:srgbClr val="CE9178"/>
                </a:solidFill>
                <a:effectLst/>
                <a:latin typeface="Consolas" panose="020B0609020204030204" pitchFamily="49" charset="0"/>
              </a:rPr>
              <a:t>"{"</a:t>
            </a:r>
            <a:r>
              <a:rPr lang="en-US" sz="1400" b="1" dirty="0">
                <a:solidFill>
                  <a:srgbClr val="CCCCCC"/>
                </a:solidFill>
                <a:effectLst/>
                <a:latin typeface="Consolas" panose="020B0609020204030204" pitchFamily="49" charset="0"/>
              </a:rPr>
              <a:t> </a:t>
            </a:r>
          </a:p>
          <a:p>
            <a:r>
              <a:rPr lang="en-US" sz="1400" b="1" dirty="0">
                <a:solidFill>
                  <a:srgbClr val="CCCCCC"/>
                </a:solidFill>
                <a:effectLst/>
                <a:latin typeface="Consolas" panose="020B0609020204030204" pitchFamily="49" charset="0"/>
              </a:rPr>
              <a:t>                            </a:t>
            </a:r>
            <a:r>
              <a:rPr lang="en-US" sz="1400" b="1" dirty="0">
                <a:solidFill>
                  <a:srgbClr val="CE9178"/>
                </a:solidFill>
                <a:effectLst/>
                <a:latin typeface="Consolas" panose="020B0609020204030204" pitchFamily="49" charset="0"/>
              </a:rPr>
              <a:t>"background-color : #74E291 ;"</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CE9178"/>
                </a:solidFill>
                <a:effectLst/>
                <a:latin typeface="Consolas" panose="020B0609020204030204" pitchFamily="49" charset="0"/>
              </a:rPr>
              <a:t>"color : #211C6A ;"</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CE9178"/>
                </a:solidFill>
                <a:effectLst/>
                <a:latin typeface="Consolas" panose="020B0609020204030204" pitchFamily="49" charset="0"/>
              </a:rPr>
              <a:t>"font : bold 14px ;"</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CE9178"/>
                </a:solidFill>
                <a:effectLst/>
                <a:latin typeface="Consolas" panose="020B0609020204030204" pitchFamily="49" charset="0"/>
              </a:rPr>
              <a:t>"}"</a:t>
            </a:r>
            <a:r>
              <a:rPr lang="en-US" sz="1400" b="1" dirty="0">
                <a:solidFill>
                  <a:srgbClr val="CCCCCC"/>
                </a:solidFill>
                <a:effectLst/>
                <a:latin typeface="Consolas" panose="020B0609020204030204" pitchFamily="49" charset="0"/>
              </a:rPr>
              <a:t> )</a:t>
            </a:r>
          </a:p>
          <a:p>
            <a:r>
              <a:rPr lang="en-US" sz="1400" b="1" dirty="0">
                <a:solidFill>
                  <a:srgbClr val="CCCCCC"/>
                </a:solidFill>
                <a:effectLst/>
                <a:latin typeface="Consolas" panose="020B0609020204030204" pitchFamily="49" charset="0"/>
              </a:rPr>
              <a:t>        </a:t>
            </a:r>
            <a:r>
              <a:rPr lang="en-US" sz="1400" b="1" dirty="0">
                <a:solidFill>
                  <a:srgbClr val="6A9955"/>
                </a:solidFill>
                <a:effectLst/>
                <a:latin typeface="Consolas" panose="020B0609020204030204" pitchFamily="49" charset="0"/>
              </a:rPr>
              <a:t># adding action to the check button</a:t>
            </a:r>
            <a:endParaRPr lang="en-US" sz="1400" b="1" dirty="0">
              <a:solidFill>
                <a:srgbClr val="CCCCCC"/>
              </a:solidFill>
              <a:effectLst/>
              <a:latin typeface="Consolas" panose="020B0609020204030204" pitchFamily="49" charset="0"/>
            </a:endParaRPr>
          </a:p>
          <a:p>
            <a:r>
              <a:rPr lang="en-US" sz="1400" b="1" dirty="0">
                <a:solidFill>
                  <a:srgbClr val="CCCCCC"/>
                </a:solidFill>
                <a:effectLst/>
                <a:latin typeface="Consolas" panose="020B0609020204030204" pitchFamily="49" charset="0"/>
              </a:rPr>
              <a:t>        </a:t>
            </a:r>
            <a:r>
              <a:rPr lang="en-US" sz="1400" b="1" dirty="0">
                <a:solidFill>
                  <a:srgbClr val="9CDCFE"/>
                </a:solidFill>
                <a:effectLst/>
                <a:latin typeface="Consolas" panose="020B0609020204030204" pitchFamily="49" charset="0"/>
              </a:rPr>
              <a:t>player_guess</a:t>
            </a:r>
            <a:r>
              <a:rPr lang="en-US" sz="1400" b="1" dirty="0">
                <a:solidFill>
                  <a:srgbClr val="CCCCCC"/>
                </a:solidFill>
                <a:effectLst/>
                <a:latin typeface="Consolas" panose="020B0609020204030204" pitchFamily="49" charset="0"/>
              </a:rPr>
              <a:t>.</a:t>
            </a:r>
            <a:r>
              <a:rPr lang="en-US" sz="1400" b="1" dirty="0">
                <a:solidFill>
                  <a:srgbClr val="9CDCFE"/>
                </a:solidFill>
                <a:effectLst/>
                <a:latin typeface="Consolas" panose="020B0609020204030204" pitchFamily="49" charset="0"/>
              </a:rPr>
              <a:t>clicked</a:t>
            </a:r>
            <a:r>
              <a:rPr lang="en-US" sz="1400" b="1" dirty="0">
                <a:solidFill>
                  <a:srgbClr val="CCCCCC"/>
                </a:solidFill>
                <a:effectLst/>
                <a:latin typeface="Consolas" panose="020B0609020204030204" pitchFamily="49" charset="0"/>
              </a:rPr>
              <a:t>.</a:t>
            </a:r>
            <a:r>
              <a:rPr lang="en-US" sz="1400" b="1" dirty="0">
                <a:solidFill>
                  <a:srgbClr val="DCDCAA"/>
                </a:solidFill>
                <a:effectLst/>
                <a:latin typeface="Consolas" panose="020B0609020204030204" pitchFamily="49" charset="0"/>
              </a:rPr>
              <a:t>connect</a:t>
            </a:r>
            <a:r>
              <a:rPr lang="en-US" sz="1400" b="1" dirty="0">
                <a:solidFill>
                  <a:srgbClr val="CCCCCC"/>
                </a:solidFill>
                <a:effectLst/>
                <a:latin typeface="Consolas" panose="020B0609020204030204" pitchFamily="49" charset="0"/>
              </a:rPr>
              <a:t>(</a:t>
            </a:r>
            <a:r>
              <a:rPr lang="en-US" sz="1400" b="1" dirty="0">
                <a:solidFill>
                  <a:srgbClr val="9CDCFE"/>
                </a:solidFill>
                <a:effectLst/>
                <a:latin typeface="Consolas" panose="020B0609020204030204" pitchFamily="49" charset="0"/>
              </a:rPr>
              <a:t>self</a:t>
            </a:r>
            <a:r>
              <a:rPr lang="en-US" sz="1400" b="1" dirty="0">
                <a:solidFill>
                  <a:srgbClr val="CCCCCC"/>
                </a:solidFill>
                <a:effectLst/>
                <a:latin typeface="Consolas" panose="020B0609020204030204" pitchFamily="49" charset="0"/>
              </a:rPr>
              <a:t>.check)</a:t>
            </a:r>
          </a:p>
        </p:txBody>
      </p:sp>
      <p:sp>
        <p:nvSpPr>
          <p:cNvPr id="5" name="Rectangle 4">
            <a:extLst>
              <a:ext uri="{FF2B5EF4-FFF2-40B4-BE49-F238E27FC236}">
                <a16:creationId xmlns:a16="http://schemas.microsoft.com/office/drawing/2014/main" id="{FDCD2B7C-E57D-D94C-9E1A-8384F33CA92D}"/>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Result </a:t>
            </a:r>
          </a:p>
        </p:txBody>
      </p:sp>
      <p:pic>
        <p:nvPicPr>
          <p:cNvPr id="7" name="Picture 6">
            <a:extLst>
              <a:ext uri="{FF2B5EF4-FFF2-40B4-BE49-F238E27FC236}">
                <a16:creationId xmlns:a16="http://schemas.microsoft.com/office/drawing/2014/main" id="{3D866BC5-B4AA-5FAE-7F34-0A28EAEA1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147550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B9FB3-BC98-A584-B26A-FE69410AB0C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FF62170-2BAA-B86C-9D04-57F366754B7B}"/>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6E2683F4-6228-C768-5C3E-BD863A0EA364}"/>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673C4115-2F29-7C5D-C651-8DDFC4CE1A67}"/>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"You have only </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attempts to play "</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format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attempts</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setGeometry</a:t>
            </a:r>
            <a:r>
              <a:rPr lang="en-US" sz="1400" b="0" dirty="0">
                <a:solidFill>
                  <a:srgbClr val="CCCCCC"/>
                </a:solidFill>
                <a:effectLst/>
                <a:latin typeface="Consolas" panose="020B0609020204030204" pitchFamily="49" charset="0"/>
              </a:rPr>
              <a:t>(</a:t>
            </a:r>
            <a:r>
              <a:rPr lang="en-US" sz="1400" b="0" dirty="0">
                <a:solidFill>
                  <a:srgbClr val="B5CEA8"/>
                </a:solidFill>
                <a:effectLst/>
                <a:latin typeface="Consolas" panose="020B0609020204030204" pitchFamily="49" charset="0"/>
              </a:rPr>
              <a:t>20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120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360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60</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QFont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"Comic Sans MS"</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8</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font to be bold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setBold</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True</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underline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setUnderline</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italic</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setItalic</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assign font to head label</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setFont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text wrap</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setWordWrap</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setAlignment</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a:t>
            </a:r>
            <a:r>
              <a:rPr lang="en-US" sz="1400" b="0" dirty="0">
                <a:solidFill>
                  <a:srgbClr val="CCCCCC"/>
                </a:solidFill>
                <a:effectLst/>
                <a:latin typeface="Consolas" panose="020B0609020204030204" pitchFamily="49" charset="0"/>
              </a:rPr>
              <a:t>.AlignCenter)</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color to our label</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setStyleSheet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"border : 2px solid #59B4C3 ; color : #211C6A ; background-color : #59B4C3 ;"</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align to be middle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setAlignment</a:t>
            </a:r>
            <a:r>
              <a:rPr lang="en-US" sz="1400" b="0" dirty="0">
                <a:solidFill>
                  <a:srgbClr val="CCCCCC"/>
                </a:solidFill>
                <a:effectLst/>
                <a:latin typeface="Consolas" panose="020B0609020204030204" pitchFamily="49" charset="0"/>
              </a:rPr>
              <a:t>(</a:t>
            </a:r>
            <a:r>
              <a:rPr lang="en-US" sz="1400" b="0" dirty="0" err="1">
                <a:solidFill>
                  <a:srgbClr val="4EC9B0"/>
                </a:solidFill>
                <a:effectLst/>
                <a:latin typeface="Consolas" panose="020B0609020204030204" pitchFamily="49" charset="0"/>
              </a:rPr>
              <a:t>Qt</a:t>
            </a:r>
            <a:r>
              <a:rPr lang="en-US" sz="1400" b="0" dirty="0" err="1">
                <a:solidFill>
                  <a:srgbClr val="CCCCCC"/>
                </a:solidFill>
                <a:effectLst/>
                <a:latin typeface="Consolas" panose="020B0609020204030204" pitchFamily="49" charset="0"/>
              </a:rPr>
              <a:t>.AlignLeft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self</a:t>
            </a:r>
            <a:r>
              <a:rPr lang="en-US" sz="1400" b="0" dirty="0" err="1">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inf</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show</a:t>
            </a:r>
            <a:r>
              <a:rPr lang="en-US" sz="1400" b="0"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73A3CAE-09EE-3EDE-D0A4-C3B2E3AF7644}"/>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To update information bar</a:t>
            </a:r>
          </a:p>
        </p:txBody>
      </p:sp>
      <p:pic>
        <p:nvPicPr>
          <p:cNvPr id="7" name="Picture 6">
            <a:extLst>
              <a:ext uri="{FF2B5EF4-FFF2-40B4-BE49-F238E27FC236}">
                <a16:creationId xmlns:a16="http://schemas.microsoft.com/office/drawing/2014/main" id="{D23CE56F-49CE-DD38-F0BA-6C4672CA4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287990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C63B5-C8C2-23F7-C4CC-95BE6A77729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E6268B8-802A-8932-243F-82F74F926F10}"/>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FA05CEF0-434A-0D96-25DE-7241A0C81CCA}"/>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8AC681FA-3899-3EE3-0C99-858315552BA5}"/>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def</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check</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player_guessing</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spin_box</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value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count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count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&lt;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attempts</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player_guessing</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pc_guess</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"Congratulations You Won! "</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setGeometry</a:t>
            </a:r>
            <a:r>
              <a:rPr lang="en-US" sz="1400" b="0" dirty="0">
                <a:solidFill>
                  <a:srgbClr val="CCCCCC"/>
                </a:solidFill>
                <a:effectLst/>
                <a:latin typeface="Consolas" panose="020B0609020204030204" pitchFamily="49" charset="0"/>
              </a:rPr>
              <a:t>(</a:t>
            </a:r>
            <a:r>
              <a:rPr lang="en-US" sz="1400" b="0" dirty="0">
                <a:solidFill>
                  <a:srgbClr val="B5CEA8"/>
                </a:solidFill>
                <a:effectLst/>
                <a:latin typeface="Consolas" panose="020B0609020204030204" pitchFamily="49" charset="0"/>
              </a:rPr>
              <a:t>20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120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360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60</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QFont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"Comic Sans MS"</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15</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font to be bold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setBold</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True</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underline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setUnderline</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italic</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setItalic</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assign font to head label</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setFont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text wrap</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setWordWrap</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setAlignment</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a:t>
            </a:r>
            <a:r>
              <a:rPr lang="en-US" sz="1400" b="0" dirty="0">
                <a:solidFill>
                  <a:srgbClr val="CCCCCC"/>
                </a:solidFill>
                <a:effectLst/>
                <a:latin typeface="Consolas" panose="020B0609020204030204" pitchFamily="49" charset="0"/>
              </a:rPr>
              <a:t>.AlignCenter)</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color to our label</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setStyleSheet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"border : 2px solid #59B4C3 ; color : #211C6A ; background-color : #74E291 ;"</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color_green</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QGraphicsColorizeEffect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color_green</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setColor</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a:t>
            </a:r>
            <a:r>
              <a:rPr lang="en-US" sz="1400" b="0" dirty="0">
                <a:solidFill>
                  <a:srgbClr val="CCCCCC"/>
                </a:solidFill>
                <a:effectLst/>
                <a:latin typeface="Consolas" panose="020B0609020204030204" pitchFamily="49" charset="0"/>
              </a:rPr>
              <a:t>.red)</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setGraphicsEffect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color_green</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align to be middle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setAlignment</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a:t>
            </a:r>
            <a:r>
              <a:rPr lang="en-US" sz="1400" b="0" dirty="0">
                <a:solidFill>
                  <a:srgbClr val="CCCCCC"/>
                </a:solidFill>
                <a:effectLst/>
                <a:latin typeface="Consolas" panose="020B0609020204030204" pitchFamily="49" charset="0"/>
              </a:rPr>
              <a:t>.AlignLeft)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show</a:t>
            </a:r>
            <a:r>
              <a:rPr lang="en-US" sz="1400" b="0"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81AB769D-6961-7E98-4DD3-51FFA51DCA3C}"/>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To check wining conditions</a:t>
            </a:r>
          </a:p>
          <a:p>
            <a:pPr algn="justLow"/>
            <a:endParaRPr lang="en-US" sz="3200" b="1" dirty="0">
              <a:solidFill>
                <a:srgbClr val="FFC000"/>
              </a:solidFill>
              <a:latin typeface="Arial Black" panose="020B0A04020102020204" pitchFamily="34" charset="0"/>
            </a:endParaRPr>
          </a:p>
        </p:txBody>
      </p:sp>
      <p:pic>
        <p:nvPicPr>
          <p:cNvPr id="7" name="Picture 6">
            <a:extLst>
              <a:ext uri="{FF2B5EF4-FFF2-40B4-BE49-F238E27FC236}">
                <a16:creationId xmlns:a16="http://schemas.microsoft.com/office/drawing/2014/main" id="{94870722-5C96-39F8-D7DA-2C4AD7DF6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415652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9AAB8-4BC2-33CC-929E-969F3D51C804}"/>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0C0D3A0-1081-CC1C-70AB-65F0B8B872D6}"/>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2F65C27D-F933-6E5E-3A61-13D9D1C869C1}"/>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C586C0"/>
                </a:solidFill>
                <a:effectLst/>
                <a:latin typeface="Consolas" panose="020B0609020204030204" pitchFamily="49" charset="0"/>
              </a:rPr>
              <a:t>elif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player_guessing</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&gt;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pc_guess</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or</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player_guessing</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&lt;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pc_guess</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"You Used  </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from </a:t>
            </a:r>
            <a:r>
              <a:rPr lang="en-US" sz="1400" b="0" dirty="0">
                <a:solidFill>
                  <a:srgbClr val="569CD6"/>
                </a:solidFill>
                <a:effectLst/>
                <a:latin typeface="Consolas" panose="020B0609020204030204" pitchFamily="49" charset="0"/>
              </a:rPr>
              <a:t>{}</a:t>
            </a:r>
            <a:r>
              <a:rPr lang="en-US" sz="1400" b="0" dirty="0">
                <a:solidFill>
                  <a:srgbClr val="CE9178"/>
                </a:solidFill>
                <a:effectLst/>
                <a:latin typeface="Consolas" panose="020B0609020204030204" pitchFamily="49" charset="0"/>
              </a:rPr>
              <a:t> attempts "</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format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count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attempts</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setGeometry</a:t>
            </a:r>
            <a:r>
              <a:rPr lang="en-US" sz="1400" b="0" dirty="0">
                <a:solidFill>
                  <a:srgbClr val="CCCCCC"/>
                </a:solidFill>
                <a:effectLst/>
                <a:latin typeface="Consolas" panose="020B0609020204030204" pitchFamily="49" charset="0"/>
              </a:rPr>
              <a:t>(</a:t>
            </a:r>
            <a:r>
              <a:rPr lang="en-US" sz="1400" b="0" dirty="0">
                <a:solidFill>
                  <a:srgbClr val="B5CEA8"/>
                </a:solidFill>
                <a:effectLst/>
                <a:latin typeface="Consolas" panose="020B0609020204030204" pitchFamily="49" charset="0"/>
              </a:rPr>
              <a:t>20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120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360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60</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QFont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"Comic Sans MS"</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8</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font to be bold</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setBold</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True</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underline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setUnderline</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italic</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setItalic</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assign font to head label</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setFont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font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text wrap</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setWordWrap</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setAlignment</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a:t>
            </a:r>
            <a:r>
              <a:rPr lang="en-US" sz="1400" b="0" dirty="0">
                <a:solidFill>
                  <a:srgbClr val="CCCCCC"/>
                </a:solidFill>
                <a:effectLst/>
                <a:latin typeface="Consolas" panose="020B0609020204030204" pitchFamily="49" charset="0"/>
              </a:rPr>
              <a:t>.AlignCenter)</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color to our label</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setStyleSheet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"border : 2px solid #59B4C3 ; color : #211C6A ; background-color : #59B4C3 ;"</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align to be middle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setAlignment</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a:t>
            </a:r>
            <a:r>
              <a:rPr lang="en-US" sz="1400" b="0" dirty="0">
                <a:solidFill>
                  <a:srgbClr val="CCCCCC"/>
                </a:solidFill>
                <a:effectLst/>
                <a:latin typeface="Consolas" panose="020B0609020204030204" pitchFamily="49" charset="0"/>
              </a:rPr>
              <a:t>.AlignLeft)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show</a:t>
            </a:r>
            <a:r>
              <a:rPr lang="en-US" sz="1400" b="0"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4E7EC481-9F62-EB88-9423-8E5AB4180676}"/>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To update info  conditions</a:t>
            </a:r>
          </a:p>
          <a:p>
            <a:pPr algn="justLow"/>
            <a:endParaRPr lang="en-US" sz="3200" b="1" dirty="0">
              <a:solidFill>
                <a:srgbClr val="FFC000"/>
              </a:solidFill>
              <a:latin typeface="Arial Black" panose="020B0A04020102020204" pitchFamily="34" charset="0"/>
            </a:endParaRPr>
          </a:p>
        </p:txBody>
      </p:sp>
      <p:pic>
        <p:nvPicPr>
          <p:cNvPr id="8" name="Picture 7">
            <a:extLst>
              <a:ext uri="{FF2B5EF4-FFF2-40B4-BE49-F238E27FC236}">
                <a16:creationId xmlns:a16="http://schemas.microsoft.com/office/drawing/2014/main" id="{4CE2D567-D9C6-49B7-4B2C-5F7A94327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329512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53E414-E6B5-9B8E-5B33-71E6896ABAE6}"/>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61414FD2-818A-E204-EC5D-F95A9B42D72B}"/>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0C5A6249-99E6-8EE5-632B-20EE1978F33C}"/>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def</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rest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QPushButton</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"rest"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#set geometry for our button</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setGeometry</a:t>
            </a:r>
            <a:r>
              <a:rPr lang="en-US" sz="1400" b="0" dirty="0">
                <a:solidFill>
                  <a:srgbClr val="CCCCCC"/>
                </a:solidFill>
                <a:effectLst/>
                <a:latin typeface="Consolas" panose="020B0609020204030204" pitchFamily="49" charset="0"/>
              </a:rPr>
              <a:t>(</a:t>
            </a:r>
            <a:r>
              <a:rPr lang="en-US" sz="1400" b="0" dirty="0">
                <a:solidFill>
                  <a:srgbClr val="B5CEA8"/>
                </a:solidFill>
                <a:effectLst/>
                <a:latin typeface="Consolas" panose="020B0609020204030204" pitchFamily="49" charset="0"/>
              </a:rPr>
              <a:t>200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200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 style</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#"border-width : 2px ;" "border-style : outset ;""border-radius : 10px;" "border : #59B4C3 ;"</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setStyleSheet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"QPushButton"</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"font : bold 14px ;"</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color_red</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QGraphicsColorizeEffect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color_red</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setColor</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a:t>
            </a:r>
            <a:r>
              <a:rPr lang="en-US" sz="1400" b="0" dirty="0">
                <a:solidFill>
                  <a:srgbClr val="CCCCCC"/>
                </a:solidFill>
                <a:effectLst/>
                <a:latin typeface="Consolas" panose="020B0609020204030204" pitchFamily="49" charset="0"/>
              </a:rPr>
              <a:t>.red)</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setGraphicsEffect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color_red</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rest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clicked</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connect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getint</a:t>
            </a:r>
            <a:r>
              <a:rPr lang="en-US" sz="1400" b="0"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CDEB5C37-BC9E-E90C-AD64-32FAD07F226A}"/>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To add rest button</a:t>
            </a:r>
          </a:p>
        </p:txBody>
      </p:sp>
      <p:pic>
        <p:nvPicPr>
          <p:cNvPr id="6" name="Picture 5">
            <a:extLst>
              <a:ext uri="{FF2B5EF4-FFF2-40B4-BE49-F238E27FC236}">
                <a16:creationId xmlns:a16="http://schemas.microsoft.com/office/drawing/2014/main" id="{1DB768E1-D00B-0C68-6679-8AEEA9309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64066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BE0EE8-C5AD-C43E-6BC9-F8520ADB2BC2}"/>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800" b="1" dirty="0">
                <a:solidFill>
                  <a:srgbClr val="9CDCFE"/>
                </a:solidFill>
                <a:effectLst/>
                <a:latin typeface="Consolas" panose="020B0609020204030204" pitchFamily="49" charset="0"/>
              </a:rPr>
              <a:t>self</a:t>
            </a:r>
            <a:r>
              <a:rPr lang="en-US" sz="2800" b="1" dirty="0">
                <a:solidFill>
                  <a:srgbClr val="CCCCCC"/>
                </a:solidFill>
                <a:effectLst/>
                <a:latin typeface="Consolas" panose="020B0609020204030204" pitchFamily="49" charset="0"/>
              </a:rPr>
              <a:t>.</a:t>
            </a:r>
            <a:r>
              <a:rPr lang="en-US" sz="2800" b="1" dirty="0">
                <a:solidFill>
                  <a:srgbClr val="DCDCAA"/>
                </a:solidFill>
                <a:effectLst/>
                <a:latin typeface="Consolas" panose="020B0609020204030204" pitchFamily="49" charset="0"/>
              </a:rPr>
              <a:t>setGeometry</a:t>
            </a:r>
            <a:r>
              <a:rPr lang="en-US" sz="2800" b="1" dirty="0">
                <a:solidFill>
                  <a:srgbClr val="CCCCCC"/>
                </a:solidFill>
                <a:effectLst/>
                <a:latin typeface="Consolas" panose="020B0609020204030204" pitchFamily="49" charset="0"/>
              </a:rPr>
              <a:t>(x = </a:t>
            </a:r>
            <a:r>
              <a:rPr lang="en-US" sz="2800" b="1" dirty="0">
                <a:solidFill>
                  <a:srgbClr val="B5CEA8"/>
                </a:solidFill>
                <a:effectLst/>
                <a:latin typeface="Consolas" panose="020B0609020204030204" pitchFamily="49" charset="0"/>
              </a:rPr>
              <a:t>0</a:t>
            </a:r>
            <a:r>
              <a:rPr lang="en-US" sz="2800" b="1" dirty="0">
                <a:solidFill>
                  <a:srgbClr val="CCCCCC"/>
                </a:solidFill>
                <a:effectLst/>
                <a:latin typeface="Consolas" panose="020B0609020204030204" pitchFamily="49" charset="0"/>
              </a:rPr>
              <a:t>,y = </a:t>
            </a:r>
            <a:r>
              <a:rPr lang="en-US" sz="2800" b="1" dirty="0">
                <a:solidFill>
                  <a:srgbClr val="B5CEA8"/>
                </a:solidFill>
                <a:effectLst/>
                <a:latin typeface="Consolas" panose="020B0609020204030204" pitchFamily="49" charset="0"/>
              </a:rPr>
              <a:t>0</a:t>
            </a:r>
            <a:r>
              <a:rPr lang="en-US" sz="2800" b="1" dirty="0">
                <a:solidFill>
                  <a:srgbClr val="CCCCCC"/>
                </a:solidFill>
                <a:effectLst/>
                <a:latin typeface="Consolas" panose="020B0609020204030204" pitchFamily="49" charset="0"/>
              </a:rPr>
              <a:t>, width = </a:t>
            </a:r>
            <a:r>
              <a:rPr lang="en-US" sz="2800" b="1" dirty="0">
                <a:solidFill>
                  <a:srgbClr val="B5CEA8"/>
                </a:solidFill>
                <a:effectLst/>
                <a:latin typeface="Consolas" panose="020B0609020204030204" pitchFamily="49" charset="0"/>
              </a:rPr>
              <a:t>400</a:t>
            </a:r>
            <a:r>
              <a:rPr lang="en-US" sz="2800" b="1" dirty="0">
                <a:solidFill>
                  <a:srgbClr val="CCCCCC"/>
                </a:solidFill>
                <a:effectLst/>
                <a:latin typeface="Consolas" panose="020B0609020204030204" pitchFamily="49" charset="0"/>
              </a:rPr>
              <a:t>, Hight = </a:t>
            </a:r>
            <a:r>
              <a:rPr lang="en-US" sz="2800" b="1" dirty="0">
                <a:solidFill>
                  <a:srgbClr val="B5CEA8"/>
                </a:solidFill>
                <a:effectLst/>
                <a:latin typeface="Consolas" panose="020B0609020204030204" pitchFamily="49" charset="0"/>
              </a:rPr>
              <a:t>400</a:t>
            </a:r>
            <a:r>
              <a:rPr lang="en-US" sz="2800" b="1" dirty="0">
                <a:solidFill>
                  <a:srgbClr val="CCCCCC"/>
                </a:solidFill>
                <a:effectLst/>
                <a:latin typeface="Consolas" panose="020B0609020204030204" pitchFamily="49" charset="0"/>
              </a:rPr>
              <a:t>)</a:t>
            </a:r>
          </a:p>
          <a:p>
            <a:endParaRPr lang="en-US" sz="2800" b="1"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8F0F739-E0E9-734D-13C9-CD3759A26930}"/>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2400" b="1" dirty="0">
                <a:solidFill>
                  <a:schemeClr val="bg1"/>
                </a:solidFill>
                <a:latin typeface="Arial Black" panose="020B0A04020102020204" pitchFamily="34" charset="0"/>
              </a:rPr>
              <a:t>Start window from X, y</a:t>
            </a:r>
          </a:p>
          <a:p>
            <a:pPr algn="justLow"/>
            <a:r>
              <a:rPr lang="en-US" sz="2400" b="1" dirty="0">
                <a:solidFill>
                  <a:schemeClr val="bg1"/>
                </a:solidFill>
                <a:latin typeface="Arial Black" panose="020B0A04020102020204" pitchFamily="34" charset="0"/>
              </a:rPr>
              <a:t>Window width start from x and add 400 pixel to be end</a:t>
            </a:r>
          </a:p>
          <a:p>
            <a:pPr algn="justLow"/>
            <a:r>
              <a:rPr lang="en-US" sz="2400" b="1" dirty="0">
                <a:solidFill>
                  <a:schemeClr val="bg1"/>
                </a:solidFill>
                <a:latin typeface="Arial Black" panose="020B0A04020102020204" pitchFamily="34" charset="0"/>
              </a:rPr>
              <a:t>Window Hight start from y and add 400 pixel to the end </a:t>
            </a:r>
          </a:p>
        </p:txBody>
      </p:sp>
      <p:sp>
        <p:nvSpPr>
          <p:cNvPr id="9" name="Rectangle 8">
            <a:extLst>
              <a:ext uri="{FF2B5EF4-FFF2-40B4-BE49-F238E27FC236}">
                <a16:creationId xmlns:a16="http://schemas.microsoft.com/office/drawing/2014/main" id="{1DE3D255-18A3-D443-4F84-0E252BBD42DF}"/>
              </a:ext>
            </a:extLst>
          </p:cNvPr>
          <p:cNvSpPr/>
          <p:nvPr/>
        </p:nvSpPr>
        <p:spPr>
          <a:xfrm>
            <a:off x="6484676" y="3046548"/>
            <a:ext cx="4631901" cy="272913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3CC7813-1149-311A-2C30-35D7CE30C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677" y="2883877"/>
            <a:ext cx="5127900" cy="3974123"/>
          </a:xfrm>
          <a:prstGeom prst="rect">
            <a:avLst/>
          </a:prstGeom>
        </p:spPr>
      </p:pic>
      <p:cxnSp>
        <p:nvCxnSpPr>
          <p:cNvPr id="11" name="Straight Arrow Connector 10">
            <a:extLst>
              <a:ext uri="{FF2B5EF4-FFF2-40B4-BE49-F238E27FC236}">
                <a16:creationId xmlns:a16="http://schemas.microsoft.com/office/drawing/2014/main" id="{125741F7-D8FB-3614-89D9-ED1A0C42D100}"/>
              </a:ext>
            </a:extLst>
          </p:cNvPr>
          <p:cNvCxnSpPr>
            <a:cxnSpLocks/>
          </p:cNvCxnSpPr>
          <p:nvPr/>
        </p:nvCxnSpPr>
        <p:spPr>
          <a:xfrm>
            <a:off x="8651631" y="2509078"/>
            <a:ext cx="0" cy="698975"/>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86A1F513-99D4-B5E3-7398-83F395920FD5}"/>
              </a:ext>
            </a:extLst>
          </p:cNvPr>
          <p:cNvSpPr txBox="1"/>
          <p:nvPr/>
        </p:nvSpPr>
        <p:spPr>
          <a:xfrm>
            <a:off x="8277776" y="2108968"/>
            <a:ext cx="1045699" cy="400110"/>
          </a:xfrm>
          <a:prstGeom prst="rect">
            <a:avLst/>
          </a:prstGeom>
          <a:noFill/>
        </p:spPr>
        <p:txBody>
          <a:bodyPr wrap="square" rtlCol="0">
            <a:spAutoFit/>
          </a:bodyPr>
          <a:lstStyle/>
          <a:p>
            <a:r>
              <a:rPr lang="en-US" sz="2000" b="1" dirty="0">
                <a:solidFill>
                  <a:srgbClr val="FF0000"/>
                </a:solidFill>
              </a:rPr>
              <a:t>Y = 0</a:t>
            </a:r>
          </a:p>
        </p:txBody>
      </p:sp>
      <p:cxnSp>
        <p:nvCxnSpPr>
          <p:cNvPr id="16" name="Straight Arrow Connector 15">
            <a:extLst>
              <a:ext uri="{FF2B5EF4-FFF2-40B4-BE49-F238E27FC236}">
                <a16:creationId xmlns:a16="http://schemas.microsoft.com/office/drawing/2014/main" id="{F314909A-2B2E-5817-BEC6-9F4B8587DC0E}"/>
              </a:ext>
            </a:extLst>
          </p:cNvPr>
          <p:cNvCxnSpPr/>
          <p:nvPr/>
        </p:nvCxnSpPr>
        <p:spPr>
          <a:xfrm>
            <a:off x="5922498" y="4411114"/>
            <a:ext cx="71745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B7913E8-10DE-9B93-633F-7AE0B55CE357}"/>
              </a:ext>
            </a:extLst>
          </p:cNvPr>
          <p:cNvSpPr txBox="1"/>
          <p:nvPr/>
        </p:nvSpPr>
        <p:spPr>
          <a:xfrm>
            <a:off x="5198277" y="4226448"/>
            <a:ext cx="773723" cy="369332"/>
          </a:xfrm>
          <a:prstGeom prst="rect">
            <a:avLst/>
          </a:prstGeom>
          <a:noFill/>
        </p:spPr>
        <p:txBody>
          <a:bodyPr wrap="square" rtlCol="0">
            <a:spAutoFit/>
          </a:bodyPr>
          <a:lstStyle/>
          <a:p>
            <a:r>
              <a:rPr lang="en-US" dirty="0">
                <a:solidFill>
                  <a:srgbClr val="FF0000"/>
                </a:solidFill>
              </a:rPr>
              <a:t>X = 0</a:t>
            </a:r>
          </a:p>
        </p:txBody>
      </p:sp>
      <p:cxnSp>
        <p:nvCxnSpPr>
          <p:cNvPr id="19" name="Straight Arrow Connector 18">
            <a:extLst>
              <a:ext uri="{FF2B5EF4-FFF2-40B4-BE49-F238E27FC236}">
                <a16:creationId xmlns:a16="http://schemas.microsoft.com/office/drawing/2014/main" id="{600E8DAA-388D-6D0D-0835-0EE7D0FE4174}"/>
              </a:ext>
            </a:extLst>
          </p:cNvPr>
          <p:cNvCxnSpPr>
            <a:cxnSpLocks/>
            <a:endCxn id="23" idx="1"/>
          </p:cNvCxnSpPr>
          <p:nvPr/>
        </p:nvCxnSpPr>
        <p:spPr>
          <a:xfrm>
            <a:off x="7863840" y="3208053"/>
            <a:ext cx="0" cy="16628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BA2E17B-2E22-7B4C-A564-0BB131EF8A6E}"/>
              </a:ext>
            </a:extLst>
          </p:cNvPr>
          <p:cNvSpPr txBox="1"/>
          <p:nvPr/>
        </p:nvSpPr>
        <p:spPr>
          <a:xfrm>
            <a:off x="6840833" y="2918945"/>
            <a:ext cx="1576865" cy="369332"/>
          </a:xfrm>
          <a:prstGeom prst="rect">
            <a:avLst/>
          </a:prstGeom>
          <a:noFill/>
        </p:spPr>
        <p:txBody>
          <a:bodyPr wrap="square" rtlCol="0">
            <a:spAutoFit/>
          </a:bodyPr>
          <a:lstStyle/>
          <a:p>
            <a:r>
              <a:rPr lang="en-US" b="1" dirty="0">
                <a:solidFill>
                  <a:srgbClr val="FF0000"/>
                </a:solidFill>
              </a:rPr>
              <a:t>Hight start = 0</a:t>
            </a:r>
          </a:p>
        </p:txBody>
      </p:sp>
      <p:sp>
        <p:nvSpPr>
          <p:cNvPr id="23" name="TextBox 22">
            <a:extLst>
              <a:ext uri="{FF2B5EF4-FFF2-40B4-BE49-F238E27FC236}">
                <a16:creationId xmlns:a16="http://schemas.microsoft.com/office/drawing/2014/main" id="{9861ED51-1D5E-C90A-55C7-17B86BF5088A}"/>
              </a:ext>
            </a:extLst>
          </p:cNvPr>
          <p:cNvSpPr txBox="1"/>
          <p:nvPr/>
        </p:nvSpPr>
        <p:spPr>
          <a:xfrm>
            <a:off x="7863840" y="4701661"/>
            <a:ext cx="1576865" cy="338554"/>
          </a:xfrm>
          <a:prstGeom prst="rect">
            <a:avLst/>
          </a:prstGeom>
          <a:noFill/>
        </p:spPr>
        <p:txBody>
          <a:bodyPr wrap="square" rtlCol="0">
            <a:spAutoFit/>
          </a:bodyPr>
          <a:lstStyle/>
          <a:p>
            <a:r>
              <a:rPr lang="en-US" sz="1600" b="1" dirty="0">
                <a:solidFill>
                  <a:srgbClr val="FF0000"/>
                </a:solidFill>
              </a:rPr>
              <a:t>Hight end = 400</a:t>
            </a:r>
          </a:p>
        </p:txBody>
      </p:sp>
      <p:cxnSp>
        <p:nvCxnSpPr>
          <p:cNvPr id="26" name="Straight Arrow Connector 25">
            <a:extLst>
              <a:ext uri="{FF2B5EF4-FFF2-40B4-BE49-F238E27FC236}">
                <a16:creationId xmlns:a16="http://schemas.microsoft.com/office/drawing/2014/main" id="{C1364393-2C34-2115-A972-D4A2BE6B3351}"/>
              </a:ext>
            </a:extLst>
          </p:cNvPr>
          <p:cNvCxnSpPr/>
          <p:nvPr/>
        </p:nvCxnSpPr>
        <p:spPr>
          <a:xfrm>
            <a:off x="6586025" y="5317588"/>
            <a:ext cx="127781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3446D07-EF74-0161-FFD8-558BE2D5FFF9}"/>
              </a:ext>
            </a:extLst>
          </p:cNvPr>
          <p:cNvSpPr txBox="1"/>
          <p:nvPr/>
        </p:nvSpPr>
        <p:spPr>
          <a:xfrm>
            <a:off x="4768953" y="5162838"/>
            <a:ext cx="1737359" cy="369332"/>
          </a:xfrm>
          <a:prstGeom prst="rect">
            <a:avLst/>
          </a:prstGeom>
          <a:noFill/>
        </p:spPr>
        <p:txBody>
          <a:bodyPr wrap="square" rtlCol="0">
            <a:spAutoFit/>
          </a:bodyPr>
          <a:lstStyle/>
          <a:p>
            <a:r>
              <a:rPr lang="en-US" b="1" dirty="0">
                <a:solidFill>
                  <a:srgbClr val="FF0000"/>
                </a:solidFill>
              </a:rPr>
              <a:t>Width start = 0</a:t>
            </a:r>
          </a:p>
        </p:txBody>
      </p:sp>
      <p:sp>
        <p:nvSpPr>
          <p:cNvPr id="28" name="TextBox 27">
            <a:extLst>
              <a:ext uri="{FF2B5EF4-FFF2-40B4-BE49-F238E27FC236}">
                <a16:creationId xmlns:a16="http://schemas.microsoft.com/office/drawing/2014/main" id="{126777F4-2120-C67F-B6E2-017BED612877}"/>
              </a:ext>
            </a:extLst>
          </p:cNvPr>
          <p:cNvSpPr txBox="1"/>
          <p:nvPr/>
        </p:nvSpPr>
        <p:spPr>
          <a:xfrm>
            <a:off x="7917764" y="5135413"/>
            <a:ext cx="1737359" cy="338554"/>
          </a:xfrm>
          <a:prstGeom prst="rect">
            <a:avLst/>
          </a:prstGeom>
          <a:noFill/>
        </p:spPr>
        <p:txBody>
          <a:bodyPr wrap="square" rtlCol="0">
            <a:spAutoFit/>
          </a:bodyPr>
          <a:lstStyle/>
          <a:p>
            <a:r>
              <a:rPr lang="en-US" sz="1600" b="1" dirty="0">
                <a:solidFill>
                  <a:srgbClr val="FF0000"/>
                </a:solidFill>
              </a:rPr>
              <a:t>width end = 400</a:t>
            </a:r>
          </a:p>
        </p:txBody>
      </p:sp>
    </p:spTree>
    <p:extLst>
      <p:ext uri="{BB962C8B-B14F-4D97-AF65-F5344CB8AC3E}">
        <p14:creationId xmlns:p14="http://schemas.microsoft.com/office/powerpoint/2010/main" val="36321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34AA5A-241C-0910-FD96-64D1CE8A4AFF}"/>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6A9955"/>
                </a:solidFill>
                <a:effectLst/>
                <a:latin typeface="Consolas" panose="020B0609020204030204" pitchFamily="49" charset="0"/>
              </a:rPr>
              <a:t># import necessary libraries</a:t>
            </a:r>
            <a:endParaRPr lang="en-US" sz="1400" b="0" dirty="0">
              <a:solidFill>
                <a:srgbClr val="CCCCCC"/>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PyQt5</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QtWidgets</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PyQt5</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QtCore</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from</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PyQt5</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QtGui</a:t>
            </a: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endParaRPr lang="en-US" sz="1400" b="0" dirty="0">
              <a:solidFill>
                <a:srgbClr val="CCCCCC"/>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math</a:t>
            </a:r>
            <a:endParaRPr lang="en-US" sz="1400" b="0" dirty="0">
              <a:solidFill>
                <a:srgbClr val="CCCCCC"/>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random</a:t>
            </a:r>
            <a:endParaRPr lang="en-US" sz="1400" b="0" dirty="0">
              <a:solidFill>
                <a:srgbClr val="CCCCCC"/>
              </a:solidFill>
              <a:effectLst/>
              <a:latin typeface="Consolas" panose="020B0609020204030204" pitchFamily="49" charset="0"/>
            </a:endParaRPr>
          </a:p>
          <a:p>
            <a:r>
              <a:rPr lang="en-US" sz="1400" b="0" dirty="0">
                <a:solidFill>
                  <a:srgbClr val="C586C0"/>
                </a:solidFill>
                <a:effectLst/>
                <a:latin typeface="Consolas" panose="020B0609020204030204" pitchFamily="49" charset="0"/>
              </a:rPr>
              <a:t>import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sys</a:t>
            </a:r>
            <a:endParaRPr lang="en-US" sz="1400" b="0" dirty="0">
              <a:solidFill>
                <a:srgbClr val="CCCCCC"/>
              </a:solidFill>
              <a:effectLst/>
              <a:latin typeface="Consolas" panose="020B0609020204030204" pitchFamily="49" charset="0"/>
            </a:endParaRPr>
          </a:p>
          <a:p>
            <a:br>
              <a:rPr lang="en-US" sz="1400" b="0" dirty="0">
                <a:solidFill>
                  <a:srgbClr val="CCCCCC"/>
                </a:solidFill>
                <a:effectLst/>
                <a:latin typeface="Consolas" panose="020B0609020204030204" pitchFamily="49" charset="0"/>
              </a:rPr>
            </a:br>
            <a:r>
              <a:rPr lang="en-US" sz="1400" b="0" dirty="0">
                <a:solidFill>
                  <a:srgbClr val="6A9955"/>
                </a:solidFill>
                <a:effectLst/>
                <a:latin typeface="Consolas" panose="020B0609020204030204" pitchFamily="49" charset="0"/>
              </a:rPr>
              <a:t># create class for our window</a:t>
            </a:r>
            <a:endParaRPr lang="en-US" sz="1400" b="0" dirty="0">
              <a:solidFill>
                <a:srgbClr val="CCCCCC"/>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class</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Window</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QMainWindow</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initiate when start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def</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__init__</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initiate window from parent class</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super</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__init__</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setting geometry</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setGeometry</a:t>
            </a:r>
            <a:r>
              <a:rPr lang="en-US" sz="1400" b="0" dirty="0">
                <a:solidFill>
                  <a:srgbClr val="CCCCCC"/>
                </a:solidFill>
                <a:effectLst/>
                <a:latin typeface="Consolas" panose="020B0609020204030204" pitchFamily="49" charset="0"/>
              </a:rPr>
              <a:t>(</a:t>
            </a:r>
            <a:r>
              <a:rPr lang="en-US" sz="1400" b="0" dirty="0">
                <a:solidFill>
                  <a:srgbClr val="B5CEA8"/>
                </a:solidFill>
                <a:effectLst/>
                <a:latin typeface="Consolas" panose="020B0609020204030204" pitchFamily="49" charset="0"/>
              </a:rPr>
              <a:t>100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400</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show window</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show</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 function widgets we will add user interface</a:t>
            </a:r>
            <a:endParaRPr lang="en-US" sz="1400" b="0" dirty="0">
              <a:solidFill>
                <a:srgbClr val="CCCCCC"/>
              </a:solidFill>
              <a:effectLst/>
              <a:latin typeface="Consolas" panose="020B0609020204030204" pitchFamily="49" charset="0"/>
            </a:endParaRPr>
          </a:p>
          <a:p>
            <a:r>
              <a:rPr lang="en-US" sz="1400" b="0" dirty="0">
                <a:solidFill>
                  <a:srgbClr val="6A9955"/>
                </a:solidFill>
                <a:effectLst/>
                <a:latin typeface="Consolas" panose="020B0609020204030204" pitchFamily="49" charset="0"/>
              </a:rPr>
              <a:t># create application from qt5</a:t>
            </a:r>
            <a:endParaRPr lang="en-US" sz="1400" b="0" dirty="0">
              <a:solidFill>
                <a:srgbClr val="CCCCCC"/>
              </a:solidFill>
              <a:effectLst/>
              <a:latin typeface="Consolas" panose="020B0609020204030204" pitchFamily="49" charset="0"/>
            </a:endParaRPr>
          </a:p>
          <a:p>
            <a:r>
              <a:rPr lang="en-US" sz="1400" b="0" dirty="0">
                <a:solidFill>
                  <a:srgbClr val="9CDCFE"/>
                </a:solidFill>
                <a:effectLst/>
                <a:latin typeface="Consolas" panose="020B0609020204030204" pitchFamily="49" charset="0"/>
              </a:rPr>
              <a:t>app</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QApplication</a:t>
            </a:r>
            <a:r>
              <a:rPr lang="en-US" sz="1400" b="0" dirty="0">
                <a:solidFill>
                  <a:srgbClr val="CCCCCC"/>
                </a:solidFill>
                <a:effectLst/>
                <a:latin typeface="Consolas" panose="020B0609020204030204" pitchFamily="49" charset="0"/>
              </a:rPr>
              <a:t>(</a:t>
            </a:r>
            <a:r>
              <a:rPr lang="en-US" sz="1400" b="0" dirty="0">
                <a:solidFill>
                  <a:srgbClr val="4EC9B0"/>
                </a:solidFill>
                <a:effectLst/>
                <a:latin typeface="Consolas" panose="020B0609020204030204" pitchFamily="49" charset="0"/>
              </a:rPr>
              <a:t>sys</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argv</a:t>
            </a:r>
            <a:r>
              <a:rPr lang="en-US" sz="1400" b="0" dirty="0">
                <a:solidFill>
                  <a:srgbClr val="CCCCCC"/>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#create instance of our window</a:t>
            </a:r>
            <a:endParaRPr lang="en-US" sz="1400" b="0" dirty="0">
              <a:solidFill>
                <a:srgbClr val="CCCCCC"/>
              </a:solidFill>
              <a:effectLst/>
              <a:latin typeface="Consolas" panose="020B0609020204030204" pitchFamily="49" charset="0"/>
            </a:endParaRPr>
          </a:p>
          <a:p>
            <a:r>
              <a:rPr lang="en-US" sz="1400" b="0" dirty="0">
                <a:solidFill>
                  <a:srgbClr val="9CDCFE"/>
                </a:solidFill>
                <a:effectLst/>
                <a:latin typeface="Consolas" panose="020B0609020204030204" pitchFamily="49" charset="0"/>
              </a:rPr>
              <a:t>window</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Window</a:t>
            </a:r>
            <a:r>
              <a:rPr lang="en-US" sz="1400" b="0" dirty="0">
                <a:solidFill>
                  <a:srgbClr val="CCCCCC"/>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#start application</a:t>
            </a:r>
            <a:endParaRPr lang="en-US" sz="1400" b="0" dirty="0">
              <a:solidFill>
                <a:srgbClr val="CCCCCC"/>
              </a:solidFill>
              <a:effectLst/>
              <a:latin typeface="Consolas" panose="020B0609020204030204" pitchFamily="49" charset="0"/>
            </a:endParaRPr>
          </a:p>
          <a:p>
            <a:r>
              <a:rPr lang="en-US" sz="1400" b="0" dirty="0">
                <a:solidFill>
                  <a:srgbClr val="4EC9B0"/>
                </a:solidFill>
                <a:effectLst/>
                <a:latin typeface="Consolas" panose="020B0609020204030204" pitchFamily="49" charset="0"/>
              </a:rPr>
              <a:t>sys</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exit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app</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exec</a:t>
            </a:r>
            <a:r>
              <a:rPr lang="en-US" sz="1400" b="0" dirty="0">
                <a:solidFill>
                  <a:srgbClr val="CCCCCC"/>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45948A16-96E7-241F-435D-810A015D3E93}"/>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Import necessary libraries</a:t>
            </a:r>
          </a:p>
          <a:p>
            <a:pPr algn="justLow"/>
            <a:r>
              <a:rPr lang="en-US" sz="3200" b="1" dirty="0">
                <a:solidFill>
                  <a:srgbClr val="FFC000"/>
                </a:solidFill>
                <a:latin typeface="Arial Black" panose="020B0A04020102020204" pitchFamily="34" charset="0"/>
              </a:rPr>
              <a:t>Initiate our game window</a:t>
            </a:r>
          </a:p>
          <a:p>
            <a:pPr algn="justLow"/>
            <a:r>
              <a:rPr lang="en-US" sz="3200" b="1" dirty="0">
                <a:solidFill>
                  <a:srgbClr val="FFC000"/>
                </a:solidFill>
                <a:latin typeface="Arial Black" panose="020B0A04020102020204" pitchFamily="34" charset="0"/>
              </a:rPr>
              <a:t>Assign geometry for it</a:t>
            </a:r>
          </a:p>
        </p:txBody>
      </p:sp>
      <p:pic>
        <p:nvPicPr>
          <p:cNvPr id="6" name="Picture 5">
            <a:extLst>
              <a:ext uri="{FF2B5EF4-FFF2-40B4-BE49-F238E27FC236}">
                <a16:creationId xmlns:a16="http://schemas.microsoft.com/office/drawing/2014/main" id="{5AB4D8B7-9867-0E0F-6666-E67A49BA5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2257577"/>
            <a:ext cx="3829584" cy="4115374"/>
          </a:xfrm>
          <a:prstGeom prst="rect">
            <a:avLst/>
          </a:prstGeom>
        </p:spPr>
      </p:pic>
    </p:spTree>
    <p:extLst>
      <p:ext uri="{BB962C8B-B14F-4D97-AF65-F5344CB8AC3E}">
        <p14:creationId xmlns:p14="http://schemas.microsoft.com/office/powerpoint/2010/main" val="190854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69E46-0A8C-99C0-8125-52F64FBA7E44}"/>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0A03F521-6806-AA75-6C5E-104478C43CA5}"/>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5" name="Rectangle 4">
            <a:extLst>
              <a:ext uri="{FF2B5EF4-FFF2-40B4-BE49-F238E27FC236}">
                <a16:creationId xmlns:a16="http://schemas.microsoft.com/office/drawing/2014/main" id="{E2B7A9D8-7B94-7C31-D01C-CB6EA8AAF9BC}"/>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600" b="1" dirty="0">
                <a:solidFill>
                  <a:srgbClr val="6A9955"/>
                </a:solidFill>
                <a:effectLst/>
                <a:latin typeface="Consolas" panose="020B0609020204030204" pitchFamily="49" charset="0"/>
              </a:rPr>
              <a:t># setting Title for our window</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setWindowTitle</a:t>
            </a:r>
            <a:r>
              <a:rPr lang="en-US" sz="1600" b="1" dirty="0">
                <a:solidFill>
                  <a:srgbClr val="CCCCCC"/>
                </a:solidFill>
                <a:effectLst/>
                <a:latin typeface="Consolas" panose="020B0609020204030204" pitchFamily="49" charset="0"/>
              </a:rPr>
              <a:t>(</a:t>
            </a:r>
            <a:r>
              <a:rPr lang="en-US" sz="1600" b="1" dirty="0">
                <a:solidFill>
                  <a:srgbClr val="CE9178"/>
                </a:solidFill>
                <a:effectLst/>
                <a:latin typeface="Consolas" panose="020B0609020204030204" pitchFamily="49" charset="0"/>
              </a:rPr>
              <a:t>"Number Guessing Game"</a:t>
            </a:r>
            <a:r>
              <a:rPr lang="en-US" sz="1600" b="1" dirty="0">
                <a:solidFill>
                  <a:srgbClr val="CCCCCC"/>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F9B81F90-4982-0BB8-88FD-0188220E89BF}"/>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Change title for window </a:t>
            </a:r>
          </a:p>
          <a:p>
            <a:pPr algn="justLow"/>
            <a:r>
              <a:rPr lang="en-US" sz="3200" b="1" dirty="0">
                <a:solidFill>
                  <a:srgbClr val="FFC000"/>
                </a:solidFill>
                <a:latin typeface="Arial Black" panose="020B0A04020102020204" pitchFamily="34" charset="0"/>
              </a:rPr>
              <a:t>From python to Number Guessing Game</a:t>
            </a:r>
          </a:p>
        </p:txBody>
      </p:sp>
      <p:pic>
        <p:nvPicPr>
          <p:cNvPr id="8" name="Picture 7">
            <a:extLst>
              <a:ext uri="{FF2B5EF4-FFF2-40B4-BE49-F238E27FC236}">
                <a16:creationId xmlns:a16="http://schemas.microsoft.com/office/drawing/2014/main" id="{F28E333A-E6D4-ED1A-9DC8-FCEB73C62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2257577"/>
            <a:ext cx="3829584" cy="4115374"/>
          </a:xfrm>
          <a:prstGeom prst="rect">
            <a:avLst/>
          </a:prstGeom>
        </p:spPr>
      </p:pic>
      <p:cxnSp>
        <p:nvCxnSpPr>
          <p:cNvPr id="10" name="Straight Arrow Connector 9">
            <a:extLst>
              <a:ext uri="{FF2B5EF4-FFF2-40B4-BE49-F238E27FC236}">
                <a16:creationId xmlns:a16="http://schemas.microsoft.com/office/drawing/2014/main" id="{4493C9D8-98FE-F88A-134C-173CFBB1A7C2}"/>
              </a:ext>
            </a:extLst>
          </p:cNvPr>
          <p:cNvCxnSpPr>
            <a:cxnSpLocks/>
          </p:cNvCxnSpPr>
          <p:nvPr/>
        </p:nvCxnSpPr>
        <p:spPr>
          <a:xfrm>
            <a:off x="7610622" y="1505243"/>
            <a:ext cx="0" cy="752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81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97844-19E2-1A61-FEB3-8C3AFD94AF88}"/>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5CD67520-0975-CA3C-5E87-472E3CDD65F8}"/>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E7972DD2-C4E2-1089-F2C0-1B1E2C20B865}"/>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Window</a:t>
            </a:r>
            <a:r>
              <a:rPr lang="en-US" sz="1600" b="0" dirty="0">
                <a:solidFill>
                  <a:srgbClr val="CCCCCC"/>
                </a:solidFill>
                <a:effectLst/>
                <a:latin typeface="Consolas" panose="020B0609020204030204" pitchFamily="49" charset="0"/>
              </a:rPr>
              <a:t>(</a:t>
            </a:r>
            <a:r>
              <a:rPr lang="en-US" sz="1600" b="0" dirty="0">
                <a:solidFill>
                  <a:srgbClr val="4EC9B0"/>
                </a:solidFill>
                <a:effectLst/>
                <a:latin typeface="Consolas" panose="020B0609020204030204" pitchFamily="49" charset="0"/>
              </a:rPr>
              <a:t>QMainWindow</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initiate when start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def</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__init__</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initiate window from parent class</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super</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__init__</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setting geometry</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setGeometry</a:t>
            </a:r>
            <a:r>
              <a:rPr lang="en-US" sz="1600" b="0" dirty="0">
                <a:solidFill>
                  <a:srgbClr val="CCCCCC"/>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400</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400</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setting Title for our window</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setWindowTitle</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"Number Guessing Game"</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show window</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show</a:t>
            </a:r>
            <a:r>
              <a:rPr lang="en-US" sz="1600" b="0"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F3D31631-F350-BDA8-3C06-58BFCF934A4E}"/>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Result</a:t>
            </a:r>
          </a:p>
        </p:txBody>
      </p:sp>
      <p:pic>
        <p:nvPicPr>
          <p:cNvPr id="9" name="Picture 8">
            <a:extLst>
              <a:ext uri="{FF2B5EF4-FFF2-40B4-BE49-F238E27FC236}">
                <a16:creationId xmlns:a16="http://schemas.microsoft.com/office/drawing/2014/main" id="{3BE9F3A2-5D26-45E3-45D9-B2A3F7964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413891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911E5B-8D6E-356E-EF02-24BD4200F072}"/>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AF950FC-2DCE-60E6-97AD-7D68CFE4F7CF}"/>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E8B17751-D573-F222-C4B7-7E9DFEFD38E5}"/>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600" b="0" dirty="0">
                <a:solidFill>
                  <a:srgbClr val="6A9955"/>
                </a:solidFill>
                <a:effectLst/>
                <a:latin typeface="Consolas" panose="020B0609020204030204" pitchFamily="49" charset="0"/>
              </a:rPr>
              <a:t># setting background color</a:t>
            </a:r>
            <a:endParaRPr lang="en-US" sz="1600" b="0" dirty="0">
              <a:solidFill>
                <a:srgbClr val="CCCCCC"/>
              </a:solidFill>
              <a:effectLst/>
              <a:latin typeface="Consolas" panose="020B0609020204030204" pitchFamily="49" charset="0"/>
            </a:endParaRPr>
          </a:p>
          <a:p>
            <a:r>
              <a:rPr lang="en-US" sz="1600" b="0" dirty="0">
                <a:solidFill>
                  <a:srgbClr val="9CDCFE"/>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setStyleSheet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"background-color : #7F27FF;"</a:t>
            </a:r>
            <a:r>
              <a:rPr lang="en-US" sz="1600" b="0"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C1C2A029-71DD-336A-5AED-0C5FA61AF070}"/>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Change background color</a:t>
            </a:r>
          </a:p>
        </p:txBody>
      </p:sp>
      <p:pic>
        <p:nvPicPr>
          <p:cNvPr id="11" name="Picture 10">
            <a:extLst>
              <a:ext uri="{FF2B5EF4-FFF2-40B4-BE49-F238E27FC236}">
                <a16:creationId xmlns:a16="http://schemas.microsoft.com/office/drawing/2014/main" id="{A6D81ED7-7276-B85E-32D8-0E4777430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cxnSp>
        <p:nvCxnSpPr>
          <p:cNvPr id="8" name="Straight Arrow Connector 7">
            <a:extLst>
              <a:ext uri="{FF2B5EF4-FFF2-40B4-BE49-F238E27FC236}">
                <a16:creationId xmlns:a16="http://schemas.microsoft.com/office/drawing/2014/main" id="{1E89DAE6-69BC-5F47-0E6E-1B4741369813}"/>
              </a:ext>
            </a:extLst>
          </p:cNvPr>
          <p:cNvCxnSpPr/>
          <p:nvPr/>
        </p:nvCxnSpPr>
        <p:spPr>
          <a:xfrm>
            <a:off x="8623495" y="548640"/>
            <a:ext cx="112542" cy="18850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58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2A23A9-B07B-65DB-4CFE-1404968D82CD}"/>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2B08FE9E-1177-EFF5-3C3B-49403025F369}"/>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EEB968A7-5FA2-ED1C-35EA-16DD0955A238}"/>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600" b="1" dirty="0">
                <a:solidFill>
                  <a:srgbClr val="569CD6"/>
                </a:solidFill>
                <a:effectLst/>
                <a:latin typeface="Consolas" panose="020B0609020204030204" pitchFamily="49" charset="0"/>
              </a:rPr>
              <a:t>class</a:t>
            </a:r>
            <a:r>
              <a:rPr lang="en-US" sz="1600" b="1" dirty="0">
                <a:solidFill>
                  <a:srgbClr val="CCCCCC"/>
                </a:solidFill>
                <a:effectLst/>
                <a:latin typeface="Consolas" panose="020B0609020204030204" pitchFamily="49" charset="0"/>
              </a:rPr>
              <a:t> </a:t>
            </a:r>
            <a:r>
              <a:rPr lang="en-US" sz="1600" b="1" dirty="0">
                <a:solidFill>
                  <a:srgbClr val="4EC9B0"/>
                </a:solidFill>
                <a:effectLst/>
                <a:latin typeface="Consolas" panose="020B0609020204030204" pitchFamily="49" charset="0"/>
              </a:rPr>
              <a:t>Window</a:t>
            </a:r>
            <a:r>
              <a:rPr lang="en-US" sz="1600" b="1" dirty="0">
                <a:solidFill>
                  <a:srgbClr val="CCCCCC"/>
                </a:solidFill>
                <a:effectLst/>
                <a:latin typeface="Consolas" panose="020B0609020204030204" pitchFamily="49" charset="0"/>
              </a:rPr>
              <a:t>(</a:t>
            </a:r>
            <a:r>
              <a:rPr lang="en-US" sz="1600" b="1" dirty="0">
                <a:solidFill>
                  <a:srgbClr val="4EC9B0"/>
                </a:solidFill>
                <a:effectLst/>
                <a:latin typeface="Consolas" panose="020B0609020204030204" pitchFamily="49" charset="0"/>
              </a:rPr>
              <a:t>QMainWindow</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initiate when start</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569CD6"/>
                </a:solidFill>
                <a:effectLst/>
                <a:latin typeface="Consolas" panose="020B0609020204030204" pitchFamily="49" charset="0"/>
              </a:rPr>
              <a:t>def</a:t>
            </a:r>
            <a:r>
              <a:rPr lang="en-US" sz="1600" b="1" dirty="0">
                <a:solidFill>
                  <a:srgbClr val="CCCCCC"/>
                </a:solidFill>
                <a:effectLst/>
                <a:latin typeface="Consolas" panose="020B0609020204030204" pitchFamily="49" charset="0"/>
              </a:rPr>
              <a:t> </a:t>
            </a:r>
            <a:r>
              <a:rPr lang="en-US" sz="1600" b="1" dirty="0">
                <a:solidFill>
                  <a:srgbClr val="DCDCAA"/>
                </a:solidFill>
                <a:effectLst/>
                <a:latin typeface="Consolas" panose="020B0609020204030204" pitchFamily="49" charset="0"/>
              </a:rPr>
              <a:t>__init__</a:t>
            </a:r>
            <a:r>
              <a:rPr lang="en-US" sz="1600" b="1" dirty="0">
                <a:solidFill>
                  <a:srgbClr val="CCCCCC"/>
                </a:solidFill>
                <a:effectLst/>
                <a:latin typeface="Consolas" panose="020B0609020204030204" pitchFamily="49" charset="0"/>
              </a:rPr>
              <a:t>(</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initiate window from parent class</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4EC9B0"/>
                </a:solidFill>
                <a:effectLst/>
                <a:latin typeface="Consolas" panose="020B0609020204030204" pitchFamily="49" charset="0"/>
              </a:rPr>
              <a:t>super</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__init__</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setting geometry</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setGeometry</a:t>
            </a:r>
            <a:r>
              <a:rPr lang="en-US" sz="1600" b="1" dirty="0">
                <a:solidFill>
                  <a:srgbClr val="CCCCCC"/>
                </a:solidFill>
                <a:effectLst/>
                <a:latin typeface="Consolas" panose="020B0609020204030204" pitchFamily="49" charset="0"/>
              </a:rPr>
              <a:t>(</a:t>
            </a:r>
            <a:r>
              <a:rPr lang="en-US" sz="1600" b="1" dirty="0">
                <a:solidFill>
                  <a:srgbClr val="B5CEA8"/>
                </a:solidFill>
                <a:effectLst/>
                <a:latin typeface="Consolas" panose="020B0609020204030204" pitchFamily="49" charset="0"/>
              </a:rPr>
              <a:t>0</a:t>
            </a:r>
            <a:r>
              <a:rPr lang="en-US" sz="1600" b="1" dirty="0">
                <a:solidFill>
                  <a:srgbClr val="CCCCCC"/>
                </a:solidFill>
                <a:effectLst/>
                <a:latin typeface="Consolas" panose="020B0609020204030204" pitchFamily="49" charset="0"/>
              </a:rPr>
              <a:t>, </a:t>
            </a:r>
            <a:r>
              <a:rPr lang="en-US" sz="1600" b="1" dirty="0">
                <a:solidFill>
                  <a:srgbClr val="B5CEA8"/>
                </a:solidFill>
                <a:effectLst/>
                <a:latin typeface="Consolas" panose="020B0609020204030204" pitchFamily="49" charset="0"/>
              </a:rPr>
              <a:t>0</a:t>
            </a:r>
            <a:r>
              <a:rPr lang="en-US" sz="1600" b="1" dirty="0">
                <a:solidFill>
                  <a:srgbClr val="CCCCCC"/>
                </a:solidFill>
                <a:effectLst/>
                <a:latin typeface="Consolas" panose="020B0609020204030204" pitchFamily="49" charset="0"/>
              </a:rPr>
              <a:t>, </a:t>
            </a:r>
            <a:r>
              <a:rPr lang="en-US" sz="1600" b="1" dirty="0">
                <a:solidFill>
                  <a:srgbClr val="B5CEA8"/>
                </a:solidFill>
                <a:effectLst/>
                <a:latin typeface="Consolas" panose="020B0609020204030204" pitchFamily="49" charset="0"/>
              </a:rPr>
              <a:t>400</a:t>
            </a:r>
            <a:r>
              <a:rPr lang="en-US" sz="1600" b="1" dirty="0">
                <a:solidFill>
                  <a:srgbClr val="CCCCCC"/>
                </a:solidFill>
                <a:effectLst/>
                <a:latin typeface="Consolas" panose="020B0609020204030204" pitchFamily="49" charset="0"/>
              </a:rPr>
              <a:t>, </a:t>
            </a:r>
            <a:r>
              <a:rPr lang="en-US" sz="1600" b="1" dirty="0">
                <a:solidFill>
                  <a:srgbClr val="B5CEA8"/>
                </a:solidFill>
                <a:effectLst/>
                <a:latin typeface="Consolas" panose="020B0609020204030204" pitchFamily="49" charset="0"/>
              </a:rPr>
              <a:t>400</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setting Title for our window</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setWindowTitle</a:t>
            </a:r>
            <a:r>
              <a:rPr lang="en-US" sz="1600" b="1" dirty="0">
                <a:solidFill>
                  <a:srgbClr val="CCCCCC"/>
                </a:solidFill>
                <a:effectLst/>
                <a:latin typeface="Consolas" panose="020B0609020204030204" pitchFamily="49" charset="0"/>
              </a:rPr>
              <a:t>(</a:t>
            </a:r>
            <a:r>
              <a:rPr lang="en-US" sz="1600" b="1" dirty="0">
                <a:solidFill>
                  <a:srgbClr val="CE9178"/>
                </a:solidFill>
                <a:effectLst/>
                <a:latin typeface="Consolas" panose="020B0609020204030204" pitchFamily="49" charset="0"/>
              </a:rPr>
              <a:t>"Number Guessing Game"</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setting background color</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setStyleSheet</a:t>
            </a:r>
            <a:r>
              <a:rPr lang="en-US" sz="1600" b="1" dirty="0">
                <a:solidFill>
                  <a:srgbClr val="CCCCCC"/>
                </a:solidFill>
                <a:effectLst/>
                <a:latin typeface="Consolas" panose="020B0609020204030204" pitchFamily="49" charset="0"/>
              </a:rPr>
              <a:t>(</a:t>
            </a:r>
            <a:r>
              <a:rPr lang="en-US" sz="1600" b="1" dirty="0">
                <a:solidFill>
                  <a:srgbClr val="CE9178"/>
                </a:solidFill>
                <a:effectLst/>
                <a:latin typeface="Consolas" panose="020B0609020204030204" pitchFamily="49" charset="0"/>
              </a:rPr>
              <a:t>"background-color : #7F27FF;"</a:t>
            </a:r>
            <a:r>
              <a:rPr lang="en-US" sz="1600" b="1" dirty="0">
                <a:solidFill>
                  <a:srgbClr val="CCCCCC"/>
                </a:solidFill>
                <a:effectLst/>
                <a:latin typeface="Consolas" panose="020B0609020204030204" pitchFamily="49" charset="0"/>
              </a:rPr>
              <a:t>)</a:t>
            </a:r>
          </a:p>
          <a:p>
            <a:r>
              <a:rPr lang="en-US" sz="1600" b="1" dirty="0">
                <a:solidFill>
                  <a:srgbClr val="CCCCCC"/>
                </a:solidFill>
                <a:effectLst/>
                <a:latin typeface="Consolas" panose="020B0609020204030204" pitchFamily="49" charset="0"/>
              </a:rPr>
              <a:t>        </a:t>
            </a:r>
            <a:r>
              <a:rPr lang="en-US" sz="1600" b="1" dirty="0">
                <a:solidFill>
                  <a:srgbClr val="6A9955"/>
                </a:solidFill>
                <a:effectLst/>
                <a:latin typeface="Consolas" panose="020B0609020204030204" pitchFamily="49" charset="0"/>
              </a:rPr>
              <a:t># show window</a:t>
            </a:r>
            <a:endParaRPr lang="en-US" sz="1600" b="1" dirty="0">
              <a:solidFill>
                <a:srgbClr val="CCCCCC"/>
              </a:solidFill>
              <a:effectLst/>
              <a:latin typeface="Consolas" panose="020B0609020204030204" pitchFamily="49" charset="0"/>
            </a:endParaRPr>
          </a:p>
          <a:p>
            <a:r>
              <a:rPr lang="en-US" sz="1600" b="1" dirty="0">
                <a:solidFill>
                  <a:srgbClr val="CCCCCC"/>
                </a:solidFill>
                <a:effectLst/>
                <a:latin typeface="Consolas" panose="020B0609020204030204" pitchFamily="49" charset="0"/>
              </a:rPr>
              <a:t>        </a:t>
            </a:r>
            <a:r>
              <a:rPr lang="en-US" sz="1600" b="1" dirty="0">
                <a:solidFill>
                  <a:srgbClr val="9CDCFE"/>
                </a:solidFill>
                <a:effectLst/>
                <a:latin typeface="Consolas" panose="020B0609020204030204" pitchFamily="49" charset="0"/>
              </a:rPr>
              <a:t>self</a:t>
            </a:r>
            <a:r>
              <a:rPr lang="en-US" sz="1600" b="1" dirty="0">
                <a:solidFill>
                  <a:srgbClr val="CCCCCC"/>
                </a:solidFill>
                <a:effectLst/>
                <a:latin typeface="Consolas" panose="020B0609020204030204" pitchFamily="49" charset="0"/>
              </a:rPr>
              <a:t>.</a:t>
            </a:r>
            <a:r>
              <a:rPr lang="en-US" sz="1600" b="1" dirty="0">
                <a:solidFill>
                  <a:srgbClr val="DCDCAA"/>
                </a:solidFill>
                <a:effectLst/>
                <a:latin typeface="Consolas" panose="020B0609020204030204" pitchFamily="49" charset="0"/>
              </a:rPr>
              <a:t>show</a:t>
            </a:r>
            <a:r>
              <a:rPr lang="en-US" sz="1600" b="1"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382D3385-0F77-3EE6-3E1B-8CBA3AFE352F}"/>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Result</a:t>
            </a:r>
          </a:p>
        </p:txBody>
      </p:sp>
      <p:pic>
        <p:nvPicPr>
          <p:cNvPr id="6" name="Picture 5">
            <a:extLst>
              <a:ext uri="{FF2B5EF4-FFF2-40B4-BE49-F238E27FC236}">
                <a16:creationId xmlns:a16="http://schemas.microsoft.com/office/drawing/2014/main" id="{3BAA95AF-68A4-4796-2D31-7D3689703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304083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4866F6-F3C4-F68D-5125-184A046DB579}"/>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C8D59C40-5EA0-D213-06A5-5F88B5BB4340}"/>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037362F3-D4CF-D3C4-388F-89E831414301}"/>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0" dirty="0">
                <a:solidFill>
                  <a:srgbClr val="6A9955"/>
                </a:solidFill>
                <a:effectLst/>
                <a:latin typeface="Consolas" panose="020B0609020204030204" pitchFamily="49" charset="0"/>
              </a:rPr>
              <a:t># set head </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.head()</a:t>
            </a:r>
          </a:p>
          <a:p>
            <a:endParaRPr lang="en-US" b="1" dirty="0">
              <a:solidFill>
                <a:srgbClr val="CCCCCC"/>
              </a:solidFill>
              <a:latin typeface="Consolas" panose="020B0609020204030204" pitchFamily="49" charset="0"/>
            </a:endParaRPr>
          </a:p>
          <a:p>
            <a:r>
              <a:rPr lang="en-US" b="1" dirty="0">
                <a:solidFill>
                  <a:srgbClr val="CCCCCC"/>
                </a:solidFill>
                <a:effectLst/>
                <a:latin typeface="Consolas" panose="020B0609020204030204" pitchFamily="49" charset="0"/>
              </a:rPr>
              <a:t>We will create new function called head</a:t>
            </a:r>
          </a:p>
          <a:p>
            <a:r>
              <a:rPr lang="en-US" b="1" dirty="0">
                <a:solidFill>
                  <a:srgbClr val="CCCCCC"/>
                </a:solidFill>
                <a:latin typeface="Consolas" panose="020B0609020204030204" pitchFamily="49" charset="0"/>
              </a:rPr>
              <a:t>Adding our label to show information's to player </a:t>
            </a:r>
            <a:endParaRPr lang="en-US" b="1" dirty="0">
              <a:solidFill>
                <a:srgbClr val="CCCCC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0C57FA77-A791-EC1C-E734-060256CD6CD1}"/>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Result</a:t>
            </a:r>
          </a:p>
        </p:txBody>
      </p:sp>
      <p:pic>
        <p:nvPicPr>
          <p:cNvPr id="6" name="Picture 5">
            <a:extLst>
              <a:ext uri="{FF2B5EF4-FFF2-40B4-BE49-F238E27FC236}">
                <a16:creationId xmlns:a16="http://schemas.microsoft.com/office/drawing/2014/main" id="{B188B794-B651-545E-3ADB-09F0A5B19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256100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4FD531-86D2-8B7E-698B-50F528B2902F}"/>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sz="1400" b="0" dirty="0">
              <a:solidFill>
                <a:srgbClr val="CCCC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29DC8E49-6DB1-C02E-9184-F485CEC0B8F8}"/>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600" b="1" dirty="0">
              <a:solidFill>
                <a:srgbClr val="FFC000"/>
              </a:solidFill>
              <a:latin typeface="Arial Black" panose="020B0A04020102020204" pitchFamily="34" charset="0"/>
            </a:endParaRPr>
          </a:p>
        </p:txBody>
      </p:sp>
      <p:sp>
        <p:nvSpPr>
          <p:cNvPr id="4" name="Rectangle 3">
            <a:extLst>
              <a:ext uri="{FF2B5EF4-FFF2-40B4-BE49-F238E27FC236}">
                <a16:creationId xmlns:a16="http://schemas.microsoft.com/office/drawing/2014/main" id="{F8847510-2CC8-8A3D-3571-0EE94ECF5CA8}"/>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200" b="1" dirty="0">
                <a:solidFill>
                  <a:srgbClr val="6A9955"/>
                </a:solidFill>
                <a:effectLst/>
                <a:latin typeface="Consolas" panose="020B0609020204030204" pitchFamily="49" charset="0"/>
              </a:rPr>
              <a:t># import necessary libraries</a:t>
            </a:r>
            <a:endParaRPr lang="en-US" sz="1200" b="1" dirty="0">
              <a:solidFill>
                <a:srgbClr val="CCCCCC"/>
              </a:solidFill>
              <a:effectLst/>
              <a:latin typeface="Consolas" panose="020B0609020204030204" pitchFamily="49" charset="0"/>
            </a:endParaRPr>
          </a:p>
          <a:p>
            <a:r>
              <a:rPr lang="en-US" sz="1200" b="1" dirty="0">
                <a:solidFill>
                  <a:srgbClr val="C586C0"/>
                </a:solidFill>
                <a:effectLst/>
                <a:latin typeface="Consolas" panose="020B0609020204030204" pitchFamily="49" charset="0"/>
              </a:rPr>
              <a:t>from</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PyQt5</a:t>
            </a:r>
            <a:r>
              <a:rPr lang="en-US" sz="1200" b="1" dirty="0">
                <a:solidFill>
                  <a:srgbClr val="CCCCCC"/>
                </a:solidFill>
                <a:effectLst/>
                <a:latin typeface="Consolas" panose="020B0609020204030204" pitchFamily="49" charset="0"/>
              </a:rPr>
              <a:t>.</a:t>
            </a:r>
            <a:r>
              <a:rPr lang="en-US" sz="1200" b="1" dirty="0">
                <a:solidFill>
                  <a:srgbClr val="4EC9B0"/>
                </a:solidFill>
                <a:effectLst/>
                <a:latin typeface="Consolas" panose="020B0609020204030204" pitchFamily="49" charset="0"/>
              </a:rPr>
              <a:t>QtWidgets</a:t>
            </a:r>
            <a:r>
              <a:rPr lang="en-US" sz="1200" b="1" dirty="0">
                <a:solidFill>
                  <a:srgbClr val="CCCCCC"/>
                </a:solidFill>
                <a:effectLst/>
                <a:latin typeface="Consolas" panose="020B0609020204030204" pitchFamily="49" charset="0"/>
              </a:rPr>
              <a:t> </a:t>
            </a:r>
            <a:r>
              <a:rPr lang="en-US" sz="1200" b="1" dirty="0">
                <a:solidFill>
                  <a:srgbClr val="C586C0"/>
                </a:solidFill>
                <a:effectLst/>
                <a:latin typeface="Consolas" panose="020B0609020204030204" pitchFamily="49" charset="0"/>
              </a:rPr>
              <a:t>import</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endParaRPr lang="en-US" sz="1200" b="1" dirty="0">
              <a:solidFill>
                <a:srgbClr val="CCCCCC"/>
              </a:solidFill>
              <a:effectLst/>
              <a:latin typeface="Consolas" panose="020B0609020204030204" pitchFamily="49" charset="0"/>
            </a:endParaRPr>
          </a:p>
          <a:p>
            <a:r>
              <a:rPr lang="en-US" sz="1200" b="1" dirty="0">
                <a:solidFill>
                  <a:srgbClr val="C586C0"/>
                </a:solidFill>
                <a:effectLst/>
                <a:latin typeface="Consolas" panose="020B0609020204030204" pitchFamily="49" charset="0"/>
              </a:rPr>
              <a:t>from</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PyQt5</a:t>
            </a:r>
            <a:r>
              <a:rPr lang="en-US" sz="1200" b="1" dirty="0">
                <a:solidFill>
                  <a:srgbClr val="CCCCCC"/>
                </a:solidFill>
                <a:effectLst/>
                <a:latin typeface="Consolas" panose="020B0609020204030204" pitchFamily="49" charset="0"/>
              </a:rPr>
              <a:t>.</a:t>
            </a:r>
            <a:r>
              <a:rPr lang="en-US" sz="1200" b="1" dirty="0">
                <a:solidFill>
                  <a:srgbClr val="4EC9B0"/>
                </a:solidFill>
                <a:effectLst/>
                <a:latin typeface="Consolas" panose="020B0609020204030204" pitchFamily="49" charset="0"/>
              </a:rPr>
              <a:t>QtCore</a:t>
            </a:r>
            <a:r>
              <a:rPr lang="en-US" sz="1200" b="1" dirty="0">
                <a:solidFill>
                  <a:srgbClr val="CCCCCC"/>
                </a:solidFill>
                <a:effectLst/>
                <a:latin typeface="Consolas" panose="020B0609020204030204" pitchFamily="49" charset="0"/>
              </a:rPr>
              <a:t> </a:t>
            </a:r>
            <a:r>
              <a:rPr lang="en-US" sz="1200" b="1" dirty="0">
                <a:solidFill>
                  <a:srgbClr val="C586C0"/>
                </a:solidFill>
                <a:effectLst/>
                <a:latin typeface="Consolas" panose="020B0609020204030204" pitchFamily="49" charset="0"/>
              </a:rPr>
              <a:t>import</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endParaRPr lang="en-US" sz="1200" b="1" dirty="0">
              <a:solidFill>
                <a:srgbClr val="CCCCCC"/>
              </a:solidFill>
              <a:effectLst/>
              <a:latin typeface="Consolas" panose="020B0609020204030204" pitchFamily="49" charset="0"/>
            </a:endParaRPr>
          </a:p>
          <a:p>
            <a:r>
              <a:rPr lang="en-US" sz="1200" b="1" dirty="0">
                <a:solidFill>
                  <a:srgbClr val="C586C0"/>
                </a:solidFill>
                <a:effectLst/>
                <a:latin typeface="Consolas" panose="020B0609020204030204" pitchFamily="49" charset="0"/>
              </a:rPr>
              <a:t>from</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PyQt5</a:t>
            </a:r>
            <a:r>
              <a:rPr lang="en-US" sz="1200" b="1" dirty="0">
                <a:solidFill>
                  <a:srgbClr val="CCCCCC"/>
                </a:solidFill>
                <a:effectLst/>
                <a:latin typeface="Consolas" panose="020B0609020204030204" pitchFamily="49" charset="0"/>
              </a:rPr>
              <a:t>.</a:t>
            </a:r>
            <a:r>
              <a:rPr lang="en-US" sz="1200" b="1" dirty="0">
                <a:solidFill>
                  <a:srgbClr val="4EC9B0"/>
                </a:solidFill>
                <a:effectLst/>
                <a:latin typeface="Consolas" panose="020B0609020204030204" pitchFamily="49" charset="0"/>
              </a:rPr>
              <a:t>QtGui</a:t>
            </a:r>
            <a:r>
              <a:rPr lang="en-US" sz="1200" b="1" dirty="0">
                <a:solidFill>
                  <a:srgbClr val="CCCCCC"/>
                </a:solidFill>
                <a:effectLst/>
                <a:latin typeface="Consolas" panose="020B0609020204030204" pitchFamily="49" charset="0"/>
              </a:rPr>
              <a:t> </a:t>
            </a:r>
            <a:r>
              <a:rPr lang="en-US" sz="1200" b="1" dirty="0">
                <a:solidFill>
                  <a:srgbClr val="C586C0"/>
                </a:solidFill>
                <a:effectLst/>
                <a:latin typeface="Consolas" panose="020B0609020204030204" pitchFamily="49" charset="0"/>
              </a:rPr>
              <a:t>import</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endParaRPr lang="en-US" sz="1200" b="1" dirty="0">
              <a:solidFill>
                <a:srgbClr val="CCCCCC"/>
              </a:solidFill>
              <a:effectLst/>
              <a:latin typeface="Consolas" panose="020B0609020204030204" pitchFamily="49" charset="0"/>
            </a:endParaRPr>
          </a:p>
          <a:p>
            <a:r>
              <a:rPr lang="en-US" sz="1200" b="1" dirty="0">
                <a:solidFill>
                  <a:srgbClr val="C586C0"/>
                </a:solidFill>
                <a:effectLst/>
                <a:latin typeface="Consolas" panose="020B0609020204030204" pitchFamily="49" charset="0"/>
              </a:rPr>
              <a:t>import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math</a:t>
            </a:r>
            <a:endParaRPr lang="en-US" sz="1200" b="1" dirty="0">
              <a:solidFill>
                <a:srgbClr val="CCCCCC"/>
              </a:solidFill>
              <a:effectLst/>
              <a:latin typeface="Consolas" panose="020B0609020204030204" pitchFamily="49" charset="0"/>
            </a:endParaRPr>
          </a:p>
          <a:p>
            <a:r>
              <a:rPr lang="en-US" sz="1200" b="1" dirty="0">
                <a:solidFill>
                  <a:srgbClr val="C586C0"/>
                </a:solidFill>
                <a:effectLst/>
                <a:latin typeface="Consolas" panose="020B0609020204030204" pitchFamily="49" charset="0"/>
              </a:rPr>
              <a:t>import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random</a:t>
            </a:r>
            <a:endParaRPr lang="en-US" sz="1200" b="1" dirty="0">
              <a:solidFill>
                <a:srgbClr val="CCCCCC"/>
              </a:solidFill>
              <a:effectLst/>
              <a:latin typeface="Consolas" panose="020B0609020204030204" pitchFamily="49" charset="0"/>
            </a:endParaRPr>
          </a:p>
          <a:p>
            <a:r>
              <a:rPr lang="en-US" sz="1200" b="1" dirty="0">
                <a:solidFill>
                  <a:srgbClr val="C586C0"/>
                </a:solidFill>
                <a:effectLst/>
                <a:latin typeface="Consolas" panose="020B0609020204030204" pitchFamily="49" charset="0"/>
              </a:rPr>
              <a:t>import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sys</a:t>
            </a:r>
            <a:endParaRPr lang="en-US" sz="1200" b="1" dirty="0">
              <a:solidFill>
                <a:srgbClr val="CCCCCC"/>
              </a:solidFill>
              <a:effectLst/>
              <a:latin typeface="Consolas" panose="020B0609020204030204" pitchFamily="49" charset="0"/>
            </a:endParaRPr>
          </a:p>
          <a:p>
            <a:br>
              <a:rPr lang="en-US" sz="1200" b="1" dirty="0">
                <a:solidFill>
                  <a:srgbClr val="CCCCCC"/>
                </a:solidFill>
                <a:effectLst/>
                <a:latin typeface="Consolas" panose="020B0609020204030204" pitchFamily="49" charset="0"/>
              </a:rPr>
            </a:br>
            <a:r>
              <a:rPr lang="en-US" sz="1200" b="1" dirty="0">
                <a:solidFill>
                  <a:srgbClr val="6A9955"/>
                </a:solidFill>
                <a:effectLst/>
                <a:latin typeface="Consolas" panose="020B0609020204030204" pitchFamily="49" charset="0"/>
              </a:rPr>
              <a:t># create class for our window</a:t>
            </a:r>
            <a:endParaRPr lang="en-US" sz="1200" b="1" dirty="0">
              <a:solidFill>
                <a:srgbClr val="CCCCCC"/>
              </a:solidFill>
              <a:effectLst/>
              <a:latin typeface="Consolas" panose="020B0609020204030204" pitchFamily="49" charset="0"/>
            </a:endParaRPr>
          </a:p>
          <a:p>
            <a:r>
              <a:rPr lang="en-US" sz="1200" b="1" dirty="0">
                <a:solidFill>
                  <a:srgbClr val="569CD6"/>
                </a:solidFill>
                <a:effectLst/>
                <a:latin typeface="Consolas" panose="020B0609020204030204" pitchFamily="49" charset="0"/>
              </a:rPr>
              <a:t>class</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Window</a:t>
            </a:r>
            <a:r>
              <a:rPr lang="en-US" sz="1200" b="1" dirty="0">
                <a:solidFill>
                  <a:srgbClr val="CCCCCC"/>
                </a:solidFill>
                <a:effectLst/>
                <a:latin typeface="Consolas" panose="020B0609020204030204" pitchFamily="49" charset="0"/>
              </a:rPr>
              <a:t>(</a:t>
            </a:r>
            <a:r>
              <a:rPr lang="en-US" sz="1200" b="1" dirty="0">
                <a:solidFill>
                  <a:srgbClr val="4EC9B0"/>
                </a:solidFill>
                <a:effectLst/>
                <a:latin typeface="Consolas" panose="020B0609020204030204" pitchFamily="49" charset="0"/>
              </a:rPr>
              <a:t>QMainWindow</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initiate when start</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569CD6"/>
                </a:solidFill>
                <a:effectLst/>
                <a:latin typeface="Consolas" panose="020B0609020204030204" pitchFamily="49" charset="0"/>
              </a:rPr>
              <a:t>def</a:t>
            </a:r>
            <a:r>
              <a:rPr lang="en-US" sz="1200" b="1" dirty="0">
                <a:solidFill>
                  <a:srgbClr val="CCCCCC"/>
                </a:solidFill>
                <a:effectLst/>
                <a:latin typeface="Consolas" panose="020B0609020204030204" pitchFamily="49" charset="0"/>
              </a:rPr>
              <a:t> </a:t>
            </a:r>
            <a:r>
              <a:rPr lang="en-US" sz="1200" b="1" dirty="0">
                <a:solidFill>
                  <a:srgbClr val="DCDCAA"/>
                </a:solidFill>
                <a:effectLst/>
                <a:latin typeface="Consolas" panose="020B0609020204030204" pitchFamily="49" charset="0"/>
              </a:rPr>
              <a:t>__init__</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initiate window from parent class</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super</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__init__</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setting geometry</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setGeometry</a:t>
            </a:r>
            <a:r>
              <a:rPr lang="en-US" sz="1200" b="1" dirty="0">
                <a:solidFill>
                  <a:srgbClr val="CCCCCC"/>
                </a:solidFill>
                <a:effectLst/>
                <a:latin typeface="Consolas" panose="020B0609020204030204" pitchFamily="49" charset="0"/>
              </a:rPr>
              <a:t>(</a:t>
            </a:r>
            <a:r>
              <a:rPr lang="en-US" sz="1200" b="1" dirty="0">
                <a:solidFill>
                  <a:srgbClr val="B5CEA8"/>
                </a:solidFill>
                <a:effectLst/>
                <a:latin typeface="Consolas" panose="020B0609020204030204" pitchFamily="49" charset="0"/>
              </a:rPr>
              <a:t>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400</a:t>
            </a:r>
            <a:r>
              <a:rPr lang="en-US" sz="1200" b="1" dirty="0">
                <a:solidFill>
                  <a:srgbClr val="CCCCCC"/>
                </a:solidFill>
                <a:effectLst/>
                <a:latin typeface="Consolas" panose="020B0609020204030204" pitchFamily="49" charset="0"/>
              </a:rPr>
              <a:t>, </a:t>
            </a:r>
            <a:r>
              <a:rPr lang="en-US" sz="1200" b="1" dirty="0">
                <a:solidFill>
                  <a:srgbClr val="B5CEA8"/>
                </a:solidFill>
                <a:effectLst/>
                <a:latin typeface="Consolas" panose="020B0609020204030204" pitchFamily="49" charset="0"/>
              </a:rPr>
              <a:t>400</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setting Title for our window</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setWindowTitle</a:t>
            </a:r>
            <a:r>
              <a:rPr lang="en-US" sz="1200" b="1" dirty="0">
                <a:solidFill>
                  <a:srgbClr val="CCCCCC"/>
                </a:solidFill>
                <a:effectLst/>
                <a:latin typeface="Consolas" panose="020B0609020204030204" pitchFamily="49" charset="0"/>
              </a:rPr>
              <a:t>(</a:t>
            </a:r>
            <a:r>
              <a:rPr lang="en-US" sz="1200" b="1" dirty="0">
                <a:solidFill>
                  <a:srgbClr val="CE9178"/>
                </a:solidFill>
                <a:effectLst/>
                <a:latin typeface="Consolas" panose="020B0609020204030204" pitchFamily="49" charset="0"/>
              </a:rPr>
              <a:t>"Number Guessing Game"</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setting background color</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setStyleSheet</a:t>
            </a:r>
            <a:r>
              <a:rPr lang="en-US" sz="1200" b="1" dirty="0">
                <a:solidFill>
                  <a:srgbClr val="CCCCCC"/>
                </a:solidFill>
                <a:effectLst/>
                <a:latin typeface="Consolas" panose="020B0609020204030204" pitchFamily="49" charset="0"/>
              </a:rPr>
              <a:t>(</a:t>
            </a:r>
            <a:r>
              <a:rPr lang="en-US" sz="1200" b="1" dirty="0">
                <a:solidFill>
                  <a:srgbClr val="CE9178"/>
                </a:solidFill>
                <a:effectLst/>
                <a:latin typeface="Consolas" panose="020B0609020204030204" pitchFamily="49" charset="0"/>
              </a:rPr>
              <a:t>"background-color : #7F27FF;"</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set head </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head</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show window</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show</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r>
              <a:rPr lang="en-US" sz="1200" b="1" dirty="0">
                <a:solidFill>
                  <a:srgbClr val="6A9955"/>
                </a:solidFill>
                <a:effectLst/>
                <a:latin typeface="Consolas" panose="020B0609020204030204" pitchFamily="49" charset="0"/>
              </a:rPr>
              <a:t># in function head we will add label to interface showing information</a:t>
            </a:r>
            <a:endParaRPr lang="en-US" sz="1200" b="1" dirty="0">
              <a:solidFill>
                <a:srgbClr val="CCCCCC"/>
              </a:solidFill>
              <a:effectLst/>
              <a:latin typeface="Consolas" panose="020B0609020204030204" pitchFamily="49" charset="0"/>
            </a:endParaRPr>
          </a:p>
          <a:p>
            <a:r>
              <a:rPr lang="en-US" sz="1200" b="1" dirty="0">
                <a:solidFill>
                  <a:srgbClr val="CCCCCC"/>
                </a:solidFill>
                <a:effectLst/>
                <a:latin typeface="Consolas" panose="020B0609020204030204" pitchFamily="49" charset="0"/>
              </a:rPr>
              <a:t>    </a:t>
            </a:r>
            <a:r>
              <a:rPr lang="en-US" sz="1200" b="1" dirty="0">
                <a:solidFill>
                  <a:srgbClr val="569CD6"/>
                </a:solidFill>
                <a:effectLst/>
                <a:latin typeface="Consolas" panose="020B0609020204030204" pitchFamily="49" charset="0"/>
              </a:rPr>
              <a:t>def</a:t>
            </a:r>
            <a:r>
              <a:rPr lang="en-US" sz="1200" b="1" dirty="0">
                <a:solidFill>
                  <a:srgbClr val="CCCCCC"/>
                </a:solidFill>
                <a:effectLst/>
                <a:latin typeface="Consolas" panose="020B0609020204030204" pitchFamily="49" charset="0"/>
              </a:rPr>
              <a:t> </a:t>
            </a:r>
            <a:r>
              <a:rPr lang="en-US" sz="1200" b="1" dirty="0">
                <a:solidFill>
                  <a:srgbClr val="DCDCAA"/>
                </a:solidFill>
                <a:effectLst/>
                <a:latin typeface="Consolas" panose="020B0609020204030204" pitchFamily="49" charset="0"/>
              </a:rPr>
              <a:t>head</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self</a:t>
            </a:r>
            <a:r>
              <a:rPr lang="en-US" sz="1200" b="1" dirty="0">
                <a:solidFill>
                  <a:srgbClr val="CCCCCC"/>
                </a:solidFill>
                <a:effectLst/>
                <a:latin typeface="Consolas" panose="020B0609020204030204" pitchFamily="49" charset="0"/>
              </a:rPr>
              <a:t>):</a:t>
            </a:r>
          </a:p>
          <a:p>
            <a:r>
              <a:rPr lang="en-US" sz="1200" b="1" dirty="0">
                <a:solidFill>
                  <a:srgbClr val="CCCCCC"/>
                </a:solidFill>
                <a:effectLst/>
                <a:latin typeface="Consolas" panose="020B0609020204030204" pitchFamily="49" charset="0"/>
              </a:rPr>
              <a:t>        </a:t>
            </a:r>
          </a:p>
          <a:p>
            <a:r>
              <a:rPr lang="en-US" sz="1200" b="1" dirty="0">
                <a:solidFill>
                  <a:srgbClr val="6A9955"/>
                </a:solidFill>
                <a:effectLst/>
                <a:latin typeface="Consolas" panose="020B0609020204030204" pitchFamily="49" charset="0"/>
              </a:rPr>
              <a:t># create application from qt5</a:t>
            </a:r>
            <a:endParaRPr lang="en-US" sz="1200" b="1" dirty="0">
              <a:solidFill>
                <a:srgbClr val="CCCCCC"/>
              </a:solidFill>
              <a:effectLst/>
              <a:latin typeface="Consolas" panose="020B0609020204030204" pitchFamily="49" charset="0"/>
            </a:endParaRPr>
          </a:p>
          <a:p>
            <a:r>
              <a:rPr lang="en-US" sz="1200" b="1" dirty="0">
                <a:solidFill>
                  <a:srgbClr val="9CDCFE"/>
                </a:solidFill>
                <a:effectLst/>
                <a:latin typeface="Consolas" panose="020B0609020204030204" pitchFamily="49" charset="0"/>
              </a:rPr>
              <a:t>app</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QApplication</a:t>
            </a:r>
            <a:r>
              <a:rPr lang="en-US" sz="1200" b="1" dirty="0">
                <a:solidFill>
                  <a:srgbClr val="CCCCCC"/>
                </a:solidFill>
                <a:effectLst/>
                <a:latin typeface="Consolas" panose="020B0609020204030204" pitchFamily="49" charset="0"/>
              </a:rPr>
              <a:t>(</a:t>
            </a:r>
            <a:r>
              <a:rPr lang="en-US" sz="1200" b="1" dirty="0">
                <a:solidFill>
                  <a:srgbClr val="4EC9B0"/>
                </a:solidFill>
                <a:effectLst/>
                <a:latin typeface="Consolas" panose="020B0609020204030204" pitchFamily="49" charset="0"/>
              </a:rPr>
              <a:t>sys</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argv</a:t>
            </a:r>
            <a:r>
              <a:rPr lang="en-US" sz="1200" b="1" dirty="0">
                <a:solidFill>
                  <a:srgbClr val="CCCCCC"/>
                </a:solidFill>
                <a:effectLst/>
                <a:latin typeface="Consolas" panose="020B0609020204030204" pitchFamily="49" charset="0"/>
              </a:rPr>
              <a:t>)</a:t>
            </a:r>
          </a:p>
          <a:p>
            <a:r>
              <a:rPr lang="en-US" sz="1200" b="1" dirty="0">
                <a:solidFill>
                  <a:srgbClr val="6A9955"/>
                </a:solidFill>
                <a:effectLst/>
                <a:latin typeface="Consolas" panose="020B0609020204030204" pitchFamily="49" charset="0"/>
              </a:rPr>
              <a:t>#create instance of our window</a:t>
            </a:r>
            <a:endParaRPr lang="en-US" sz="1200" b="1" dirty="0">
              <a:solidFill>
                <a:srgbClr val="CCCCCC"/>
              </a:solidFill>
              <a:effectLst/>
              <a:latin typeface="Consolas" panose="020B0609020204030204" pitchFamily="49" charset="0"/>
            </a:endParaRPr>
          </a:p>
          <a:p>
            <a:r>
              <a:rPr lang="en-US" sz="1200" b="1" dirty="0">
                <a:solidFill>
                  <a:srgbClr val="9CDCFE"/>
                </a:solidFill>
                <a:effectLst/>
                <a:latin typeface="Consolas" panose="020B0609020204030204" pitchFamily="49" charset="0"/>
              </a:rPr>
              <a:t>window</a:t>
            </a:r>
            <a:r>
              <a:rPr lang="en-US" sz="1200" b="1" dirty="0">
                <a:solidFill>
                  <a:srgbClr val="CCCCCC"/>
                </a:solidFill>
                <a:effectLst/>
                <a:latin typeface="Consolas" panose="020B0609020204030204" pitchFamily="49" charset="0"/>
              </a:rPr>
              <a:t> </a:t>
            </a:r>
            <a:r>
              <a:rPr lang="en-US" sz="1200" b="1" dirty="0">
                <a:solidFill>
                  <a:srgbClr val="D4D4D4"/>
                </a:solidFill>
                <a:effectLst/>
                <a:latin typeface="Consolas" panose="020B0609020204030204" pitchFamily="49" charset="0"/>
              </a:rPr>
              <a:t>=</a:t>
            </a:r>
            <a:r>
              <a:rPr lang="en-US" sz="1200" b="1" dirty="0">
                <a:solidFill>
                  <a:srgbClr val="CCCCCC"/>
                </a:solidFill>
                <a:effectLst/>
                <a:latin typeface="Consolas" panose="020B0609020204030204" pitchFamily="49" charset="0"/>
              </a:rPr>
              <a:t> </a:t>
            </a:r>
            <a:r>
              <a:rPr lang="en-US" sz="1200" b="1" dirty="0">
                <a:solidFill>
                  <a:srgbClr val="4EC9B0"/>
                </a:solidFill>
                <a:effectLst/>
                <a:latin typeface="Consolas" panose="020B0609020204030204" pitchFamily="49" charset="0"/>
              </a:rPr>
              <a:t>Window</a:t>
            </a:r>
            <a:r>
              <a:rPr lang="en-US" sz="1200" b="1" dirty="0">
                <a:solidFill>
                  <a:srgbClr val="CCCCCC"/>
                </a:solidFill>
                <a:effectLst/>
                <a:latin typeface="Consolas" panose="020B0609020204030204" pitchFamily="49" charset="0"/>
              </a:rPr>
              <a:t>()</a:t>
            </a:r>
          </a:p>
          <a:p>
            <a:r>
              <a:rPr lang="en-US" sz="1200" b="1" dirty="0">
                <a:solidFill>
                  <a:srgbClr val="6A9955"/>
                </a:solidFill>
                <a:effectLst/>
                <a:latin typeface="Consolas" panose="020B0609020204030204" pitchFamily="49" charset="0"/>
              </a:rPr>
              <a:t>#start application</a:t>
            </a:r>
            <a:endParaRPr lang="en-US" sz="1200" b="1" dirty="0">
              <a:solidFill>
                <a:srgbClr val="CCCCCC"/>
              </a:solidFill>
              <a:effectLst/>
              <a:latin typeface="Consolas" panose="020B0609020204030204" pitchFamily="49" charset="0"/>
            </a:endParaRPr>
          </a:p>
          <a:p>
            <a:r>
              <a:rPr lang="en-US" sz="1200" b="1" dirty="0">
                <a:solidFill>
                  <a:srgbClr val="4EC9B0"/>
                </a:solidFill>
                <a:effectLst/>
                <a:latin typeface="Consolas" panose="020B0609020204030204" pitchFamily="49" charset="0"/>
              </a:rPr>
              <a:t>sys</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exit</a:t>
            </a:r>
            <a:r>
              <a:rPr lang="en-US" sz="1200" b="1" dirty="0">
                <a:solidFill>
                  <a:srgbClr val="CCCCCC"/>
                </a:solidFill>
                <a:effectLst/>
                <a:latin typeface="Consolas" panose="020B0609020204030204" pitchFamily="49" charset="0"/>
              </a:rPr>
              <a:t>(</a:t>
            </a:r>
            <a:r>
              <a:rPr lang="en-US" sz="1200" b="1" dirty="0">
                <a:solidFill>
                  <a:srgbClr val="9CDCFE"/>
                </a:solidFill>
                <a:effectLst/>
                <a:latin typeface="Consolas" panose="020B0609020204030204" pitchFamily="49" charset="0"/>
              </a:rPr>
              <a:t>app</a:t>
            </a:r>
            <a:r>
              <a:rPr lang="en-US" sz="1200" b="1" dirty="0">
                <a:solidFill>
                  <a:srgbClr val="CCCCCC"/>
                </a:solidFill>
                <a:effectLst/>
                <a:latin typeface="Consolas" panose="020B0609020204030204" pitchFamily="49" charset="0"/>
              </a:rPr>
              <a:t>.</a:t>
            </a:r>
            <a:r>
              <a:rPr lang="en-US" sz="1200" b="1" dirty="0">
                <a:solidFill>
                  <a:srgbClr val="DCDCAA"/>
                </a:solidFill>
                <a:effectLst/>
                <a:latin typeface="Consolas" panose="020B0609020204030204" pitchFamily="49" charset="0"/>
              </a:rPr>
              <a:t>exec</a:t>
            </a:r>
            <a:r>
              <a:rPr lang="en-US" sz="1200" b="1" dirty="0">
                <a:solidFill>
                  <a:srgbClr val="CCCCCC"/>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A9836354-D458-325E-6318-12F58864E605}"/>
              </a:ext>
            </a:extLst>
          </p:cNvPr>
          <p:cNvSpPr/>
          <p:nvPr/>
        </p:nvSpPr>
        <p:spPr>
          <a:xfrm>
            <a:off x="6096000" y="0"/>
            <a:ext cx="6096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Low"/>
            <a:r>
              <a:rPr lang="en-US" sz="3200" b="1" dirty="0">
                <a:solidFill>
                  <a:srgbClr val="FFC000"/>
                </a:solidFill>
                <a:latin typeface="Arial Black" panose="020B0A04020102020204" pitchFamily="34" charset="0"/>
              </a:rPr>
              <a:t>Result</a:t>
            </a:r>
          </a:p>
        </p:txBody>
      </p:sp>
      <p:pic>
        <p:nvPicPr>
          <p:cNvPr id="6" name="Picture 5">
            <a:extLst>
              <a:ext uri="{FF2B5EF4-FFF2-40B4-BE49-F238E27FC236}">
                <a16:creationId xmlns:a16="http://schemas.microsoft.com/office/drawing/2014/main" id="{2B9C8A1A-223E-7AB8-071F-5806781E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208" y="1371313"/>
            <a:ext cx="3829584" cy="4115374"/>
          </a:xfrm>
          <a:prstGeom prst="rect">
            <a:avLst/>
          </a:prstGeom>
        </p:spPr>
      </p:pic>
    </p:spTree>
    <p:extLst>
      <p:ext uri="{BB962C8B-B14F-4D97-AF65-F5344CB8AC3E}">
        <p14:creationId xmlns:p14="http://schemas.microsoft.com/office/powerpoint/2010/main" val="1054077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796</TotalTime>
  <Words>2404</Words>
  <Application>Microsoft Office PowerPoint</Application>
  <PresentationFormat>Widescreen</PresentationFormat>
  <Paragraphs>299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Black</vt:lpstr>
      <vt:lpstr>Consolas</vt:lpstr>
      <vt:lpstr>Tw Cen MT</vt:lpstr>
      <vt:lpstr>Tw Cen MT Condensed</vt:lpstr>
      <vt:lpstr>Wingdings 3</vt:lpstr>
      <vt:lpstr>Integral</vt:lpstr>
      <vt:lpstr>Number guessing game in python 3 PyQt5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guessing game in python 3 PyQt5</dc:title>
  <dc:creator>NAFEE MAZEN</dc:creator>
  <cp:lastModifiedBy>NAFEE MAZEN</cp:lastModifiedBy>
  <cp:revision>4</cp:revision>
  <dcterms:created xsi:type="dcterms:W3CDTF">2024-02-21T18:31:38Z</dcterms:created>
  <dcterms:modified xsi:type="dcterms:W3CDTF">2024-02-23T04:50:42Z</dcterms:modified>
</cp:coreProperties>
</file>