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B4B4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3D298-D3E9-4E7B-A1B0-B31BC5A905A2}" v="7" dt="2023-04-02T06:44:20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em haweel" userId="2067930b1e61e871" providerId="LiveId" clId="{3AE3D298-D3E9-4E7B-A1B0-B31BC5A905A2}"/>
    <pc:docChg chg="undo redo custSel addSld delSld modSld">
      <pc:chgData name="reem haweel" userId="2067930b1e61e871" providerId="LiveId" clId="{3AE3D298-D3E9-4E7B-A1B0-B31BC5A905A2}" dt="2023-04-02T06:56:48.811" v="293" actId="14"/>
      <pc:docMkLst>
        <pc:docMk/>
      </pc:docMkLst>
      <pc:sldChg chg="addSp delSp modSp mod">
        <pc:chgData name="reem haweel" userId="2067930b1e61e871" providerId="LiveId" clId="{3AE3D298-D3E9-4E7B-A1B0-B31BC5A905A2}" dt="2023-04-02T06:34:55.887" v="246" actId="20577"/>
        <pc:sldMkLst>
          <pc:docMk/>
          <pc:sldMk cId="0" sldId="260"/>
        </pc:sldMkLst>
        <pc:spChg chg="add del mod">
          <ac:chgData name="reem haweel" userId="2067930b1e61e871" providerId="LiveId" clId="{3AE3D298-D3E9-4E7B-A1B0-B31BC5A905A2}" dt="2023-04-02T06:32:03.944" v="77"/>
          <ac:spMkLst>
            <pc:docMk/>
            <pc:sldMk cId="0" sldId="260"/>
            <ac:spMk id="132" creationId="{00000000-0000-0000-0000-000000000000}"/>
          </ac:spMkLst>
        </pc:spChg>
        <pc:spChg chg="mod">
          <ac:chgData name="reem haweel" userId="2067930b1e61e871" providerId="LiveId" clId="{3AE3D298-D3E9-4E7B-A1B0-B31BC5A905A2}" dt="2023-04-02T06:33:55.839" v="218" actId="20577"/>
          <ac:spMkLst>
            <pc:docMk/>
            <pc:sldMk cId="0" sldId="260"/>
            <ac:spMk id="133" creationId="{00000000-0000-0000-0000-000000000000}"/>
          </ac:spMkLst>
        </pc:spChg>
        <pc:spChg chg="mod">
          <ac:chgData name="reem haweel" userId="2067930b1e61e871" providerId="LiveId" clId="{3AE3D298-D3E9-4E7B-A1B0-B31BC5A905A2}" dt="2023-04-02T06:34:55.887" v="246" actId="20577"/>
          <ac:spMkLst>
            <pc:docMk/>
            <pc:sldMk cId="0" sldId="260"/>
            <ac:spMk id="134" creationId="{00000000-0000-0000-0000-000000000000}"/>
          </ac:spMkLst>
        </pc:spChg>
        <pc:grpChg chg="del">
          <ac:chgData name="reem haweel" userId="2067930b1e61e871" providerId="LiveId" clId="{3AE3D298-D3E9-4E7B-A1B0-B31BC5A905A2}" dt="2023-04-02T06:32:09.925" v="78" actId="478"/>
          <ac:grpSpMkLst>
            <pc:docMk/>
            <pc:sldMk cId="0" sldId="260"/>
            <ac:grpSpMk id="123" creationId="{00000000-0000-0000-0000-000000000000}"/>
          </ac:grpSpMkLst>
        </pc:grpChg>
        <pc:cxnChg chg="mod">
          <ac:chgData name="reem haweel" userId="2067930b1e61e871" providerId="LiveId" clId="{3AE3D298-D3E9-4E7B-A1B0-B31BC5A905A2}" dt="2023-04-02T06:32:09.925" v="78" actId="478"/>
          <ac:cxnSpMkLst>
            <pc:docMk/>
            <pc:sldMk cId="0" sldId="260"/>
            <ac:cxnSpMk id="128" creationId="{00000000-0000-0000-0000-000000000000}"/>
          </ac:cxnSpMkLst>
        </pc:cxnChg>
        <pc:cxnChg chg="mod">
          <ac:chgData name="reem haweel" userId="2067930b1e61e871" providerId="LiveId" clId="{3AE3D298-D3E9-4E7B-A1B0-B31BC5A905A2}" dt="2023-04-02T06:32:09.925" v="78" actId="478"/>
          <ac:cxnSpMkLst>
            <pc:docMk/>
            <pc:sldMk cId="0" sldId="260"/>
            <ac:cxnSpMk id="129" creationId="{00000000-0000-0000-0000-000000000000}"/>
          </ac:cxnSpMkLst>
        </pc:cxnChg>
        <pc:cxnChg chg="mod">
          <ac:chgData name="reem haweel" userId="2067930b1e61e871" providerId="LiveId" clId="{3AE3D298-D3E9-4E7B-A1B0-B31BC5A905A2}" dt="2023-04-02T06:32:09.925" v="78" actId="478"/>
          <ac:cxnSpMkLst>
            <pc:docMk/>
            <pc:sldMk cId="0" sldId="260"/>
            <ac:cxnSpMk id="130" creationId="{00000000-0000-0000-0000-000000000000}"/>
          </ac:cxnSpMkLst>
        </pc:cxnChg>
        <pc:cxnChg chg="mod">
          <ac:chgData name="reem haweel" userId="2067930b1e61e871" providerId="LiveId" clId="{3AE3D298-D3E9-4E7B-A1B0-B31BC5A905A2}" dt="2023-04-02T06:32:09.925" v="78" actId="478"/>
          <ac:cxnSpMkLst>
            <pc:docMk/>
            <pc:sldMk cId="0" sldId="260"/>
            <ac:cxnSpMk id="131" creationId="{00000000-0000-0000-0000-000000000000}"/>
          </ac:cxnSpMkLst>
        </pc:cxnChg>
      </pc:sldChg>
      <pc:sldChg chg="delSp mod delAnim">
        <pc:chgData name="reem haweel" userId="2067930b1e61e871" providerId="LiveId" clId="{3AE3D298-D3E9-4E7B-A1B0-B31BC5A905A2}" dt="2023-04-02T06:35:17.868" v="247" actId="478"/>
        <pc:sldMkLst>
          <pc:docMk/>
          <pc:sldMk cId="0" sldId="262"/>
        </pc:sldMkLst>
        <pc:spChg chg="del">
          <ac:chgData name="reem haweel" userId="2067930b1e61e871" providerId="LiveId" clId="{3AE3D298-D3E9-4E7B-A1B0-B31BC5A905A2}" dt="2023-04-02T06:35:17.868" v="247" actId="478"/>
          <ac:spMkLst>
            <pc:docMk/>
            <pc:sldMk cId="0" sldId="262"/>
            <ac:spMk id="147" creationId="{00000000-0000-0000-0000-000000000000}"/>
          </ac:spMkLst>
        </pc:spChg>
        <pc:spChg chg="del">
          <ac:chgData name="reem haweel" userId="2067930b1e61e871" providerId="LiveId" clId="{3AE3D298-D3E9-4E7B-A1B0-B31BC5A905A2}" dt="2023-04-02T06:35:17.868" v="247" actId="478"/>
          <ac:spMkLst>
            <pc:docMk/>
            <pc:sldMk cId="0" sldId="262"/>
            <ac:spMk id="148" creationId="{00000000-0000-0000-0000-000000000000}"/>
          </ac:spMkLst>
        </pc:spChg>
        <pc:spChg chg="del">
          <ac:chgData name="reem haweel" userId="2067930b1e61e871" providerId="LiveId" clId="{3AE3D298-D3E9-4E7B-A1B0-B31BC5A905A2}" dt="2023-04-02T06:35:17.868" v="247" actId="478"/>
          <ac:spMkLst>
            <pc:docMk/>
            <pc:sldMk cId="0" sldId="262"/>
            <ac:spMk id="149" creationId="{00000000-0000-0000-0000-000000000000}"/>
          </ac:spMkLst>
        </pc:spChg>
      </pc:sldChg>
      <pc:sldChg chg="modSp mod">
        <pc:chgData name="reem haweel" userId="2067930b1e61e871" providerId="LiveId" clId="{3AE3D298-D3E9-4E7B-A1B0-B31BC5A905A2}" dt="2023-04-02T06:56:39.483" v="289" actId="21"/>
        <pc:sldMkLst>
          <pc:docMk/>
          <pc:sldMk cId="0" sldId="264"/>
        </pc:sldMkLst>
        <pc:spChg chg="mod">
          <ac:chgData name="reem haweel" userId="2067930b1e61e871" providerId="LiveId" clId="{3AE3D298-D3E9-4E7B-A1B0-B31BC5A905A2}" dt="2023-04-02T06:56:39.483" v="289" actId="21"/>
          <ac:spMkLst>
            <pc:docMk/>
            <pc:sldMk cId="0" sldId="264"/>
            <ac:spMk id="161" creationId="{00000000-0000-0000-0000-000000000000}"/>
          </ac:spMkLst>
        </pc:spChg>
      </pc:sldChg>
      <pc:sldChg chg="modSp add mod">
        <pc:chgData name="reem haweel" userId="2067930b1e61e871" providerId="LiveId" clId="{3AE3D298-D3E9-4E7B-A1B0-B31BC5A905A2}" dt="2023-04-02T06:56:48.811" v="293" actId="14"/>
        <pc:sldMkLst>
          <pc:docMk/>
          <pc:sldMk cId="743589351" sldId="265"/>
        </pc:sldMkLst>
        <pc:spChg chg="mod">
          <ac:chgData name="reem haweel" userId="2067930b1e61e871" providerId="LiveId" clId="{3AE3D298-D3E9-4E7B-A1B0-B31BC5A905A2}" dt="2023-04-02T06:53:36.147" v="258" actId="20577"/>
          <ac:spMkLst>
            <pc:docMk/>
            <pc:sldMk cId="743589351" sldId="265"/>
            <ac:spMk id="160" creationId="{00000000-0000-0000-0000-000000000000}"/>
          </ac:spMkLst>
        </pc:spChg>
        <pc:spChg chg="mod">
          <ac:chgData name="reem haweel" userId="2067930b1e61e871" providerId="LiveId" clId="{3AE3D298-D3E9-4E7B-A1B0-B31BC5A905A2}" dt="2023-04-02T06:56:48.811" v="293" actId="14"/>
          <ac:spMkLst>
            <pc:docMk/>
            <pc:sldMk cId="743589351" sldId="265"/>
            <ac:spMk id="161" creationId="{00000000-0000-0000-0000-000000000000}"/>
          </ac:spMkLst>
        </pc:spChg>
      </pc:sldChg>
      <pc:sldChg chg="add del setBg">
        <pc:chgData name="reem haweel" userId="2067930b1e61e871" providerId="LiveId" clId="{3AE3D298-D3E9-4E7B-A1B0-B31BC5A905A2}" dt="2023-04-02T06:44:20.505" v="251"/>
        <pc:sldMkLst>
          <pc:docMk/>
          <pc:sldMk cId="2794503562" sldId="265"/>
        </pc:sldMkLst>
      </pc:sldChg>
      <pc:sldChg chg="new del">
        <pc:chgData name="reem haweel" userId="2067930b1e61e871" providerId="LiveId" clId="{3AE3D298-D3E9-4E7B-A1B0-B31BC5A905A2}" dt="2023-04-02T06:35:39.826" v="249" actId="47"/>
        <pc:sldMkLst>
          <pc:docMk/>
          <pc:sldMk cId="3555847574" sldId="265"/>
        </pc:sldMkLst>
      </pc:sldChg>
      <pc:sldMasterChg chg="delSldLayout">
        <pc:chgData name="reem haweel" userId="2067930b1e61e871" providerId="LiveId" clId="{3AE3D298-D3E9-4E7B-A1B0-B31BC5A905A2}" dt="2023-04-02T06:35:39.826" v="249" actId="47"/>
        <pc:sldMasterMkLst>
          <pc:docMk/>
          <pc:sldMasterMk cId="0" sldId="2147483659"/>
        </pc:sldMasterMkLst>
        <pc:sldLayoutChg chg="del">
          <pc:chgData name="reem haweel" userId="2067930b1e61e871" providerId="LiveId" clId="{3AE3D298-D3E9-4E7B-A1B0-B31BC5A905A2}" dt="2023-04-02T06:35:39.826" v="249" actId="47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230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Click-through_rate" TargetMode="External"/><Relationship Id="rId4" Type="http://schemas.openxmlformats.org/officeDocument/2006/relationships/hyperlink" Target="https://www.youtube.com/watch?v=P8Kt6Abq_r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ite2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website3.com,programming,complexity,space/" TargetMode="External"/><Relationship Id="rId4" Type="http://schemas.openxmlformats.org/officeDocument/2006/relationships/hyperlink" Target="http://www.website2.com,machine,learnin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E599"/>
            </a:gs>
            <a:gs pos="47000">
              <a:srgbClr val="F2F2F2"/>
            </a:gs>
            <a:gs pos="87000">
              <a:srgbClr val="BBD6EE"/>
            </a:gs>
            <a:gs pos="100000">
              <a:srgbClr val="BBD6EE"/>
            </a:gs>
          </a:gsLst>
          <a:lin ang="54007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3449286" y="1360991"/>
            <a:ext cx="4902112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CSCE 2203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and Design of Algorithms Lab</a:t>
            </a:r>
            <a:endParaRPr/>
          </a:p>
        </p:txBody>
      </p:sp>
      <p:grpSp>
        <p:nvGrpSpPr>
          <p:cNvPr id="85" name="Google Shape;85;p13"/>
          <p:cNvGrpSpPr/>
          <p:nvPr/>
        </p:nvGrpSpPr>
        <p:grpSpPr>
          <a:xfrm>
            <a:off x="1731199" y="3643821"/>
            <a:ext cx="8744685" cy="769429"/>
            <a:chOff x="2019300" y="3631121"/>
            <a:chExt cx="8744685" cy="769429"/>
          </a:xfrm>
        </p:grpSpPr>
        <p:sp>
          <p:nvSpPr>
            <p:cNvPr id="86" name="Google Shape;86;p13"/>
            <p:cNvSpPr/>
            <p:nvPr/>
          </p:nvSpPr>
          <p:spPr>
            <a:xfrm>
              <a:off x="2019300" y="3638550"/>
              <a:ext cx="7734299" cy="762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2618585" y="3770390"/>
              <a:ext cx="4296565" cy="52271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Building a Search Engine</a:t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9905945" y="3631121"/>
              <a:ext cx="858040" cy="762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2CC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00" scaled="0"/>
            </a:gradFill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</a:t>
              </a:r>
              <a:endParaRPr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4930701" y="3638546"/>
              <a:ext cx="2391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AngsanaUPC"/>
                  <a:ea typeface="AngsanaUPC"/>
                  <a:cs typeface="AngsanaUPC"/>
                  <a:sym typeface="AngsanaUPC"/>
                </a:rPr>
                <a:t>|</a:t>
              </a:r>
              <a:endParaRPr sz="2600">
                <a:solidFill>
                  <a:schemeClr val="dk1"/>
                </a:solidFill>
                <a:latin typeface="AngsanaUPC"/>
                <a:ea typeface="AngsanaUPC"/>
                <a:cs typeface="AngsanaUPC"/>
                <a:sym typeface="AngsanaUPC"/>
              </a:endParaRPr>
            </a:p>
          </p:txBody>
        </p:sp>
        <p:pic>
          <p:nvPicPr>
            <p:cNvPr id="90" name="Google Shape;90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93164" y="3811625"/>
              <a:ext cx="452144" cy="4402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86874" y="3830675"/>
              <a:ext cx="322661" cy="4033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E599"/>
            </a:gs>
            <a:gs pos="47000">
              <a:srgbClr val="F2F2F2"/>
            </a:gs>
            <a:gs pos="87000">
              <a:srgbClr val="BBD6EE"/>
            </a:gs>
            <a:gs pos="100000">
              <a:srgbClr val="BBD6EE"/>
            </a:gs>
          </a:gsLst>
          <a:lin ang="5400000" scaled="0"/>
        </a:gra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Project Rubric</a:t>
            </a:r>
            <a:endParaRPr dirty="0"/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11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</a:pPr>
            <a:r>
              <a:rPr lang="en-US" sz="2600" dirty="0"/>
              <a:t>Source code [22.5 Points = 75%] </a:t>
            </a:r>
          </a:p>
          <a:p>
            <a:pPr lvl="1" indent="-311150">
              <a:lnSpc>
                <a:spcPct val="70000"/>
              </a:lnSpc>
              <a:spcBef>
                <a:spcPts val="0"/>
              </a:spcBef>
              <a:buSzPts val="2600"/>
              <a:buChar char="▪"/>
            </a:pPr>
            <a:r>
              <a:rPr lang="en-US" sz="2200" dirty="0"/>
              <a:t>1. PageRank [5 points] </a:t>
            </a:r>
          </a:p>
          <a:p>
            <a:pPr lvl="1" indent="-311150">
              <a:lnSpc>
                <a:spcPct val="70000"/>
              </a:lnSpc>
              <a:spcBef>
                <a:spcPts val="0"/>
              </a:spcBef>
              <a:buSzPts val="2600"/>
              <a:buChar char="▪"/>
            </a:pPr>
            <a:r>
              <a:rPr lang="en-US" sz="2200" dirty="0"/>
              <a:t>2. CTR [3 points] </a:t>
            </a:r>
          </a:p>
          <a:p>
            <a:pPr lvl="1" indent="-311150">
              <a:lnSpc>
                <a:spcPct val="70000"/>
              </a:lnSpc>
              <a:spcBef>
                <a:spcPts val="0"/>
              </a:spcBef>
              <a:buSzPts val="2600"/>
              <a:buChar char="▪"/>
            </a:pPr>
            <a:r>
              <a:rPr lang="en-US" sz="2200" dirty="0"/>
              <a:t>3. Overall score [2 points] </a:t>
            </a:r>
          </a:p>
          <a:p>
            <a:pPr lvl="1" indent="-311150">
              <a:lnSpc>
                <a:spcPct val="70000"/>
              </a:lnSpc>
              <a:spcBef>
                <a:spcPts val="0"/>
              </a:spcBef>
              <a:buSzPts val="2600"/>
              <a:buChar char="▪"/>
            </a:pPr>
            <a:r>
              <a:rPr lang="en-US" sz="2200" dirty="0"/>
              <a:t>4. Updating score of all pages in files [5 points] </a:t>
            </a:r>
          </a:p>
          <a:p>
            <a:pPr lvl="1" indent="-311150">
              <a:lnSpc>
                <a:spcPct val="70000"/>
              </a:lnSpc>
              <a:spcBef>
                <a:spcPts val="0"/>
              </a:spcBef>
              <a:buSzPts val="2600"/>
              <a:buChar char="▪"/>
            </a:pPr>
            <a:r>
              <a:rPr lang="en-US" sz="2200" dirty="0"/>
              <a:t>5. Search query (AND, OR, quotations) [4 points] </a:t>
            </a:r>
          </a:p>
          <a:p>
            <a:pPr lvl="1" indent="-311150">
              <a:lnSpc>
                <a:spcPct val="70000"/>
              </a:lnSpc>
              <a:spcBef>
                <a:spcPts val="0"/>
              </a:spcBef>
              <a:buSzPts val="2600"/>
              <a:buChar char="▪"/>
            </a:pPr>
            <a:r>
              <a:rPr lang="en-US" sz="2200" dirty="0"/>
              <a:t>6. Program menus [2.5 points] </a:t>
            </a:r>
          </a:p>
          <a:p>
            <a:pPr lvl="1" indent="-311150">
              <a:lnSpc>
                <a:spcPct val="70000"/>
              </a:lnSpc>
              <a:spcBef>
                <a:spcPts val="0"/>
              </a:spcBef>
              <a:buSzPts val="2600"/>
              <a:buChar char="▪"/>
            </a:pPr>
            <a:r>
              <a:rPr lang="en-US" sz="2200" dirty="0"/>
              <a:t>7.An executable (.exe) file to run the engine [1 points]</a:t>
            </a:r>
          </a:p>
          <a:p>
            <a:pPr marL="457200" lvl="0" indent="-3111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</a:pPr>
            <a:endParaRPr lang="en-US" sz="2600" dirty="0"/>
          </a:p>
          <a:p>
            <a:pPr marL="457200" lvl="0" indent="-3111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</a:pPr>
            <a:r>
              <a:rPr lang="en-US" sz="2600" dirty="0"/>
              <a:t>Report [7.5 Points = 25%] </a:t>
            </a:r>
          </a:p>
          <a:p>
            <a:pPr lvl="1" indent="-311150">
              <a:lnSpc>
                <a:spcPct val="70000"/>
              </a:lnSpc>
              <a:spcBef>
                <a:spcPts val="0"/>
              </a:spcBef>
              <a:buSzPts val="2600"/>
              <a:buChar char="▪"/>
            </a:pPr>
            <a:r>
              <a:rPr lang="en-US" sz="2200" dirty="0"/>
              <a:t>1. The pseudo-code for your indexing and ranking algorithms [2 points]</a:t>
            </a:r>
          </a:p>
          <a:p>
            <a:pPr lvl="1" indent="-311150">
              <a:lnSpc>
                <a:spcPct val="70000"/>
              </a:lnSpc>
              <a:spcBef>
                <a:spcPts val="0"/>
              </a:spcBef>
              <a:buSzPts val="2600"/>
              <a:buChar char="▪"/>
            </a:pPr>
            <a:r>
              <a:rPr lang="en-US" sz="2200" dirty="0"/>
              <a:t>2. A time and space complexity analysis for your indexing and ranking algorithms [2 points]</a:t>
            </a:r>
          </a:p>
          <a:p>
            <a:pPr lvl="1" indent="-311150">
              <a:lnSpc>
                <a:spcPct val="70000"/>
              </a:lnSpc>
              <a:spcBef>
                <a:spcPts val="0"/>
              </a:spcBef>
              <a:buSzPts val="2600"/>
              <a:buChar char="▪"/>
            </a:pPr>
            <a:r>
              <a:rPr lang="en-US" sz="2200" dirty="0"/>
              <a:t>3. The main data structures used by your algorithm [2.5 points]</a:t>
            </a:r>
          </a:p>
          <a:p>
            <a:pPr lvl="1" indent="-311150">
              <a:lnSpc>
                <a:spcPct val="70000"/>
              </a:lnSpc>
              <a:spcBef>
                <a:spcPts val="0"/>
              </a:spcBef>
              <a:buSzPts val="2600"/>
              <a:buChar char="▪"/>
            </a:pPr>
            <a:r>
              <a:rPr lang="en-US" sz="2200" dirty="0"/>
              <a:t>4. Any design tradeoffs you made along with their justifications [1 point]</a:t>
            </a:r>
          </a:p>
          <a:p>
            <a:pPr lvl="1" indent="-311150">
              <a:lnSpc>
                <a:spcPct val="70000"/>
              </a:lnSpc>
              <a:spcBef>
                <a:spcPts val="0"/>
              </a:spcBef>
              <a:buSzPts val="2600"/>
              <a:buChar char="▪"/>
            </a:pPr>
            <a:endParaRPr lang="en-US" sz="2200" dirty="0"/>
          </a:p>
          <a:p>
            <a:pPr indent="-311150">
              <a:lnSpc>
                <a:spcPct val="70000"/>
              </a:lnSpc>
              <a:spcBef>
                <a:spcPts val="0"/>
              </a:spcBef>
              <a:buSzPts val="2600"/>
              <a:buFont typeface="Arial"/>
              <a:buChar char="▪"/>
            </a:pPr>
            <a:r>
              <a:rPr lang="en-US" dirty="0"/>
              <a:t>Good luck!</a:t>
            </a:r>
          </a:p>
          <a:p>
            <a:pPr lvl="1" indent="-311150">
              <a:lnSpc>
                <a:spcPct val="70000"/>
              </a:lnSpc>
              <a:spcBef>
                <a:spcPts val="0"/>
              </a:spcBef>
              <a:buSzPts val="2600"/>
              <a:buChar char="▪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74358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4E0B2"/>
            </a:gs>
            <a:gs pos="32000">
              <a:schemeClr val="lt1"/>
            </a:gs>
            <a:gs pos="84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Search Query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79" t="-1400" r="-462" b="-181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CAAC"/>
            </a:gs>
            <a:gs pos="32000">
              <a:schemeClr val="lt1"/>
            </a:gs>
            <a:gs pos="84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Ranking Webpages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47" t="-978" r="-63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2743200" y="2693775"/>
            <a:ext cx="8610600" cy="3693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99FF"/>
                </a:solidFill>
                <a:latin typeface="Calibri"/>
                <a:ea typeface="Calibri"/>
                <a:cs typeface="Calibri"/>
                <a:sym typeface="Calibri"/>
              </a:rPr>
              <a:t>Part of the project is to research both. As a </a:t>
            </a:r>
            <a:r>
              <a:rPr lang="en-US" sz="1800" b="1" u="sng">
                <a:solidFill>
                  <a:srgbClr val="3399FF"/>
                </a:solidFill>
                <a:latin typeface="Calibri"/>
                <a:ea typeface="Calibri"/>
                <a:cs typeface="Calibri"/>
                <a:sym typeface="Calibri"/>
              </a:rPr>
              <a:t>starting point</a:t>
            </a:r>
            <a:r>
              <a:rPr lang="en-US" sz="1800">
                <a:solidFill>
                  <a:srgbClr val="3399FF"/>
                </a:solidFill>
                <a:latin typeface="Calibri"/>
                <a:ea typeface="Calibri"/>
                <a:cs typeface="Calibri"/>
                <a:sym typeface="Calibri"/>
              </a:rPr>
              <a:t>, click on the links above.</a:t>
            </a:r>
            <a:endParaRPr/>
          </a:p>
        </p:txBody>
      </p:sp>
      <p:cxnSp>
        <p:nvCxnSpPr>
          <p:cNvPr id="105" name="Google Shape;105;p15"/>
          <p:cNvCxnSpPr/>
          <p:nvPr/>
        </p:nvCxnSpPr>
        <p:spPr>
          <a:xfrm flipH="1">
            <a:off x="1647624" y="2875005"/>
            <a:ext cx="1079100" cy="1126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6" name="Google Shape;106;p15"/>
          <p:cNvCxnSpPr/>
          <p:nvPr/>
        </p:nvCxnSpPr>
        <p:spPr>
          <a:xfrm flipH="1">
            <a:off x="2150076" y="2878439"/>
            <a:ext cx="593124" cy="9542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7" name="Google Shape;107;p15"/>
          <p:cNvSpPr txBox="1"/>
          <p:nvPr/>
        </p:nvSpPr>
        <p:spPr>
          <a:xfrm>
            <a:off x="5476525" y="365125"/>
            <a:ext cx="3103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PageRank video: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https://www.youtube.com/watch?v=P8Kt6Abq_rM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8594700" y="365125"/>
            <a:ext cx="30000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CTR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https://en.wikipedia.org/wiki/Click-through_rate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FFCC"/>
            </a:gs>
            <a:gs pos="28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Web Graph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495300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 </a:t>
            </a:r>
            <a:r>
              <a:rPr lang="en-US" b="1"/>
              <a:t>web graph</a:t>
            </a:r>
            <a:r>
              <a:rPr lang="en-US"/>
              <a:t> is a directed </a:t>
            </a:r>
            <a:r>
              <a:rPr lang="en-US" b="1"/>
              <a:t>graph</a:t>
            </a:r>
            <a:r>
              <a:rPr lang="en-US"/>
              <a:t>, whose vertices correspond to webpages, and a directed edge connects page X to page Y if there exists a hyperlink on page X, referring to page Y.</a:t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6475" y="909636"/>
            <a:ext cx="5267325" cy="526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/>
          <p:nvPr/>
        </p:nvSpPr>
        <p:spPr>
          <a:xfrm>
            <a:off x="6000750" y="6176961"/>
            <a:ext cx="384105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(Wikipedia) Partial map of the Internet in January 15, 2005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CC2E5"/>
            </a:gs>
            <a:gs pos="32000">
              <a:schemeClr val="lt1"/>
            </a:gs>
            <a:gs pos="84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Program Initialization</a:t>
            </a: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38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AngsanaUPC"/>
                <a:ea typeface="AngsanaUPC"/>
                <a:cs typeface="AngsanaUPC"/>
                <a:sym typeface="AngsanaUPC"/>
              </a:rPr>
              <a:t>Your program initialization should accept 3 input files: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dirty="0">
                <a:solidFill>
                  <a:srgbClr val="00B0F0"/>
                </a:solidFill>
                <a:latin typeface="AngsanaUPC"/>
                <a:ea typeface="AngsanaUPC"/>
                <a:cs typeface="AngsanaUPC"/>
                <a:sym typeface="AngsanaUPC"/>
              </a:rPr>
              <a:t>Web graph file</a:t>
            </a:r>
            <a:r>
              <a:rPr lang="en-US" sz="2000" dirty="0">
                <a:latin typeface="AngsanaUPC"/>
                <a:ea typeface="AngsanaUPC"/>
                <a:cs typeface="AngsanaUPC"/>
                <a:sym typeface="AngsanaUPC"/>
              </a:rPr>
              <a:t> (in CSV format). Each line in the input file would have two URLs showing a link from the first page to the second page. Sample web graph Initialization file:</a:t>
            </a:r>
            <a:br>
              <a:rPr lang="en-US" sz="1800" dirty="0">
                <a:latin typeface="AngsanaUPC"/>
                <a:ea typeface="AngsanaUPC"/>
                <a:cs typeface="AngsanaUPC"/>
                <a:sym typeface="AngsanaUPC"/>
              </a:rPr>
            </a:br>
            <a:br>
              <a:rPr lang="en-US" sz="1800" dirty="0">
                <a:latin typeface="AngsanaUPC"/>
                <a:ea typeface="AngsanaUPC"/>
                <a:cs typeface="AngsanaUPC"/>
                <a:sym typeface="AngsanaUPC"/>
              </a:rPr>
            </a:br>
            <a:endParaRPr sz="1800" dirty="0">
              <a:latin typeface="AngsanaUPC"/>
              <a:ea typeface="AngsanaUPC"/>
              <a:cs typeface="AngsanaUPC"/>
              <a:sym typeface="AngsanaUP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AngsanaUPC"/>
              <a:ea typeface="AngsanaUPC"/>
              <a:cs typeface="AngsanaUPC"/>
              <a:sym typeface="AngsanaUP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AngsanaUPC"/>
              <a:ea typeface="AngsanaUPC"/>
              <a:cs typeface="AngsanaUPC"/>
              <a:sym typeface="AngsanaUPC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dirty="0">
                <a:solidFill>
                  <a:srgbClr val="00B0F0"/>
                </a:solidFill>
                <a:latin typeface="AngsanaUPC"/>
                <a:ea typeface="AngsanaUPC"/>
                <a:cs typeface="AngsanaUPC"/>
                <a:sym typeface="AngsanaUPC"/>
              </a:rPr>
              <a:t>Keyword file</a:t>
            </a:r>
            <a:r>
              <a:rPr lang="en-US" sz="2000" dirty="0">
                <a:solidFill>
                  <a:srgbClr val="00B0F0"/>
                </a:solidFill>
                <a:latin typeface="AngsanaUPC"/>
                <a:ea typeface="AngsanaUPC"/>
                <a:cs typeface="AngsanaUPC"/>
                <a:sym typeface="AngsanaUPC"/>
              </a:rPr>
              <a:t> </a:t>
            </a:r>
            <a:r>
              <a:rPr lang="en-US" sz="2000" dirty="0">
                <a:latin typeface="AngsanaUPC"/>
                <a:ea typeface="AngsanaUPC"/>
                <a:cs typeface="AngsanaUPC"/>
                <a:sym typeface="AngsanaUPC"/>
              </a:rPr>
              <a:t>(in CSV format), which contains the list of keywords for each webpage. Sample keyword initialization file:</a:t>
            </a:r>
            <a:endParaRPr dirty="0"/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latin typeface="AngsanaUPC"/>
              <a:ea typeface="AngsanaUPC"/>
              <a:cs typeface="AngsanaUPC"/>
              <a:sym typeface="AngsanaUPC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latin typeface="AngsanaUPC"/>
              <a:ea typeface="AngsanaUPC"/>
              <a:cs typeface="AngsanaUPC"/>
              <a:sym typeface="AngsanaUP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ngsanaUPC"/>
              <a:ea typeface="AngsanaUPC"/>
              <a:cs typeface="AngsanaUPC"/>
              <a:sym typeface="AngsanaUP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ngsanaUPC"/>
              <a:ea typeface="AngsanaUPC"/>
              <a:cs typeface="AngsanaUPC"/>
              <a:sym typeface="AngsanaUPC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dirty="0">
                <a:solidFill>
                  <a:srgbClr val="00B0F0"/>
                </a:solidFill>
                <a:latin typeface="AngsanaUPC"/>
                <a:ea typeface="AngsanaUPC"/>
                <a:cs typeface="AngsanaUPC"/>
                <a:sym typeface="AngsanaUPC"/>
              </a:rPr>
              <a:t>Number of impressions file </a:t>
            </a:r>
            <a:r>
              <a:rPr lang="en-US" sz="2000" dirty="0">
                <a:latin typeface="AngsanaUPC"/>
                <a:ea typeface="AngsanaUPC"/>
                <a:cs typeface="AngsanaUPC"/>
                <a:sym typeface="AngsanaUPC"/>
              </a:rPr>
              <a:t>(in CSV format), which contains the initial number of times each webpage appeared in the search results (needed to compute CTR). Sample impressions initialization file:</a:t>
            </a:r>
            <a:br>
              <a:rPr lang="en-US" sz="1800" dirty="0">
                <a:latin typeface="AngsanaUPC"/>
                <a:ea typeface="AngsanaUPC"/>
                <a:cs typeface="AngsanaUPC"/>
                <a:sym typeface="AngsanaUPC"/>
              </a:rPr>
            </a:br>
            <a:endParaRPr sz="1800" dirty="0">
              <a:latin typeface="AngsanaUPC"/>
              <a:ea typeface="AngsanaUPC"/>
              <a:cs typeface="AngsanaUPC"/>
              <a:sym typeface="AngsanaUP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AngsanaUPC"/>
              <a:ea typeface="AngsanaUPC"/>
              <a:cs typeface="AngsanaUPC"/>
              <a:sym typeface="AngsanaUPC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3667300" y="2662216"/>
            <a:ext cx="3667982" cy="830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www.website1.com,www. website2.com</a:t>
            </a:r>
            <a:b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www.website2.com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www.website3.com</a:t>
            </a:r>
            <a:b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 website3.com,www. website4.com</a:t>
            </a:r>
            <a:b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 website1.com,www. website3.com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3667300" y="4093976"/>
            <a:ext cx="4857300" cy="10062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www.website1.com,aalgorithms,greedy,complexity</a:t>
            </a:r>
            <a:b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www.website2.com, </a:t>
            </a:r>
            <a:r>
              <a:rPr lang="en-US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machine,learning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deep learning</a:t>
            </a:r>
            <a:b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www.website3.com,programming,complexity,space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bruteforce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www.website4.com,programming,java,python,objects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5281499" y="5499522"/>
            <a:ext cx="1948507" cy="831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www.website1.com,10</a:t>
            </a:r>
            <a:b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www.website2.com,45</a:t>
            </a:r>
            <a:b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www.website3.com,101</a:t>
            </a:r>
            <a:b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www.website4.com,20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8D08C"/>
            </a:gs>
            <a:gs pos="31000">
              <a:srgbClr val="FFFFFF">
                <a:alpha val="64705"/>
              </a:srgbClr>
            </a:gs>
            <a:gs pos="100000">
              <a:srgbClr val="FFFFFF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4400"/>
              <a:buFont typeface="Calibri"/>
              <a:buNone/>
            </a:pPr>
            <a:r>
              <a:rPr lang="en-US">
                <a:solidFill>
                  <a:srgbClr val="171616"/>
                </a:solidFill>
              </a:rPr>
              <a:t>Update Number of Clicks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After your program displays the search results (list of relevant webpages sorted by score), the CTR for each webpage must be updated: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Your program shall update the number of impressions for the webpages that appeared in the results list. </a:t>
            </a:r>
            <a:r>
              <a:rPr lang="en-US" sz="2400" b="1">
                <a:solidFill>
                  <a:schemeClr val="accent6"/>
                </a:solidFill>
              </a:rPr>
              <a:t>This updates the 1</a:t>
            </a:r>
            <a:r>
              <a:rPr lang="en-US" sz="2400" b="1" baseline="30000">
                <a:solidFill>
                  <a:schemeClr val="accent6"/>
                </a:solidFill>
              </a:rPr>
              <a:t>st</a:t>
            </a:r>
            <a:r>
              <a:rPr lang="en-US" sz="2400" b="1">
                <a:solidFill>
                  <a:schemeClr val="accent6"/>
                </a:solidFill>
              </a:rPr>
              <a:t> component of CTR</a:t>
            </a:r>
            <a:r>
              <a:rPr lang="en-US" sz="2400"/>
              <a:t>.</a:t>
            </a:r>
            <a:br>
              <a:rPr lang="en-US" sz="2400"/>
            </a:br>
            <a:endParaRPr sz="240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Your program shall allow the user to choose which webpage (among the results list) to open. </a:t>
            </a:r>
            <a:r>
              <a:rPr lang="en-US" sz="2400" b="1">
                <a:solidFill>
                  <a:schemeClr val="accent6"/>
                </a:solidFill>
              </a:rPr>
              <a:t>This updates the 2</a:t>
            </a:r>
            <a:r>
              <a:rPr lang="en-US" sz="2400" b="1" baseline="30000">
                <a:solidFill>
                  <a:schemeClr val="accent6"/>
                </a:solidFill>
              </a:rPr>
              <a:t>nd</a:t>
            </a:r>
            <a:r>
              <a:rPr lang="en-US" sz="2400" b="1">
                <a:solidFill>
                  <a:schemeClr val="accent6"/>
                </a:solidFill>
              </a:rPr>
              <a:t> component of CTR</a:t>
            </a:r>
            <a:r>
              <a:rPr lang="en-US" sz="2400"/>
              <a:t>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 b="1">
                <a:solidFill>
                  <a:srgbClr val="FF0000"/>
                </a:solidFill>
              </a:rPr>
              <a:t>Note</a:t>
            </a:r>
            <a:r>
              <a:rPr lang="en-US" sz="2400"/>
              <a:t>: The updated values must be saved onto a file and loaded when the program starts. This way, updates won’t be lost when the program ends.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8D08C"/>
            </a:gs>
            <a:gs pos="31000">
              <a:srgbClr val="FFFFFF">
                <a:alpha val="64705"/>
              </a:srgbClr>
            </a:gs>
            <a:gs pos="100000">
              <a:srgbClr val="FFFFFF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Program Menus</a:t>
            </a:r>
            <a:endParaRPr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62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When your program is initially started, you shall allow the user to either perform a search or exit the program.</a:t>
            </a:r>
            <a:br>
              <a:rPr lang="en-US" sz="2000"/>
            </a:br>
            <a:endParaRPr sz="200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If the user chooses to search, a numbered results list (sorted by webpage score) shall appear to him/her, then he/she shall be allowed to:</a:t>
            </a:r>
            <a:endParaRPr/>
          </a:p>
          <a:p>
            <a:pPr marL="914400" lvl="1" indent="-457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Open a webpage among the result by typing in it’s number on the list</a:t>
            </a:r>
            <a:endParaRPr/>
          </a:p>
          <a:p>
            <a:pPr marL="914400" lvl="1" indent="-457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Perform a new search</a:t>
            </a:r>
            <a:endParaRPr/>
          </a:p>
          <a:p>
            <a:pPr marL="914400" lvl="1" indent="-457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Exit the program</a:t>
            </a:r>
            <a:endParaRPr/>
          </a:p>
          <a:p>
            <a:pPr marL="4572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If the user chooses to open a webpage, you shall allow him/her to:</a:t>
            </a:r>
            <a:endParaRPr/>
          </a:p>
          <a:p>
            <a:pPr marL="971550" lvl="1" indent="-5143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Return to the results list and open a new webpage</a:t>
            </a:r>
            <a:endParaRPr/>
          </a:p>
          <a:p>
            <a:pPr marL="971550" lvl="1" indent="-5143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Perform a new search</a:t>
            </a:r>
            <a:endParaRPr/>
          </a:p>
          <a:p>
            <a:pPr marL="971550" lvl="1" indent="-5143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Exit the program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E599"/>
            </a:gs>
            <a:gs pos="32000">
              <a:schemeClr val="lt1"/>
            </a:gs>
            <a:gs pos="84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to Submit</a:t>
            </a: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33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2700"/>
              <a:t>Your submission must include </a:t>
            </a:r>
            <a:endParaRPr sz="2700"/>
          </a:p>
          <a:p>
            <a:pPr marL="1066800" lvl="1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-US" sz="2700"/>
              <a:t>Source code (</a:t>
            </a:r>
            <a:r>
              <a:rPr lang="en-US" sz="2700">
                <a:latin typeface="Consolas"/>
                <a:ea typeface="Consolas"/>
                <a:cs typeface="Consolas"/>
                <a:sym typeface="Consolas"/>
              </a:rPr>
              <a:t>.cpp</a:t>
            </a:r>
            <a:r>
              <a:rPr lang="en-US" sz="2700"/>
              <a:t> files)</a:t>
            </a:r>
            <a:endParaRPr sz="2300"/>
          </a:p>
          <a:p>
            <a:pPr marL="1066800" lvl="1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-US" sz="2700"/>
              <a:t>An executable (</a:t>
            </a:r>
            <a:r>
              <a:rPr lang="en-US" sz="2700">
                <a:latin typeface="Consolas"/>
                <a:ea typeface="Consolas"/>
                <a:cs typeface="Consolas"/>
                <a:sym typeface="Consolas"/>
              </a:rPr>
              <a:t>.exe</a:t>
            </a:r>
            <a:r>
              <a:rPr lang="en-US" sz="2700"/>
              <a:t>) file to run the engine </a:t>
            </a:r>
            <a:endParaRPr sz="2300"/>
          </a:p>
          <a:p>
            <a:pPr marL="1066800" lvl="1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-US" sz="2700"/>
              <a:t>A report including:</a:t>
            </a:r>
            <a:endParaRPr sz="2300"/>
          </a:p>
          <a:p>
            <a:pPr marL="1530350" lvl="2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arenR"/>
            </a:pPr>
            <a:r>
              <a:rPr lang="en-US" sz="2300"/>
              <a:t>The pseudo-code for your indexing and ranking algorithms</a:t>
            </a:r>
            <a:endParaRPr sz="1900"/>
          </a:p>
          <a:p>
            <a:pPr marL="1530350" lvl="2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arenR"/>
            </a:pPr>
            <a:r>
              <a:rPr lang="en-US" sz="2300"/>
              <a:t>A time and space complexity analysis for your indexing and ranking algorithms</a:t>
            </a:r>
            <a:endParaRPr sz="1900"/>
          </a:p>
          <a:p>
            <a:pPr marL="1530350" lvl="2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arenR"/>
            </a:pPr>
            <a:r>
              <a:rPr lang="en-US" sz="2300"/>
              <a:t>The main data structures used by your algorithm</a:t>
            </a:r>
            <a:endParaRPr sz="1900"/>
          </a:p>
          <a:p>
            <a:pPr marL="1530350" lvl="2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arenR"/>
            </a:pPr>
            <a:r>
              <a:rPr lang="en-US" sz="2300"/>
              <a:t>Any design tradeoffs you made along with their justifications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E599"/>
            </a:gs>
            <a:gs pos="47000">
              <a:srgbClr val="F2F2F2"/>
            </a:gs>
            <a:gs pos="87000">
              <a:srgbClr val="BBD6EE"/>
            </a:gs>
            <a:gs pos="100000">
              <a:srgbClr val="BBD6EE"/>
            </a:gs>
          </a:gsLst>
          <a:lin ang="5400000" scaled="0"/>
        </a:gra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Logistics</a:t>
            </a:r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11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</a:pPr>
            <a:r>
              <a:rPr lang="en-US" sz="2600" dirty="0"/>
              <a:t>The project carries </a:t>
            </a:r>
            <a:r>
              <a:rPr lang="en-US" sz="2600" b="1" dirty="0">
                <a:solidFill>
                  <a:srgbClr val="00B050"/>
                </a:solidFill>
              </a:rPr>
              <a:t>30%</a:t>
            </a:r>
            <a:r>
              <a:rPr lang="en-US" sz="2600" dirty="0"/>
              <a:t> of the course’s grade.</a:t>
            </a:r>
            <a:br>
              <a:rPr lang="en-US" sz="2600" dirty="0"/>
            </a:br>
            <a:endParaRPr sz="2600" dirty="0"/>
          </a:p>
          <a:p>
            <a:pPr marL="457200" lvl="0" indent="-3111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</a:pPr>
            <a:r>
              <a:rPr lang="en-US" sz="2600" dirty="0"/>
              <a:t>The deadline for submitting the project is </a:t>
            </a:r>
            <a:r>
              <a:rPr lang="en-US" sz="2600" b="1" dirty="0">
                <a:solidFill>
                  <a:srgbClr val="00B050"/>
                </a:solidFill>
              </a:rPr>
              <a:t>1st May 2023 10:00 PM</a:t>
            </a:r>
            <a:r>
              <a:rPr lang="en-US" sz="2600" dirty="0"/>
              <a:t>.</a:t>
            </a:r>
            <a:endParaRPr sz="2600" dirty="0"/>
          </a:p>
          <a:p>
            <a:pPr marL="13335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600" b="1" dirty="0">
              <a:solidFill>
                <a:srgbClr val="00B050"/>
              </a:solidFill>
            </a:endParaRPr>
          </a:p>
          <a:p>
            <a:pPr marL="457200" lvl="0" indent="-3111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</a:pPr>
            <a:r>
              <a:rPr lang="en-US" sz="2600" dirty="0"/>
              <a:t>Please submit your work on time because </a:t>
            </a:r>
            <a:r>
              <a:rPr lang="en-US" sz="2600" u="sng" dirty="0"/>
              <a:t>no late submissions</a:t>
            </a:r>
            <a:r>
              <a:rPr lang="en-US" sz="2600" dirty="0"/>
              <a:t> will be accepted.</a:t>
            </a:r>
            <a:br>
              <a:rPr lang="en-US" sz="2600" dirty="0"/>
            </a:br>
            <a:endParaRPr sz="2600" dirty="0"/>
          </a:p>
          <a:p>
            <a:pPr marL="457200" lvl="0" indent="-3111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</a:pPr>
            <a:r>
              <a:rPr lang="en-US" sz="2600" dirty="0"/>
              <a:t>This is an </a:t>
            </a:r>
            <a:r>
              <a:rPr lang="en-US" sz="2600" b="1" dirty="0">
                <a:solidFill>
                  <a:srgbClr val="00B050"/>
                </a:solidFill>
              </a:rPr>
              <a:t>individual</a:t>
            </a:r>
            <a:r>
              <a:rPr lang="en-US" sz="2600" dirty="0"/>
              <a:t> project.</a:t>
            </a:r>
            <a:endParaRPr sz="2600" dirty="0"/>
          </a:p>
          <a:p>
            <a:pPr marL="457200" lvl="0" indent="-1460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600" dirty="0"/>
          </a:p>
          <a:p>
            <a:pPr marL="457200" lvl="0" indent="-3111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</a:pPr>
            <a:r>
              <a:rPr lang="en-US" sz="2600" dirty="0"/>
              <a:t>AUC’s Academic Integrity guidelines will be strictly enforced.</a:t>
            </a:r>
            <a:endParaRPr sz="2600" dirty="0"/>
          </a:p>
          <a:p>
            <a:pPr marL="457200" lvl="0" indent="-1460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2956</TotalTime>
  <Words>862</Words>
  <Application>Microsoft Office PowerPoint</Application>
  <PresentationFormat>Widescreen</PresentationFormat>
  <Paragraphs>84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AngsanaUPC</vt:lpstr>
      <vt:lpstr>Arial</vt:lpstr>
      <vt:lpstr>Calibri</vt:lpstr>
      <vt:lpstr>Consolas</vt:lpstr>
      <vt:lpstr>Office Theme</vt:lpstr>
      <vt:lpstr>PowerPoint Presentation</vt:lpstr>
      <vt:lpstr>Search Query</vt:lpstr>
      <vt:lpstr>Ranking Webpages</vt:lpstr>
      <vt:lpstr>Web Graph</vt:lpstr>
      <vt:lpstr>Program Initialization</vt:lpstr>
      <vt:lpstr>Update Number of Clicks</vt:lpstr>
      <vt:lpstr>Program Menus</vt:lpstr>
      <vt:lpstr>What to Submit</vt:lpstr>
      <vt:lpstr>Project Logistics</vt:lpstr>
      <vt:lpstr>Project Rubric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Lab 7 October 19, 2021</dc:title>
  <dc:creator>Mohamed El Halaby</dc:creator>
  <cp:lastModifiedBy>Abdlrhmn Ali</cp:lastModifiedBy>
  <cp:revision>48</cp:revision>
  <dcterms:created xsi:type="dcterms:W3CDTF">2021-10-15T12:45:52Z</dcterms:created>
  <dcterms:modified xsi:type="dcterms:W3CDTF">2023-04-02T06:56:49Z</dcterms:modified>
</cp:coreProperties>
</file>