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7"/>
  </p:notesMasterIdLst>
  <p:handoutMasterIdLst>
    <p:handoutMasterId r:id="rId8"/>
  </p:handoutMasterIdLst>
  <p:sldIdLst>
    <p:sldId id="270" r:id="rId2"/>
    <p:sldId id="275" r:id="rId3"/>
    <p:sldId id="286" r:id="rId4"/>
    <p:sldId id="274"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88" autoAdjust="0"/>
  </p:normalViewPr>
  <p:slideViewPr>
    <p:cSldViewPr snapToGrid="0" snapToObjects="1">
      <p:cViewPr>
        <p:scale>
          <a:sx n="50" d="100"/>
          <a:sy n="50" d="100"/>
        </p:scale>
        <p:origin x="1284" y="176"/>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11/3/2023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11/3/2023</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11/3/2023</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11/3/2023</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p:txBody>
          <a:bodyPr>
            <a:noAutofit/>
          </a:bodyPr>
          <a:lstStyle/>
          <a:p>
            <a:r>
              <a:rPr lang="en-US" sz="4800" u="sng" dirty="0"/>
              <a:t>SMART CART</a:t>
            </a:r>
            <a:br>
              <a:rPr lang="en-US" sz="4800" u="sng" dirty="0"/>
            </a:br>
            <a:r>
              <a:rPr lang="en-US" sz="4800" u="sng" dirty="0"/>
              <a:t>RIFD-Based Automatic Billing system</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p:txBody>
          <a:bodyPr>
            <a:normAutofit/>
          </a:bodyPr>
          <a:lstStyle/>
          <a:p>
            <a:r>
              <a:rPr lang="en-US" altLang="ja-JP" sz="3200" dirty="0"/>
              <a:t>Revolutionizing Grocery Shopping</a:t>
            </a:r>
            <a:endParaRPr lang="ja-JP" altLang="en-US" sz="3200" dirty="0"/>
          </a:p>
        </p:txBody>
      </p:sp>
    </p:spTree>
    <p:extLst>
      <p:ext uri="{BB962C8B-B14F-4D97-AF65-F5344CB8AC3E}">
        <p14:creationId xmlns:p14="http://schemas.microsoft.com/office/powerpoint/2010/main" val="222165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rmAutofit fontScale="92500"/>
          </a:bodyPr>
          <a:lstStyle/>
          <a:p>
            <a:pPr marL="0" indent="0">
              <a:buNone/>
            </a:pPr>
            <a:r>
              <a:rPr lang="en-US" altLang="ja-JP" sz="2000" b="1" dirty="0"/>
              <a:t>Smart-Cart is a groundbreaking RFID-based automatic billing system designed to transform the traditional grocery shopping experience. This innovative project aims to streamline and enhance the way we shop by automating the item scanning and billing processes. Using a combination of Arduino technology, RFID readers, and a user-friendly interface, Smart-Cart provides shoppers with a convenient, efficient, and secure means of payment. This system not only benefits customers but also offers a potential game-changer for retailers seeking to improve service and boost operational efficiency. Explore how Smart-Cart is revolutionizing grocery shopping and paving the way for future applications in retail automation</a:t>
            </a:r>
            <a:r>
              <a:rPr lang="en-US" altLang="ja-JP" dirty="0"/>
              <a:t>.</a:t>
            </a:r>
            <a:endParaRPr lang="ja-JP" alt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u="sng" dirty="0"/>
              <a:t>OVERVIEW</a:t>
            </a: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6E8FAA2-02D3-C18C-6240-85BDF1E63364}"/>
              </a:ext>
            </a:extLst>
          </p:cNvPr>
          <p:cNvSpPr>
            <a:spLocks noGrp="1"/>
          </p:cNvSpPr>
          <p:nvPr>
            <p:ph sz="quarter" idx="10"/>
          </p:nvPr>
        </p:nvSpPr>
        <p:spPr/>
        <p:txBody>
          <a:bodyPr>
            <a:normAutofit/>
          </a:bodyPr>
          <a:lstStyle/>
          <a:p>
            <a:r>
              <a:rPr lang="en-US" sz="2400" b="1" u="sng" dirty="0"/>
              <a:t>Importance and Relevance</a:t>
            </a:r>
            <a:r>
              <a:rPr lang="en-US" sz="2400" dirty="0"/>
              <a:t>: Smart-Cart improves the shopping experience, streamlining billing and enhancing customer satisfaction, while also addressing operational efficiency for retailers.</a:t>
            </a:r>
          </a:p>
          <a:p>
            <a:r>
              <a:rPr lang="en-US" sz="2400" b="1" u="sng" dirty="0"/>
              <a:t>Objective</a:t>
            </a:r>
            <a:r>
              <a:rPr lang="en-US" sz="2400" b="1" dirty="0"/>
              <a:t>: </a:t>
            </a:r>
            <a:r>
              <a:rPr lang="en-US" sz="2400" dirty="0"/>
              <a:t>Automated item scanning, Efficient billing, RFID payment system, Enhanced customer experience, Retail operational efficiency, Exploration of broader retail automation applications.</a:t>
            </a:r>
            <a:endParaRPr lang="en-IN" sz="2400" dirty="0"/>
          </a:p>
        </p:txBody>
      </p:sp>
    </p:spTree>
    <p:extLst>
      <p:ext uri="{BB962C8B-B14F-4D97-AF65-F5344CB8AC3E}">
        <p14:creationId xmlns:p14="http://schemas.microsoft.com/office/powerpoint/2010/main" val="344146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AA6A-68D8-451E-BB15-823A741DAE3D}"/>
              </a:ext>
            </a:extLst>
          </p:cNvPr>
          <p:cNvSpPr>
            <a:spLocks noGrp="1"/>
          </p:cNvSpPr>
          <p:nvPr>
            <p:ph type="title"/>
          </p:nvPr>
        </p:nvSpPr>
        <p:spPr/>
        <p:txBody>
          <a:bodyPr/>
          <a:lstStyle/>
          <a:p>
            <a:r>
              <a:rPr lang="en-US" u="sng" dirty="0"/>
              <a:t>LIST OF COMPONENTS:</a:t>
            </a:r>
          </a:p>
        </p:txBody>
      </p:sp>
      <p:sp>
        <p:nvSpPr>
          <p:cNvPr id="5" name="Content Placeholder 4">
            <a:extLst>
              <a:ext uri="{FF2B5EF4-FFF2-40B4-BE49-F238E27FC236}">
                <a16:creationId xmlns:a16="http://schemas.microsoft.com/office/drawing/2014/main" id="{292334B7-9714-4E0B-A27D-DC9C77B9772C}"/>
              </a:ext>
            </a:extLst>
          </p:cNvPr>
          <p:cNvSpPr>
            <a:spLocks noGrp="1"/>
          </p:cNvSpPr>
          <p:nvPr>
            <p:ph sz="quarter" idx="12"/>
          </p:nvPr>
        </p:nvSpPr>
        <p:spPr>
          <a:xfrm>
            <a:off x="1244266" y="2038570"/>
            <a:ext cx="4086147" cy="3102469"/>
          </a:xfrm>
        </p:spPr>
        <p:txBody>
          <a:bodyPr>
            <a:noAutofit/>
          </a:bodyPr>
          <a:lstStyle/>
          <a:p>
            <a:pPr marL="0" indent="0">
              <a:buNone/>
            </a:pPr>
            <a:r>
              <a:rPr lang="en-US" sz="2000" b="1" dirty="0"/>
              <a:t>Arduino Uno</a:t>
            </a:r>
          </a:p>
          <a:p>
            <a:pPr marL="0" indent="0">
              <a:buNone/>
            </a:pPr>
            <a:r>
              <a:rPr lang="en-US" sz="2000" b="1" dirty="0"/>
              <a:t>16x2 LCD Display (12C)</a:t>
            </a:r>
          </a:p>
          <a:p>
            <a:pPr marL="0" indent="0">
              <a:buNone/>
            </a:pPr>
            <a:r>
              <a:rPr lang="en-US" sz="2000" b="1" dirty="0"/>
              <a:t>4x4 Matrix Keypad</a:t>
            </a:r>
          </a:p>
          <a:p>
            <a:pPr marL="0" indent="0">
              <a:buNone/>
            </a:pPr>
            <a:r>
              <a:rPr lang="en-US" sz="2000" b="1" dirty="0"/>
              <a:t>MFRC522 RFID Reader</a:t>
            </a:r>
          </a:p>
          <a:p>
            <a:pPr marL="0" indent="0">
              <a:buNone/>
            </a:pPr>
            <a:r>
              <a:rPr lang="en-US" sz="2000" b="1" dirty="0"/>
              <a:t>6 RFID Tags</a:t>
            </a:r>
          </a:p>
        </p:txBody>
      </p:sp>
      <p:sp>
        <p:nvSpPr>
          <p:cNvPr id="6" name="Content Placeholder 5">
            <a:extLst>
              <a:ext uri="{FF2B5EF4-FFF2-40B4-BE49-F238E27FC236}">
                <a16:creationId xmlns:a16="http://schemas.microsoft.com/office/drawing/2014/main" id="{AB148F28-6F26-435B-B8C6-FEF59542B9ED}"/>
              </a:ext>
            </a:extLst>
          </p:cNvPr>
          <p:cNvSpPr>
            <a:spLocks noGrp="1"/>
          </p:cNvSpPr>
          <p:nvPr>
            <p:ph sz="quarter" idx="13"/>
          </p:nvPr>
        </p:nvSpPr>
        <p:spPr>
          <a:xfrm>
            <a:off x="6861067" y="2038571"/>
            <a:ext cx="4086667" cy="3949480"/>
          </a:xfrm>
        </p:spPr>
        <p:txBody>
          <a:bodyPr>
            <a:normAutofit/>
          </a:bodyPr>
          <a:lstStyle/>
          <a:p>
            <a:pPr marL="0" indent="0">
              <a:buNone/>
            </a:pPr>
            <a:r>
              <a:rPr lang="en-US" sz="2000" b="1" dirty="0"/>
              <a:t>1 Green LED</a:t>
            </a:r>
          </a:p>
          <a:p>
            <a:pPr marL="0" indent="0">
              <a:buNone/>
            </a:pPr>
            <a:r>
              <a:rPr lang="en-US" sz="2000" b="1" dirty="0"/>
              <a:t>1 Red LED</a:t>
            </a:r>
          </a:p>
          <a:p>
            <a:pPr marL="0" indent="0">
              <a:buNone/>
            </a:pPr>
            <a:r>
              <a:rPr lang="en-US" sz="2000" b="1" dirty="0"/>
              <a:t>Buzzer</a:t>
            </a:r>
          </a:p>
          <a:p>
            <a:pPr marL="0" indent="0">
              <a:buNone/>
            </a:pPr>
            <a:r>
              <a:rPr lang="en-US" sz="2000" b="1" dirty="0"/>
              <a:t>Jumper wires</a:t>
            </a:r>
          </a:p>
          <a:p>
            <a:pPr marL="0" indent="0">
              <a:buNone/>
            </a:pPr>
            <a:r>
              <a:rPr lang="en-US" sz="2000" b="1" dirty="0"/>
              <a:t>Resistors</a:t>
            </a:r>
          </a:p>
          <a:p>
            <a:pPr marL="0" indent="0">
              <a:buNone/>
            </a:pPr>
            <a:r>
              <a:rPr lang="en-US" sz="2000" b="1" dirty="0"/>
              <a:t>Connector cable</a:t>
            </a:r>
          </a:p>
          <a:p>
            <a:pPr marL="0" indent="0">
              <a:buNone/>
            </a:pPr>
            <a:endParaRPr lang="en-US" dirty="0"/>
          </a:p>
        </p:txBody>
      </p:sp>
    </p:spTree>
    <p:extLst>
      <p:ext uri="{BB962C8B-B14F-4D97-AF65-F5344CB8AC3E}">
        <p14:creationId xmlns:p14="http://schemas.microsoft.com/office/powerpoint/2010/main" val="265652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4791636" cy="4912126"/>
          </a:xfrm>
        </p:spPr>
        <p:txBody>
          <a:bodyPr>
            <a:normAutofit/>
          </a:bodyPr>
          <a:lstStyle/>
          <a:p>
            <a:pPr marL="0" indent="0">
              <a:buNone/>
            </a:pPr>
            <a:r>
              <a:rPr lang="en-US" dirty="0"/>
              <a:t>Arduino Uno16x2 LCD Display (I2C)4x4 Matrix KeypadMFRC522 RFID Reader6 RFID Tags1 Red LED1 Green </a:t>
            </a:r>
            <a:r>
              <a:rPr lang="en-US" dirty="0" err="1"/>
              <a:t>LEDBuzzer</a:t>
            </a:r>
            <a:endParaRPr lang="en-US" dirty="0"/>
          </a:p>
        </p:txBody>
      </p:sp>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p:txBody>
          <a:bodyPr/>
          <a:lstStyle/>
          <a:p>
            <a:r>
              <a:rPr lang="en-US" dirty="0"/>
              <a:t>Title Slide 3</a:t>
            </a:r>
          </a:p>
        </p:txBody>
      </p:sp>
      <p:pic>
        <p:nvPicPr>
          <p:cNvPr id="6" name="Picture Placeholder 5" descr="A picture containing train, train track, flowers">
            <a:extLst>
              <a:ext uri="{FF2B5EF4-FFF2-40B4-BE49-F238E27FC236}">
                <a16:creationId xmlns:a16="http://schemas.microsoft.com/office/drawing/2014/main" id="{AAB915F5-A8DF-4E27-B7AA-AE76FC8379D1}"/>
              </a:ext>
            </a:extLst>
          </p:cNvPr>
          <p:cNvPicPr>
            <a:picLocks noGrp="1" noChangeAspect="1"/>
          </p:cNvPicPr>
          <p:nvPr>
            <p:ph type="pic" sz="quarter" idx="11"/>
          </p:nvPr>
        </p:nvPicPr>
        <p:blipFill>
          <a:blip r:embed="rId2">
            <a:extLst>
              <a:ext uri="{28A0092B-C50C-407E-A947-70E740481C1C}">
                <a14:useLocalDpi xmlns:a14="http://schemas.microsoft.com/office/drawing/2010/main"/>
              </a:ext>
            </a:extLst>
          </a:blip>
          <a:srcRect/>
          <a:stretch>
            <a:fillRect/>
          </a:stretch>
        </p:blipFill>
        <p:spPr/>
      </p:pic>
      <p:pic>
        <p:nvPicPr>
          <p:cNvPr id="3" name="Picture 2">
            <a:extLst>
              <a:ext uri="{FF2B5EF4-FFF2-40B4-BE49-F238E27FC236}">
                <a16:creationId xmlns:a16="http://schemas.microsoft.com/office/drawing/2014/main" id="{7E3B57AA-5149-F46F-9A4B-84372BF781E0}"/>
              </a:ext>
            </a:extLst>
          </p:cNvPr>
          <p:cNvPicPr>
            <a:picLocks noChangeAspect="1"/>
          </p:cNvPicPr>
          <p:nvPr/>
        </p:nvPicPr>
        <p:blipFill>
          <a:blip r:embed="rId3"/>
          <a:stretch>
            <a:fillRect/>
          </a:stretch>
        </p:blipFill>
        <p:spPr>
          <a:xfrm>
            <a:off x="371475" y="495299"/>
            <a:ext cx="11299825" cy="5956301"/>
          </a:xfrm>
          <a:prstGeom prst="rect">
            <a:avLst/>
          </a:prstGeom>
        </p:spPr>
      </p:pic>
      <p:graphicFrame>
        <p:nvGraphicFramePr>
          <p:cNvPr id="4" name="Table 3">
            <a:extLst>
              <a:ext uri="{FF2B5EF4-FFF2-40B4-BE49-F238E27FC236}">
                <a16:creationId xmlns:a16="http://schemas.microsoft.com/office/drawing/2014/main" id="{6193D6C2-FC7E-38F7-0BC7-DC575574AD60}"/>
              </a:ext>
            </a:extLst>
          </p:cNvPr>
          <p:cNvGraphicFramePr>
            <a:graphicFrameLocks noGrp="1"/>
          </p:cNvGraphicFramePr>
          <p:nvPr>
            <p:extLst>
              <p:ext uri="{D42A27DB-BD31-4B8C-83A1-F6EECF244321}">
                <p14:modId xmlns:p14="http://schemas.microsoft.com/office/powerpoint/2010/main" val="509904273"/>
              </p:ext>
            </p:extLst>
          </p:nvPr>
        </p:nvGraphicFramePr>
        <p:xfrm>
          <a:off x="406400" y="520700"/>
          <a:ext cx="11252200" cy="5969000"/>
        </p:xfrm>
        <a:graphic>
          <a:graphicData uri="http://schemas.openxmlformats.org/drawingml/2006/table">
            <a:tbl>
              <a:tblPr/>
              <a:tblGrid>
                <a:gridCol w="11252200">
                  <a:extLst>
                    <a:ext uri="{9D8B030D-6E8A-4147-A177-3AD203B41FA5}">
                      <a16:colId xmlns:a16="http://schemas.microsoft.com/office/drawing/2014/main" val="2469462412"/>
                    </a:ext>
                  </a:extLst>
                </a:gridCol>
              </a:tblGrid>
              <a:tr h="5969000">
                <a:tc>
                  <a:txBody>
                    <a:bodyPr/>
                    <a:lstStyle/>
                    <a:p>
                      <a:endParaRPr lang="en-IN" dirty="0">
                        <a:solidFill>
                          <a:schemeClr val="tx1">
                            <a:lumMod val="95000"/>
                            <a:lumOff val="5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46221579"/>
                  </a:ext>
                </a:extLst>
              </a:tr>
            </a:tbl>
          </a:graphicData>
        </a:graphic>
      </p:graphicFrame>
    </p:spTree>
    <p:extLst>
      <p:ext uri="{BB962C8B-B14F-4D97-AF65-F5344CB8AC3E}">
        <p14:creationId xmlns:p14="http://schemas.microsoft.com/office/powerpoint/2010/main" val="3224708186"/>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210</TotalTime>
  <Words>227</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Meiryo UI</vt:lpstr>
      <vt:lpstr>Arial</vt:lpstr>
      <vt:lpstr>Calibri</vt:lpstr>
      <vt:lpstr>Creative Gradient </vt:lpstr>
      <vt:lpstr>SMART CART RIFD-Based Automatic Billing system</vt:lpstr>
      <vt:lpstr>OVERVIEW</vt:lpstr>
      <vt:lpstr>PowerPoint Presentation</vt:lpstr>
      <vt:lpstr>LIST OF COMPONENTS:</vt:lpstr>
      <vt:lpstr>Title Slide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CART RIFD-Based Automatic Billing system</dc:title>
  <dc:creator>Prachi Malhotra</dc:creator>
  <cp:lastModifiedBy>Prachi Malhotra</cp:lastModifiedBy>
  <cp:revision>1</cp:revision>
  <dcterms:created xsi:type="dcterms:W3CDTF">2023-11-03T15:08:59Z</dcterms:created>
  <dcterms:modified xsi:type="dcterms:W3CDTF">2023-11-03T18:39:45Z</dcterms:modified>
</cp:coreProperties>
</file>