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notesSlides/notesSlide3.xml" ContentType="application/vnd.openxmlformats-officedocument.presentationml.notesSlide+xml"/>
  <Override PartName="/ppt/webextensions/webextension2.xml" ContentType="application/vnd.ms-office.webextension+xml"/>
  <Override PartName="/ppt/notesSlides/notesSlide4.xml" ContentType="application/vnd.openxmlformats-officedocument.presentationml.notesSlide+xml"/>
  <Override PartName="/ppt/webextensions/webextension3.xml" ContentType="application/vnd.ms-office.webextension+xml"/>
  <Override PartName="/ppt/notesSlides/notesSlide5.xml" ContentType="application/vnd.openxmlformats-officedocument.presentationml.notesSlide+xml"/>
  <Override PartName="/ppt/webextensions/webextension4.xml" ContentType="application/vnd.ms-office.webextension+xml"/>
  <Override PartName="/ppt/notesSlides/notesSlide6.xml" ContentType="application/vnd.openxmlformats-officedocument.presentationml.notesSlide+xml"/>
  <Override PartName="/ppt/webextensions/webextension5.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0"/>
  </p:notesMasterIdLst>
  <p:sldIdLst>
    <p:sldId id="256" r:id="rId2"/>
    <p:sldId id="257" r:id="rId3"/>
    <p:sldId id="262" r:id="rId4"/>
    <p:sldId id="265" r:id="rId5"/>
    <p:sldId id="264" r:id="rId6"/>
    <p:sldId id="263"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9353" autoAdjust="0"/>
  </p:normalViewPr>
  <p:slideViewPr>
    <p:cSldViewPr snapToGrid="0">
      <p:cViewPr varScale="1">
        <p:scale>
          <a:sx n="66" d="100"/>
          <a:sy n="66" d="100"/>
        </p:scale>
        <p:origin x="2310"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EDDD1-D0BD-4491-8B50-225DC269C2BB}" type="datetimeFigureOut">
              <a:rPr lang="en-US" smtClean="0"/>
              <a:t>5/31/2023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FBFA3-F721-4361-A153-82306B2B9D05}" type="slidenum">
              <a:rPr lang="en-US" smtClean="0"/>
              <a:t>‹#›</a:t>
            </a:fld>
            <a:endParaRPr lang="en-US"/>
          </a:p>
        </p:txBody>
      </p:sp>
    </p:spTree>
    <p:extLst>
      <p:ext uri="{BB962C8B-B14F-4D97-AF65-F5344CB8AC3E}">
        <p14:creationId xmlns:p14="http://schemas.microsoft.com/office/powerpoint/2010/main" val="317169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I want to present </a:t>
            </a:r>
            <a:r>
              <a:rPr lang="en-US" dirty="0" err="1"/>
              <a:t>AdwentureWorks</a:t>
            </a:r>
            <a:r>
              <a:rPr lang="en-US" dirty="0"/>
              <a:t> sales situation. This presentation is prepared for the sales department.</a:t>
            </a:r>
          </a:p>
        </p:txBody>
      </p:sp>
      <p:sp>
        <p:nvSpPr>
          <p:cNvPr id="4" name="Slide Number Placeholder 3"/>
          <p:cNvSpPr>
            <a:spLocks noGrp="1"/>
          </p:cNvSpPr>
          <p:nvPr>
            <p:ph type="sldNum" sz="quarter" idx="5"/>
          </p:nvPr>
        </p:nvSpPr>
        <p:spPr/>
        <p:txBody>
          <a:bodyPr/>
          <a:lstStyle/>
          <a:p>
            <a:fld id="{270FBFA3-F721-4361-A153-82306B2B9D05}" type="slidenum">
              <a:rPr lang="en-US" smtClean="0"/>
              <a:t>1</a:t>
            </a:fld>
            <a:endParaRPr lang="en-US"/>
          </a:p>
        </p:txBody>
      </p:sp>
    </p:spTree>
    <p:extLst>
      <p:ext uri="{BB962C8B-B14F-4D97-AF65-F5344CB8AC3E}">
        <p14:creationId xmlns:p14="http://schemas.microsoft.com/office/powerpoint/2010/main" val="566773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2004 fiscal year was the best fiscal year for the company.</a:t>
            </a:r>
          </a:p>
          <a:p>
            <a:r>
              <a:rPr lang="en-US" dirty="0"/>
              <a:t>47,85% of the sales ware generated during 2004 fiscal year. 2004 fiscal year grew in 54% in comparison with the previous fiscal year.</a:t>
            </a:r>
          </a:p>
          <a:p>
            <a:endParaRPr lang="lt-LT" dirty="0"/>
          </a:p>
          <a:p>
            <a:r>
              <a:rPr lang="en-US" dirty="0"/>
              <a:t>The average amount per order is 4472 in general. When the average of non online order is 28446 and online - 1173. That is 24 times less.</a:t>
            </a:r>
          </a:p>
        </p:txBody>
      </p:sp>
      <p:sp>
        <p:nvSpPr>
          <p:cNvPr id="4" name="Slide Number Placeholder 3"/>
          <p:cNvSpPr>
            <a:spLocks noGrp="1"/>
          </p:cNvSpPr>
          <p:nvPr>
            <p:ph type="sldNum" sz="quarter" idx="5"/>
          </p:nvPr>
        </p:nvSpPr>
        <p:spPr/>
        <p:txBody>
          <a:bodyPr/>
          <a:lstStyle/>
          <a:p>
            <a:fld id="{270FBFA3-F721-4361-A153-82306B2B9D05}" type="slidenum">
              <a:rPr lang="en-US" smtClean="0"/>
              <a:t>2</a:t>
            </a:fld>
            <a:endParaRPr lang="en-US"/>
          </a:p>
        </p:txBody>
      </p:sp>
    </p:spTree>
    <p:extLst>
      <p:ext uri="{BB962C8B-B14F-4D97-AF65-F5344CB8AC3E}">
        <p14:creationId xmlns:p14="http://schemas.microsoft.com/office/powerpoint/2010/main" val="4010735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Sales </a:t>
            </a:r>
            <a:r>
              <a:rPr lang="lt-LT" dirty="0" err="1"/>
              <a:t>in</a:t>
            </a:r>
            <a:r>
              <a:rPr lang="lt-LT" dirty="0"/>
              <a:t> </a:t>
            </a:r>
            <a:r>
              <a:rPr lang="lt-LT" dirty="0" err="1"/>
              <a:t>North</a:t>
            </a:r>
            <a:r>
              <a:rPr lang="lt-LT" dirty="0"/>
              <a:t> America are </a:t>
            </a:r>
            <a:r>
              <a:rPr lang="lt-LT" dirty="0" err="1"/>
              <a:t>leading</a:t>
            </a:r>
            <a:r>
              <a:rPr lang="lt-LT" dirty="0"/>
              <a:t>. </a:t>
            </a:r>
            <a:r>
              <a:rPr lang="lt-LT" dirty="0" err="1"/>
              <a:t>But</a:t>
            </a:r>
            <a:r>
              <a:rPr lang="lt-LT" dirty="0"/>
              <a:t> </a:t>
            </a:r>
            <a:r>
              <a:rPr lang="lt-LT" dirty="0" err="1"/>
              <a:t>Europe</a:t>
            </a:r>
            <a:r>
              <a:rPr lang="lt-LT" dirty="0"/>
              <a:t> </a:t>
            </a:r>
            <a:r>
              <a:rPr lang="lt-LT" dirty="0" err="1"/>
              <a:t>countries</a:t>
            </a:r>
            <a:r>
              <a:rPr lang="lt-LT" dirty="0"/>
              <a:t> </a:t>
            </a:r>
            <a:r>
              <a:rPr lang="lt-LT" dirty="0" err="1"/>
              <a:t>grew</a:t>
            </a:r>
            <a:r>
              <a:rPr lang="lt-LT" dirty="0"/>
              <a:t> </a:t>
            </a:r>
            <a:r>
              <a:rPr lang="lt-LT" dirty="0" err="1"/>
              <a:t>in</a:t>
            </a:r>
            <a:r>
              <a:rPr lang="lt-LT" dirty="0"/>
              <a:t> sales </a:t>
            </a:r>
            <a:r>
              <a:rPr lang="lt-LT" dirty="0" err="1"/>
              <a:t>as</a:t>
            </a:r>
            <a:r>
              <a:rPr lang="lt-LT" dirty="0"/>
              <a:t> </a:t>
            </a:r>
            <a:r>
              <a:rPr lang="lt-LT" dirty="0" err="1"/>
              <a:t>well</a:t>
            </a:r>
            <a:r>
              <a:rPr lang="lt-LT" dirty="0"/>
              <a:t>. </a:t>
            </a:r>
            <a:r>
              <a:rPr lang="lt-LT" dirty="0" err="1"/>
              <a:t>They</a:t>
            </a:r>
            <a:r>
              <a:rPr lang="lt-LT" dirty="0"/>
              <a:t> </a:t>
            </a:r>
            <a:r>
              <a:rPr lang="en-US" dirty="0"/>
              <a:t> began generate bigger sales only when the offline sales start in those countries.</a:t>
            </a:r>
          </a:p>
          <a:p>
            <a:r>
              <a:rPr lang="en-US" dirty="0"/>
              <a:t>In United Kingdom, France, Germany sales grew approximately twice as offline sales started.</a:t>
            </a:r>
          </a:p>
        </p:txBody>
      </p:sp>
      <p:sp>
        <p:nvSpPr>
          <p:cNvPr id="4" name="Slide Number Placeholder 3"/>
          <p:cNvSpPr>
            <a:spLocks noGrp="1"/>
          </p:cNvSpPr>
          <p:nvPr>
            <p:ph type="sldNum" sz="quarter" idx="5"/>
          </p:nvPr>
        </p:nvSpPr>
        <p:spPr/>
        <p:txBody>
          <a:bodyPr/>
          <a:lstStyle/>
          <a:p>
            <a:fld id="{270FBFA3-F721-4361-A153-82306B2B9D05}" type="slidenum">
              <a:rPr lang="en-US" smtClean="0"/>
              <a:t>3</a:t>
            </a:fld>
            <a:endParaRPr lang="en-US"/>
          </a:p>
        </p:txBody>
      </p:sp>
    </p:spTree>
    <p:extLst>
      <p:ext uri="{BB962C8B-B14F-4D97-AF65-F5344CB8AC3E}">
        <p14:creationId xmlns:p14="http://schemas.microsoft.com/office/powerpoint/2010/main" val="333753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online orders are more frequent but lower in volume</a:t>
            </a:r>
          </a:p>
          <a:p>
            <a:r>
              <a:rPr lang="en-US" dirty="0"/>
              <a:t>    Offline sales are, on average, 30% higher than online sales</a:t>
            </a:r>
            <a:r>
              <a:rPr lang="lt-LT" dirty="0"/>
              <a:t>.</a:t>
            </a:r>
          </a:p>
          <a:p>
            <a:r>
              <a:rPr lang="lt-LT" dirty="0" err="1"/>
              <a:t>During</a:t>
            </a:r>
            <a:r>
              <a:rPr lang="lt-LT" dirty="0"/>
              <a:t> </a:t>
            </a:r>
            <a:r>
              <a:rPr lang="lt-LT" dirty="0" err="1"/>
              <a:t>the</a:t>
            </a:r>
            <a:r>
              <a:rPr lang="lt-LT" dirty="0"/>
              <a:t> </a:t>
            </a:r>
            <a:r>
              <a:rPr lang="lt-LT" dirty="0" err="1"/>
              <a:t>last</a:t>
            </a:r>
            <a:r>
              <a:rPr lang="lt-LT" dirty="0"/>
              <a:t> </a:t>
            </a:r>
            <a:r>
              <a:rPr lang="lt-LT" dirty="0" err="1"/>
              <a:t>fiscsal</a:t>
            </a:r>
            <a:r>
              <a:rPr lang="lt-LT" dirty="0"/>
              <a:t> </a:t>
            </a:r>
            <a:r>
              <a:rPr lang="lt-LT" dirty="0" err="1"/>
              <a:t>year</a:t>
            </a:r>
            <a:r>
              <a:rPr lang="lt-LT" dirty="0"/>
              <a:t> </a:t>
            </a:r>
            <a:r>
              <a:rPr lang="lt-LT" dirty="0" err="1"/>
              <a:t>the</a:t>
            </a:r>
            <a:r>
              <a:rPr lang="lt-LT" dirty="0"/>
              <a:t> sales </a:t>
            </a:r>
            <a:r>
              <a:rPr lang="lt-LT" dirty="0" err="1"/>
              <a:t>grew</a:t>
            </a:r>
            <a:r>
              <a:rPr lang="lt-LT" dirty="0"/>
              <a:t> </a:t>
            </a:r>
            <a:r>
              <a:rPr lang="lt-LT" dirty="0" err="1"/>
              <a:t>in</a:t>
            </a:r>
            <a:r>
              <a:rPr lang="lt-LT" dirty="0"/>
              <a:t> </a:t>
            </a:r>
            <a:r>
              <a:rPr lang="en-US" dirty="0"/>
              <a:t>30 percent but the average amount got in 74 present lower.</a:t>
            </a:r>
          </a:p>
        </p:txBody>
      </p:sp>
      <p:sp>
        <p:nvSpPr>
          <p:cNvPr id="4" name="Slide Number Placeholder 3"/>
          <p:cNvSpPr>
            <a:spLocks noGrp="1"/>
          </p:cNvSpPr>
          <p:nvPr>
            <p:ph type="sldNum" sz="quarter" idx="5"/>
          </p:nvPr>
        </p:nvSpPr>
        <p:spPr/>
        <p:txBody>
          <a:bodyPr/>
          <a:lstStyle/>
          <a:p>
            <a:fld id="{270FBFA3-F721-4361-A153-82306B2B9D05}" type="slidenum">
              <a:rPr lang="en-US" smtClean="0"/>
              <a:t>4</a:t>
            </a:fld>
            <a:endParaRPr lang="en-US"/>
          </a:p>
        </p:txBody>
      </p:sp>
    </p:spTree>
    <p:extLst>
      <p:ext uri="{BB962C8B-B14F-4D97-AF65-F5344CB8AC3E}">
        <p14:creationId xmlns:p14="http://schemas.microsoft.com/office/powerpoint/2010/main" val="3399694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offline sales are so big in volume, they are valuable for the company.</a:t>
            </a:r>
            <a:r>
              <a:rPr lang="lt-LT" dirty="0"/>
              <a:t> </a:t>
            </a:r>
            <a:r>
              <a:rPr lang="lt-LT" dirty="0" err="1"/>
              <a:t>Due</a:t>
            </a:r>
            <a:r>
              <a:rPr lang="lt-LT" dirty="0"/>
              <a:t> to </a:t>
            </a:r>
            <a:r>
              <a:rPr lang="lt-LT" dirty="0" err="1"/>
              <a:t>this</a:t>
            </a:r>
            <a:r>
              <a:rPr lang="lt-LT" dirty="0"/>
              <a:t> I </a:t>
            </a:r>
            <a:r>
              <a:rPr lang="lt-LT" dirty="0" err="1"/>
              <a:t>want</a:t>
            </a:r>
            <a:r>
              <a:rPr lang="lt-LT" dirty="0"/>
              <a:t> to </a:t>
            </a:r>
            <a:r>
              <a:rPr lang="lt-LT" dirty="0" err="1"/>
              <a:t>present</a:t>
            </a:r>
            <a:r>
              <a:rPr lang="lt-LT" dirty="0"/>
              <a:t> </a:t>
            </a:r>
            <a:r>
              <a:rPr lang="lt-LT" dirty="0" err="1"/>
              <a:t>them</a:t>
            </a:r>
            <a:r>
              <a:rPr lang="lt-LT" dirty="0"/>
              <a:t> to </a:t>
            </a:r>
            <a:r>
              <a:rPr lang="lt-LT" dirty="0" err="1"/>
              <a:t>you</a:t>
            </a:r>
            <a:r>
              <a:rPr lang="lt-LT" dirty="0"/>
              <a:t> </a:t>
            </a:r>
            <a:r>
              <a:rPr lang="lt-LT" dirty="0" err="1"/>
              <a:t>in</a:t>
            </a:r>
            <a:r>
              <a:rPr lang="lt-LT" dirty="0"/>
              <a:t> </a:t>
            </a:r>
            <a:r>
              <a:rPr lang="lt-LT" dirty="0" err="1"/>
              <a:t>more</a:t>
            </a:r>
            <a:r>
              <a:rPr lang="lt-LT" dirty="0"/>
              <a:t> </a:t>
            </a:r>
            <a:r>
              <a:rPr lang="lt-LT" dirty="0" err="1"/>
              <a:t>detail</a:t>
            </a:r>
            <a:r>
              <a:rPr lang="lt-LT" dirty="0"/>
              <a:t>.</a:t>
            </a:r>
            <a:endParaRPr lang="en-US" dirty="0"/>
          </a:p>
        </p:txBody>
      </p:sp>
      <p:sp>
        <p:nvSpPr>
          <p:cNvPr id="4" name="Slide Number Placeholder 3"/>
          <p:cNvSpPr>
            <a:spLocks noGrp="1"/>
          </p:cNvSpPr>
          <p:nvPr>
            <p:ph type="sldNum" sz="quarter" idx="5"/>
          </p:nvPr>
        </p:nvSpPr>
        <p:spPr/>
        <p:txBody>
          <a:bodyPr/>
          <a:lstStyle/>
          <a:p>
            <a:fld id="{270FBFA3-F721-4361-A153-82306B2B9D05}" type="slidenum">
              <a:rPr lang="en-US" smtClean="0"/>
              <a:t>5</a:t>
            </a:fld>
            <a:endParaRPr lang="en-US"/>
          </a:p>
        </p:txBody>
      </p:sp>
    </p:spTree>
    <p:extLst>
      <p:ext uri="{BB962C8B-B14F-4D97-AF65-F5344CB8AC3E}">
        <p14:creationId xmlns:p14="http://schemas.microsoft.com/office/powerpoint/2010/main" val="686098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Salespersons deal only with non online buying customers. </a:t>
            </a:r>
          </a:p>
          <a:p>
            <a:r>
              <a:rPr lang="en-US" dirty="0"/>
              <a:t>In 2002 4 new salespersons were involved into sales, in 2003 - 3 more. There was one drop off in 2002. Each Region has it’s sales manager.</a:t>
            </a:r>
          </a:p>
          <a:p>
            <a:r>
              <a:rPr lang="en-US" dirty="0"/>
              <a:t>4 top sellers make up 47% of all non online sales.</a:t>
            </a:r>
          </a:p>
        </p:txBody>
      </p:sp>
      <p:sp>
        <p:nvSpPr>
          <p:cNvPr id="4" name="Slide Number Placeholder 3"/>
          <p:cNvSpPr>
            <a:spLocks noGrp="1"/>
          </p:cNvSpPr>
          <p:nvPr>
            <p:ph type="sldNum" sz="quarter" idx="5"/>
          </p:nvPr>
        </p:nvSpPr>
        <p:spPr/>
        <p:txBody>
          <a:bodyPr/>
          <a:lstStyle/>
          <a:p>
            <a:fld id="{270FBFA3-F721-4361-A153-82306B2B9D05}" type="slidenum">
              <a:rPr lang="en-US" smtClean="0"/>
              <a:t>6</a:t>
            </a:fld>
            <a:endParaRPr lang="en-US"/>
          </a:p>
        </p:txBody>
      </p:sp>
    </p:spTree>
    <p:extLst>
      <p:ext uri="{BB962C8B-B14F-4D97-AF65-F5344CB8AC3E}">
        <p14:creationId xmlns:p14="http://schemas.microsoft.com/office/powerpoint/2010/main" val="2064873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One </a:t>
            </a:r>
            <a:r>
              <a:rPr lang="lt-LT" dirty="0" err="1"/>
              <a:t>seller</a:t>
            </a:r>
            <a:r>
              <a:rPr lang="lt-LT" dirty="0"/>
              <a:t> </a:t>
            </a:r>
            <a:r>
              <a:rPr lang="lt-LT" dirty="0" err="1"/>
              <a:t>is</a:t>
            </a:r>
            <a:r>
              <a:rPr lang="lt-LT" dirty="0"/>
              <a:t> </a:t>
            </a:r>
            <a:r>
              <a:rPr lang="lt-LT" dirty="0" err="1"/>
              <a:t>capable</a:t>
            </a:r>
            <a:r>
              <a:rPr lang="lt-LT" dirty="0"/>
              <a:t> to </a:t>
            </a:r>
            <a:r>
              <a:rPr lang="lt-LT" dirty="0" err="1"/>
              <a:t>deal</a:t>
            </a:r>
            <a:r>
              <a:rPr lang="lt-LT" dirty="0"/>
              <a:t> </a:t>
            </a:r>
            <a:r>
              <a:rPr lang="lt-LT" dirty="0" err="1"/>
              <a:t>with</a:t>
            </a:r>
            <a:r>
              <a:rPr lang="lt-LT" dirty="0"/>
              <a:t> </a:t>
            </a:r>
            <a:r>
              <a:rPr lang="en-US" dirty="0"/>
              <a:t>50 customers and manage 170 orders per year. Today we have 5 such sellers who work in this maximum load. </a:t>
            </a:r>
            <a:endParaRPr lang="lt-LT" dirty="0"/>
          </a:p>
          <a:p>
            <a:r>
              <a:rPr lang="lt-LT" dirty="0" err="1"/>
              <a:t>If</a:t>
            </a:r>
            <a:r>
              <a:rPr lang="lt-LT" dirty="0"/>
              <a:t> </a:t>
            </a:r>
            <a:r>
              <a:rPr lang="lt-LT" dirty="0" err="1"/>
              <a:t>we</a:t>
            </a:r>
            <a:r>
              <a:rPr lang="lt-LT" dirty="0"/>
              <a:t> </a:t>
            </a:r>
            <a:r>
              <a:rPr lang="lt-LT" dirty="0" err="1"/>
              <a:t>have</a:t>
            </a:r>
            <a:r>
              <a:rPr lang="lt-LT" dirty="0"/>
              <a:t> </a:t>
            </a:r>
            <a:r>
              <a:rPr lang="lt-LT" dirty="0" err="1"/>
              <a:t>the</a:t>
            </a:r>
            <a:r>
              <a:rPr lang="lt-LT" dirty="0"/>
              <a:t> </a:t>
            </a:r>
            <a:r>
              <a:rPr lang="lt-LT" dirty="0" err="1"/>
              <a:t>growth</a:t>
            </a:r>
            <a:r>
              <a:rPr lang="lt-LT" dirty="0"/>
              <a:t> of </a:t>
            </a:r>
            <a:r>
              <a:rPr lang="en-US" dirty="0"/>
              <a:t>30 percent in sales we may still manage with the same amount of selling persons, but together we would have also a growth in customers for 30 percent, then the situation would change to maximum load of work for all selling persons and this would not be preferable. Due to this we need to thing about expanding the sales team with at least two additional persons.</a:t>
            </a:r>
          </a:p>
        </p:txBody>
      </p:sp>
      <p:sp>
        <p:nvSpPr>
          <p:cNvPr id="4" name="Slide Number Placeholder 3"/>
          <p:cNvSpPr>
            <a:spLocks noGrp="1"/>
          </p:cNvSpPr>
          <p:nvPr>
            <p:ph type="sldNum" sz="quarter" idx="5"/>
          </p:nvPr>
        </p:nvSpPr>
        <p:spPr/>
        <p:txBody>
          <a:bodyPr/>
          <a:lstStyle/>
          <a:p>
            <a:fld id="{270FBFA3-F721-4361-A153-82306B2B9D05}" type="slidenum">
              <a:rPr lang="en-US" smtClean="0"/>
              <a:t>7</a:t>
            </a:fld>
            <a:endParaRPr lang="en-US"/>
          </a:p>
        </p:txBody>
      </p:sp>
    </p:spTree>
    <p:extLst>
      <p:ext uri="{BB962C8B-B14F-4D97-AF65-F5344CB8AC3E}">
        <p14:creationId xmlns:p14="http://schemas.microsoft.com/office/powerpoint/2010/main" val="219109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FBFA3-F721-4361-A153-82306B2B9D05}" type="slidenum">
              <a:rPr lang="en-US" smtClean="0"/>
              <a:t>8</a:t>
            </a:fld>
            <a:endParaRPr lang="en-US"/>
          </a:p>
        </p:txBody>
      </p:sp>
    </p:spTree>
    <p:extLst>
      <p:ext uri="{BB962C8B-B14F-4D97-AF65-F5344CB8AC3E}">
        <p14:creationId xmlns:p14="http://schemas.microsoft.com/office/powerpoint/2010/main" val="3221182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5/31/2023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69471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5/31/2023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53845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5/31/2023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52667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5/31/2023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31631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5/31/2023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88252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5/31/2023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28219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5/31/2023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62920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5/31/2023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88379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5/31/2023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83621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5/31/2023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7263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5/31/2023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35995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5/31/2023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72490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43369-74FD-6BEB-0BD1-031AAF9A3CBA}"/>
              </a:ext>
            </a:extLst>
          </p:cNvPr>
          <p:cNvSpPr>
            <a:spLocks noGrp="1"/>
          </p:cNvSpPr>
          <p:nvPr>
            <p:ph type="ctrTitle"/>
          </p:nvPr>
        </p:nvSpPr>
        <p:spPr>
          <a:xfrm>
            <a:off x="7235653" y="2480312"/>
            <a:ext cx="4762501" cy="3001951"/>
          </a:xfrm>
        </p:spPr>
        <p:txBody>
          <a:bodyPr anchor="b">
            <a:normAutofit/>
          </a:bodyPr>
          <a:lstStyle/>
          <a:p>
            <a:r>
              <a:rPr lang="en-US" dirty="0" err="1"/>
              <a:t>AdwentureWorks</a:t>
            </a:r>
            <a:r>
              <a:rPr lang="en-US" dirty="0"/>
              <a:t> SALES</a:t>
            </a:r>
          </a:p>
        </p:txBody>
      </p:sp>
      <p:cxnSp>
        <p:nvCxnSpPr>
          <p:cNvPr id="20" name="Straight Connector 19">
            <a:extLst>
              <a:ext uri="{FF2B5EF4-FFF2-40B4-BE49-F238E27FC236}">
                <a16:creationId xmlns:a16="http://schemas.microsoft.com/office/drawing/2014/main" id="{750527CE-FCD0-40C8-B37A-39331C2A4F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1853"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09C63B4-09DD-1C40-735B-E39837FBDA26}"/>
              </a:ext>
            </a:extLst>
          </p:cNvPr>
          <p:cNvPicPr>
            <a:picLocks noChangeAspect="1"/>
          </p:cNvPicPr>
          <p:nvPr/>
        </p:nvPicPr>
        <p:blipFill>
          <a:blip r:embed="rId3"/>
          <a:stretch>
            <a:fillRect/>
          </a:stretch>
        </p:blipFill>
        <p:spPr>
          <a:xfrm>
            <a:off x="1202533" y="1720157"/>
            <a:ext cx="5027450" cy="3155133"/>
          </a:xfrm>
          <a:prstGeom prst="rect">
            <a:avLst/>
          </a:prstGeom>
        </p:spPr>
      </p:pic>
    </p:spTree>
    <p:extLst>
      <p:ext uri="{BB962C8B-B14F-4D97-AF65-F5344CB8AC3E}">
        <p14:creationId xmlns:p14="http://schemas.microsoft.com/office/powerpoint/2010/main" val="411763144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8FA09B-08F0-28B4-7150-0ADE5E6A89A2}"/>
              </a:ext>
            </a:extLst>
          </p:cNvPr>
          <p:cNvSpPr>
            <a:spLocks noGrp="1"/>
          </p:cNvSpPr>
          <p:nvPr>
            <p:ph type="title"/>
          </p:nvPr>
        </p:nvSpPr>
        <p:spPr>
          <a:xfrm>
            <a:off x="418743" y="1115226"/>
            <a:ext cx="10363200" cy="1187570"/>
          </a:xfrm>
        </p:spPr>
        <p:txBody>
          <a:bodyPr/>
          <a:lstStyle/>
          <a:p>
            <a:r>
              <a:rPr lang="en-US" dirty="0"/>
              <a:t>Average Order Amount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VizSlides">
                <a:extLst>
                  <a:ext uri="{FF2B5EF4-FFF2-40B4-BE49-F238E27FC236}">
                    <a16:creationId xmlns:a16="http://schemas.microsoft.com/office/drawing/2014/main" id="{44CC78D0-28FF-50EA-7DDC-BDC4A7991D90}"/>
                  </a:ext>
                </a:extLst>
              </p:cNvPr>
              <p:cNvGraphicFramePr>
                <a:graphicFrameLocks noGrp="1"/>
              </p:cNvGraphicFramePr>
              <p:nvPr>
                <p:extLst>
                  <p:ext uri="{D42A27DB-BD31-4B8C-83A1-F6EECF244321}">
                    <p14:modId xmlns:p14="http://schemas.microsoft.com/office/powerpoint/2010/main" val="468809693"/>
                  </p:ext>
                </p:extLst>
              </p:nvPr>
            </p:nvGraphicFramePr>
            <p:xfrm>
              <a:off x="418743" y="2050990"/>
              <a:ext cx="11425727" cy="321351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VizSlides">
                <a:extLst>
                  <a:ext uri="{FF2B5EF4-FFF2-40B4-BE49-F238E27FC236}">
                    <a16:creationId xmlns:a16="http://schemas.microsoft.com/office/drawing/2014/main" id="{44CC78D0-28FF-50EA-7DDC-BDC4A7991D90}"/>
                  </a:ext>
                </a:extLst>
              </p:cNvPr>
              <p:cNvPicPr>
                <a:picLocks noGrp="1" noRot="1" noChangeAspect="1" noMove="1" noResize="1" noEditPoints="1" noAdjustHandles="1" noChangeArrowheads="1" noChangeShapeType="1"/>
              </p:cNvPicPr>
              <p:nvPr/>
            </p:nvPicPr>
            <p:blipFill>
              <a:blip r:embed="rId4"/>
              <a:stretch>
                <a:fillRect/>
              </a:stretch>
            </p:blipFill>
            <p:spPr>
              <a:xfrm>
                <a:off x="418743" y="2050990"/>
                <a:ext cx="11425727" cy="3213515"/>
              </a:xfrm>
              <a:prstGeom prst="rect">
                <a:avLst/>
              </a:prstGeom>
            </p:spPr>
          </p:pic>
        </mc:Fallback>
      </mc:AlternateContent>
    </p:spTree>
    <p:extLst>
      <p:ext uri="{BB962C8B-B14F-4D97-AF65-F5344CB8AC3E}">
        <p14:creationId xmlns:p14="http://schemas.microsoft.com/office/powerpoint/2010/main" val="189786351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8FA09B-08F0-28B4-7150-0ADE5E6A89A2}"/>
              </a:ext>
            </a:extLst>
          </p:cNvPr>
          <p:cNvSpPr>
            <a:spLocks noGrp="1"/>
          </p:cNvSpPr>
          <p:nvPr>
            <p:ph type="title"/>
          </p:nvPr>
        </p:nvSpPr>
        <p:spPr>
          <a:xfrm>
            <a:off x="418743" y="1115226"/>
            <a:ext cx="10363200" cy="1187570"/>
          </a:xfrm>
        </p:spPr>
        <p:txBody>
          <a:bodyPr/>
          <a:lstStyle/>
          <a:p>
            <a:r>
              <a:rPr lang="en-US" dirty="0"/>
              <a:t>Europe Sales Growth</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VizSlides">
                <a:extLst>
                  <a:ext uri="{FF2B5EF4-FFF2-40B4-BE49-F238E27FC236}">
                    <a16:creationId xmlns:a16="http://schemas.microsoft.com/office/drawing/2014/main" id="{DBD96106-D3B8-2104-6075-0C6DDCCAC02C}"/>
                  </a:ext>
                </a:extLst>
              </p:cNvPr>
              <p:cNvGraphicFramePr>
                <a:graphicFrameLocks noGrp="1"/>
              </p:cNvGraphicFramePr>
              <p:nvPr>
                <p:extLst>
                  <p:ext uri="{D42A27DB-BD31-4B8C-83A1-F6EECF244321}">
                    <p14:modId xmlns:p14="http://schemas.microsoft.com/office/powerpoint/2010/main" val="3841746390"/>
                  </p:ext>
                </p:extLst>
              </p:nvPr>
            </p:nvGraphicFramePr>
            <p:xfrm>
              <a:off x="323274" y="1860548"/>
              <a:ext cx="11449983" cy="489123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VizSlides">
                <a:extLst>
                  <a:ext uri="{FF2B5EF4-FFF2-40B4-BE49-F238E27FC236}">
                    <a16:creationId xmlns:a16="http://schemas.microsoft.com/office/drawing/2014/main" id="{DBD96106-D3B8-2104-6075-0C6DDCCAC02C}"/>
                  </a:ext>
                </a:extLst>
              </p:cNvPr>
              <p:cNvPicPr>
                <a:picLocks noGrp="1" noRot="1" noChangeAspect="1" noMove="1" noResize="1" noEditPoints="1" noAdjustHandles="1" noChangeArrowheads="1" noChangeShapeType="1"/>
              </p:cNvPicPr>
              <p:nvPr/>
            </p:nvPicPr>
            <p:blipFill>
              <a:blip r:embed="rId4"/>
              <a:stretch>
                <a:fillRect/>
              </a:stretch>
            </p:blipFill>
            <p:spPr>
              <a:xfrm>
                <a:off x="323274" y="1860548"/>
                <a:ext cx="11449983" cy="4891233"/>
              </a:xfrm>
              <a:prstGeom prst="rect">
                <a:avLst/>
              </a:prstGeom>
            </p:spPr>
          </p:pic>
        </mc:Fallback>
      </mc:AlternateContent>
    </p:spTree>
    <p:extLst>
      <p:ext uri="{BB962C8B-B14F-4D97-AF65-F5344CB8AC3E}">
        <p14:creationId xmlns:p14="http://schemas.microsoft.com/office/powerpoint/2010/main" val="279386982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8FA09B-08F0-28B4-7150-0ADE5E6A89A2}"/>
              </a:ext>
            </a:extLst>
          </p:cNvPr>
          <p:cNvSpPr>
            <a:spLocks noGrp="1"/>
          </p:cNvSpPr>
          <p:nvPr>
            <p:ph type="title"/>
          </p:nvPr>
        </p:nvSpPr>
        <p:spPr>
          <a:xfrm>
            <a:off x="418743" y="1115226"/>
            <a:ext cx="10363200" cy="1187570"/>
          </a:xfrm>
        </p:spPr>
        <p:txBody>
          <a:bodyPr/>
          <a:lstStyle/>
          <a:p>
            <a:r>
              <a:rPr lang="en-US" dirty="0"/>
              <a:t>Growth of the Sales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VizSlides">
                <a:extLst>
                  <a:ext uri="{FF2B5EF4-FFF2-40B4-BE49-F238E27FC236}">
                    <a16:creationId xmlns:a16="http://schemas.microsoft.com/office/drawing/2014/main" id="{8F5AFB97-4611-9BC5-A16E-DA5E300BED21}"/>
                  </a:ext>
                </a:extLst>
              </p:cNvPr>
              <p:cNvGraphicFramePr>
                <a:graphicFrameLocks noGrp="1"/>
              </p:cNvGraphicFramePr>
              <p:nvPr/>
            </p:nvGraphicFramePr>
            <p:xfrm>
              <a:off x="295564" y="2124364"/>
              <a:ext cx="11477693" cy="433185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VizSlides">
                <a:extLst>
                  <a:ext uri="{FF2B5EF4-FFF2-40B4-BE49-F238E27FC236}">
                    <a16:creationId xmlns:a16="http://schemas.microsoft.com/office/drawing/2014/main" id="{8F5AFB97-4611-9BC5-A16E-DA5E300BED21}"/>
                  </a:ext>
                </a:extLst>
              </p:cNvPr>
              <p:cNvPicPr>
                <a:picLocks noGrp="1" noRot="1" noChangeAspect="1" noMove="1" noResize="1" noEditPoints="1" noAdjustHandles="1" noChangeArrowheads="1" noChangeShapeType="1"/>
              </p:cNvPicPr>
              <p:nvPr/>
            </p:nvPicPr>
            <p:blipFill>
              <a:blip r:embed="rId4"/>
              <a:stretch>
                <a:fillRect/>
              </a:stretch>
            </p:blipFill>
            <p:spPr>
              <a:xfrm>
                <a:off x="295564" y="2124364"/>
                <a:ext cx="11477693" cy="4331853"/>
              </a:xfrm>
              <a:prstGeom prst="rect">
                <a:avLst/>
              </a:prstGeom>
            </p:spPr>
          </p:pic>
        </mc:Fallback>
      </mc:AlternateContent>
    </p:spTree>
    <p:extLst>
      <p:ext uri="{BB962C8B-B14F-4D97-AF65-F5344CB8AC3E}">
        <p14:creationId xmlns:p14="http://schemas.microsoft.com/office/powerpoint/2010/main" val="298931088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C4AA-6E00-8C6B-1E11-190D2A7963C0}"/>
              </a:ext>
            </a:extLst>
          </p:cNvPr>
          <p:cNvSpPr>
            <a:spLocks noGrp="1"/>
          </p:cNvSpPr>
          <p:nvPr>
            <p:ph type="title"/>
          </p:nvPr>
        </p:nvSpPr>
        <p:spPr>
          <a:xfrm>
            <a:off x="494524" y="1352940"/>
            <a:ext cx="10363200" cy="1187570"/>
          </a:xfrm>
        </p:spPr>
        <p:txBody>
          <a:bodyPr/>
          <a:lstStyle/>
          <a:p>
            <a:r>
              <a:rPr lang="en-US" dirty="0"/>
              <a:t>Offline Sales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VizSlides">
                <a:extLst>
                  <a:ext uri="{FF2B5EF4-FFF2-40B4-BE49-F238E27FC236}">
                    <a16:creationId xmlns:a16="http://schemas.microsoft.com/office/drawing/2014/main" id="{DE99DA22-6681-6BA9-AC89-98D91E604BB2}"/>
                  </a:ext>
                </a:extLst>
              </p:cNvPr>
              <p:cNvGraphicFramePr>
                <a:graphicFrameLocks noGrp="1"/>
              </p:cNvGraphicFramePr>
              <p:nvPr>
                <p:extLst>
                  <p:ext uri="{D42A27DB-BD31-4B8C-83A1-F6EECF244321}">
                    <p14:modId xmlns:p14="http://schemas.microsoft.com/office/powerpoint/2010/main" val="2789349030"/>
                  </p:ext>
                </p:extLst>
              </p:nvPr>
            </p:nvGraphicFramePr>
            <p:xfrm>
              <a:off x="494524" y="2783243"/>
              <a:ext cx="11554690" cy="217574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title="VizSlides">
                <a:extLst>
                  <a:ext uri="{FF2B5EF4-FFF2-40B4-BE49-F238E27FC236}">
                    <a16:creationId xmlns:a16="http://schemas.microsoft.com/office/drawing/2014/main" id="{DE99DA22-6681-6BA9-AC89-98D91E604BB2}"/>
                  </a:ext>
                </a:extLst>
              </p:cNvPr>
              <p:cNvPicPr>
                <a:picLocks noGrp="1" noRot="1" noChangeAspect="1" noMove="1" noResize="1" noEditPoints="1" noAdjustHandles="1" noChangeArrowheads="1" noChangeShapeType="1"/>
              </p:cNvPicPr>
              <p:nvPr/>
            </p:nvPicPr>
            <p:blipFill>
              <a:blip r:embed="rId4"/>
              <a:stretch>
                <a:fillRect/>
              </a:stretch>
            </p:blipFill>
            <p:spPr>
              <a:xfrm>
                <a:off x="494524" y="2783243"/>
                <a:ext cx="11554690" cy="2175742"/>
              </a:xfrm>
              <a:prstGeom prst="rect">
                <a:avLst/>
              </a:prstGeom>
            </p:spPr>
          </p:pic>
        </mc:Fallback>
      </mc:AlternateContent>
    </p:spTree>
    <p:extLst>
      <p:ext uri="{BB962C8B-B14F-4D97-AF65-F5344CB8AC3E}">
        <p14:creationId xmlns:p14="http://schemas.microsoft.com/office/powerpoint/2010/main" val="227285695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5020-4077-E4DE-D9E8-490E09896DF5}"/>
              </a:ext>
            </a:extLst>
          </p:cNvPr>
          <p:cNvSpPr>
            <a:spLocks noGrp="1"/>
          </p:cNvSpPr>
          <p:nvPr>
            <p:ph type="title"/>
          </p:nvPr>
        </p:nvSpPr>
        <p:spPr>
          <a:xfrm>
            <a:off x="535132" y="1020619"/>
            <a:ext cx="10363200" cy="1187570"/>
          </a:xfrm>
        </p:spPr>
        <p:txBody>
          <a:bodyPr/>
          <a:lstStyle/>
          <a:p>
            <a:r>
              <a:rPr lang="en-US" dirty="0"/>
              <a:t>Sales Team Expansion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VizSlides">
                <a:extLst>
                  <a:ext uri="{FF2B5EF4-FFF2-40B4-BE49-F238E27FC236}">
                    <a16:creationId xmlns:a16="http://schemas.microsoft.com/office/drawing/2014/main" id="{84AF48B6-7C0C-64F0-A09C-952F634991F4}"/>
                  </a:ext>
                </a:extLst>
              </p:cNvPr>
              <p:cNvGraphicFramePr>
                <a:graphicFrameLocks noGrp="1"/>
              </p:cNvGraphicFramePr>
              <p:nvPr>
                <p:extLst>
                  <p:ext uri="{D42A27DB-BD31-4B8C-83A1-F6EECF244321}">
                    <p14:modId xmlns:p14="http://schemas.microsoft.com/office/powerpoint/2010/main" val="2656244050"/>
                  </p:ext>
                </p:extLst>
              </p:nvPr>
            </p:nvGraphicFramePr>
            <p:xfrm>
              <a:off x="286327" y="2268562"/>
              <a:ext cx="11720946" cy="47625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VizSlides">
                <a:extLst>
                  <a:ext uri="{FF2B5EF4-FFF2-40B4-BE49-F238E27FC236}">
                    <a16:creationId xmlns:a16="http://schemas.microsoft.com/office/drawing/2014/main" id="{84AF48B6-7C0C-64F0-A09C-952F634991F4}"/>
                  </a:ext>
                </a:extLst>
              </p:cNvPr>
              <p:cNvPicPr>
                <a:picLocks noGrp="1" noRot="1" noChangeAspect="1" noMove="1" noResize="1" noEditPoints="1" noAdjustHandles="1" noChangeArrowheads="1" noChangeShapeType="1"/>
              </p:cNvPicPr>
              <p:nvPr/>
            </p:nvPicPr>
            <p:blipFill>
              <a:blip r:embed="rId4"/>
              <a:stretch>
                <a:fillRect/>
              </a:stretch>
            </p:blipFill>
            <p:spPr>
              <a:xfrm>
                <a:off x="286327" y="2268562"/>
                <a:ext cx="11720946" cy="4762500"/>
              </a:xfrm>
              <a:prstGeom prst="rect">
                <a:avLst/>
              </a:prstGeom>
            </p:spPr>
          </p:pic>
        </mc:Fallback>
      </mc:AlternateContent>
    </p:spTree>
    <p:extLst>
      <p:ext uri="{BB962C8B-B14F-4D97-AF65-F5344CB8AC3E}">
        <p14:creationId xmlns:p14="http://schemas.microsoft.com/office/powerpoint/2010/main" val="100388810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CB9793-D087-140C-3C76-4531D3FE5B2B}"/>
              </a:ext>
            </a:extLst>
          </p:cNvPr>
          <p:cNvPicPr>
            <a:picLocks noChangeAspect="1"/>
          </p:cNvPicPr>
          <p:nvPr/>
        </p:nvPicPr>
        <p:blipFill>
          <a:blip r:embed="rId3"/>
          <a:stretch>
            <a:fillRect/>
          </a:stretch>
        </p:blipFill>
        <p:spPr>
          <a:xfrm>
            <a:off x="4386262" y="1766887"/>
            <a:ext cx="3419475" cy="3324225"/>
          </a:xfrm>
          <a:prstGeom prst="rect">
            <a:avLst/>
          </a:prstGeom>
        </p:spPr>
      </p:pic>
    </p:spTree>
    <p:extLst>
      <p:ext uri="{BB962C8B-B14F-4D97-AF65-F5344CB8AC3E}">
        <p14:creationId xmlns:p14="http://schemas.microsoft.com/office/powerpoint/2010/main" val="155911842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C53A-52FC-D507-386F-3F0D40D6230A}"/>
              </a:ext>
            </a:extLst>
          </p:cNvPr>
          <p:cNvSpPr>
            <a:spLocks noGrp="1"/>
          </p:cNvSpPr>
          <p:nvPr>
            <p:ph type="title"/>
          </p:nvPr>
        </p:nvSpPr>
        <p:spPr>
          <a:xfrm>
            <a:off x="535132" y="1020619"/>
            <a:ext cx="10363200" cy="1187570"/>
          </a:xfrm>
        </p:spPr>
        <p:txBody>
          <a:bodyPr/>
          <a:lstStyle/>
          <a:p>
            <a:r>
              <a:rPr lang="en-US" dirty="0"/>
              <a:t>Actions to take</a:t>
            </a:r>
          </a:p>
        </p:txBody>
      </p:sp>
      <p:sp>
        <p:nvSpPr>
          <p:cNvPr id="3" name="Text Placeholder 5">
            <a:extLst>
              <a:ext uri="{FF2B5EF4-FFF2-40B4-BE49-F238E27FC236}">
                <a16:creationId xmlns:a16="http://schemas.microsoft.com/office/drawing/2014/main" id="{B11613BC-C175-B945-A142-877663CE87E5}"/>
              </a:ext>
            </a:extLst>
          </p:cNvPr>
          <p:cNvSpPr txBox="1">
            <a:spLocks/>
          </p:cNvSpPr>
          <p:nvPr/>
        </p:nvSpPr>
        <p:spPr>
          <a:xfrm>
            <a:off x="912629" y="2341547"/>
            <a:ext cx="10727828" cy="3136308"/>
          </a:xfrm>
          <a:prstGeom prst="rect">
            <a:avLst/>
          </a:prstGeom>
        </p:spPr>
        <p:txBody>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Orders of bigger volume</a:t>
            </a:r>
          </a:p>
          <a:p>
            <a:r>
              <a:rPr lang="en-US" sz="2400" dirty="0"/>
              <a:t>Entering new markets with online sales</a:t>
            </a:r>
            <a:r>
              <a:rPr lang="lt-LT" sz="2400" dirty="0"/>
              <a:t> </a:t>
            </a:r>
            <a:r>
              <a:rPr lang="lt-LT" sz="2400" dirty="0" err="1"/>
              <a:t>as</a:t>
            </a:r>
            <a:r>
              <a:rPr lang="lt-LT" sz="2400" dirty="0"/>
              <a:t> a </a:t>
            </a:r>
            <a:r>
              <a:rPr lang="lt-LT" sz="2400" dirty="0" err="1"/>
              <a:t>strategy</a:t>
            </a:r>
            <a:endParaRPr lang="en-US" sz="2400" dirty="0"/>
          </a:p>
          <a:p>
            <a:r>
              <a:rPr lang="en-US" sz="2400" dirty="0"/>
              <a:t>Sales team expansion</a:t>
            </a:r>
          </a:p>
        </p:txBody>
      </p:sp>
    </p:spTree>
    <p:extLst>
      <p:ext uri="{BB962C8B-B14F-4D97-AF65-F5344CB8AC3E}">
        <p14:creationId xmlns:p14="http://schemas.microsoft.com/office/powerpoint/2010/main" val="25886136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3">
                                            <p:txEl>
                                              <p:pRg st="0" end="0"/>
                                            </p:txEl>
                                          </p:spTgt>
                                        </p:tgtEl>
                                        <p:attrNameLst>
                                          <p:attrName>style.color</p:attrName>
                                        </p:attrNameLst>
                                      </p:cBhvr>
                                      <p:by>
                                        <p:hsl h="0" s="-12549" l="-25098"/>
                                      </p:by>
                                    </p:animClr>
                                    <p:animClr clrSpc="hsl" dir="cw">
                                      <p:cBhvr>
                                        <p:cTn id="7" dur="500" fill="hold"/>
                                        <p:tgtEl>
                                          <p:spTgt spid="3">
                                            <p:txEl>
                                              <p:pRg st="0" end="0"/>
                                            </p:txEl>
                                          </p:spTgt>
                                        </p:tgtEl>
                                        <p:attrNameLst>
                                          <p:attrName>fillcolor</p:attrName>
                                        </p:attrNameLst>
                                      </p:cBhvr>
                                      <p:by>
                                        <p:hsl h="0" s="-12549" l="-25098"/>
                                      </p:by>
                                    </p:animClr>
                                    <p:animClr clrSpc="hsl" dir="cw">
                                      <p:cBhvr>
                                        <p:cTn id="8" dur="500" fill="hold"/>
                                        <p:tgtEl>
                                          <p:spTgt spid="3">
                                            <p:txEl>
                                              <p:pRg st="0" end="0"/>
                                            </p:txEl>
                                          </p:spTgt>
                                        </p:tgtEl>
                                        <p:attrNameLst>
                                          <p:attrName>stroke.color</p:attrName>
                                        </p:attrNameLst>
                                      </p:cBhvr>
                                      <p:by>
                                        <p:hsl h="0" s="-12549" l="-25098"/>
                                      </p:by>
                                    </p:animClr>
                                    <p:set>
                                      <p:cBhvr>
                                        <p:cTn id="9" dur="500" fill="hold"/>
                                        <p:tgtEl>
                                          <p:spTgt spid="3">
                                            <p:txEl>
                                              <p:pRg st="0" end="0"/>
                                            </p:txEl>
                                          </p:spTgt>
                                        </p:tgtEl>
                                        <p:attrNameLst>
                                          <p:attrName>fill.type</p:attrName>
                                        </p:attrNameLst>
                                      </p:cBhvr>
                                      <p:to>
                                        <p:strVal val="solid"/>
                                      </p:to>
                                    </p:set>
                                  </p:childTnLst>
                                </p:cTn>
                              </p:par>
                            </p:childTnLst>
                          </p:cTn>
                        </p:par>
                        <p:par>
                          <p:cTn id="10" fill="hold">
                            <p:stCondLst>
                              <p:cond delay="500"/>
                            </p:stCondLst>
                            <p:childTnLst>
                              <p:par>
                                <p:cTn id="11" presetID="24" presetClass="emph" presetSubtype="0" fill="hold" nodeType="afterEffect">
                                  <p:stCondLst>
                                    <p:cond delay="0"/>
                                  </p:stCondLst>
                                  <p:childTnLst>
                                    <p:animClr clrSpc="hsl" dir="cw">
                                      <p:cBhvr override="childStyle">
                                        <p:cTn id="12" dur="500" fill="hold"/>
                                        <p:tgtEl>
                                          <p:spTgt spid="3">
                                            <p:txEl>
                                              <p:pRg st="1" end="1"/>
                                            </p:txEl>
                                          </p:spTgt>
                                        </p:tgtEl>
                                        <p:attrNameLst>
                                          <p:attrName>style.color</p:attrName>
                                        </p:attrNameLst>
                                      </p:cBhvr>
                                      <p:by>
                                        <p:hsl h="0" s="-12549" l="-25098"/>
                                      </p:by>
                                    </p:animClr>
                                    <p:animClr clrSpc="hsl" dir="cw">
                                      <p:cBhvr>
                                        <p:cTn id="13" dur="500" fill="hold"/>
                                        <p:tgtEl>
                                          <p:spTgt spid="3">
                                            <p:txEl>
                                              <p:pRg st="1" end="1"/>
                                            </p:txEl>
                                          </p:spTgt>
                                        </p:tgtEl>
                                        <p:attrNameLst>
                                          <p:attrName>fillcolor</p:attrName>
                                        </p:attrNameLst>
                                      </p:cBhvr>
                                      <p:by>
                                        <p:hsl h="0" s="-12549" l="-25098"/>
                                      </p:by>
                                    </p:animClr>
                                    <p:animClr clrSpc="hsl" dir="cw">
                                      <p:cBhvr>
                                        <p:cTn id="14" dur="500" fill="hold"/>
                                        <p:tgtEl>
                                          <p:spTgt spid="3">
                                            <p:txEl>
                                              <p:pRg st="1" end="1"/>
                                            </p:txEl>
                                          </p:spTgt>
                                        </p:tgtEl>
                                        <p:attrNameLst>
                                          <p:attrName>stroke.color</p:attrName>
                                        </p:attrNameLst>
                                      </p:cBhvr>
                                      <p:by>
                                        <p:hsl h="0" s="-12549" l="-25098"/>
                                      </p:by>
                                    </p:animClr>
                                    <p:set>
                                      <p:cBhvr>
                                        <p:cTn id="15" dur="500" fill="hold"/>
                                        <p:tgtEl>
                                          <p:spTgt spid="3">
                                            <p:txEl>
                                              <p:pRg st="1" end="1"/>
                                            </p:txEl>
                                          </p:spTgt>
                                        </p:tgtEl>
                                        <p:attrNameLst>
                                          <p:attrName>fill.type</p:attrName>
                                        </p:attrNameLst>
                                      </p:cBhvr>
                                      <p:to>
                                        <p:strVal val="solid"/>
                                      </p:to>
                                    </p:set>
                                  </p:childTnLst>
                                </p:cTn>
                              </p:par>
                            </p:childTnLst>
                          </p:cTn>
                        </p:par>
                        <p:par>
                          <p:cTn id="16" fill="hold">
                            <p:stCondLst>
                              <p:cond delay="1000"/>
                            </p:stCondLst>
                            <p:childTnLst>
                              <p:par>
                                <p:cTn id="17" presetID="24" presetClass="emph" presetSubtype="0" fill="hold" nodeType="afterEffect">
                                  <p:stCondLst>
                                    <p:cond delay="0"/>
                                  </p:stCondLst>
                                  <p:childTnLst>
                                    <p:animClr clrSpc="hsl" dir="cw">
                                      <p:cBhvr override="childStyle">
                                        <p:cTn id="18" dur="500" fill="hold"/>
                                        <p:tgtEl>
                                          <p:spTgt spid="3">
                                            <p:txEl>
                                              <p:pRg st="2" end="2"/>
                                            </p:txEl>
                                          </p:spTgt>
                                        </p:tgtEl>
                                        <p:attrNameLst>
                                          <p:attrName>style.color</p:attrName>
                                        </p:attrNameLst>
                                      </p:cBhvr>
                                      <p:by>
                                        <p:hsl h="0" s="-12549" l="-25098"/>
                                      </p:by>
                                    </p:animClr>
                                    <p:animClr clrSpc="hsl" dir="cw">
                                      <p:cBhvr>
                                        <p:cTn id="19" dur="500" fill="hold"/>
                                        <p:tgtEl>
                                          <p:spTgt spid="3">
                                            <p:txEl>
                                              <p:pRg st="2" end="2"/>
                                            </p:txEl>
                                          </p:spTgt>
                                        </p:tgtEl>
                                        <p:attrNameLst>
                                          <p:attrName>fillcolor</p:attrName>
                                        </p:attrNameLst>
                                      </p:cBhvr>
                                      <p:by>
                                        <p:hsl h="0" s="-12549" l="-25098"/>
                                      </p:by>
                                    </p:animClr>
                                    <p:animClr clrSpc="hsl" dir="cw">
                                      <p:cBhvr>
                                        <p:cTn id="20" dur="500" fill="hold"/>
                                        <p:tgtEl>
                                          <p:spTgt spid="3">
                                            <p:txEl>
                                              <p:pRg st="2" end="2"/>
                                            </p:txEl>
                                          </p:spTgt>
                                        </p:tgtEl>
                                        <p:attrNameLst>
                                          <p:attrName>stroke.color</p:attrName>
                                        </p:attrNameLst>
                                      </p:cBhvr>
                                      <p:by>
                                        <p:hsl h="0" s="-12549" l="-25098"/>
                                      </p:by>
                                    </p:animClr>
                                    <p:set>
                                      <p:cBhvr>
                                        <p:cTn id="21"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webextension1.xml><?xml version="1.0" encoding="utf-8"?>
<we:webextension xmlns:we="http://schemas.microsoft.com/office/webextensions/webextension/2010/11" id="{934F2C96-1A42-41A0-93CE-A8D9530E76F2}">
  <we:reference id="wa200004798" version="1.0.1.0" store="en-US" storeType="OMEX"/>
  <we:alternateReferences>
    <we:reference id="WA200004798" version="1.0.1.0" store="WA200004798" storeType="OMEX"/>
  </we:alternateReferences>
  <we:properties>
    <we:property name="embedUrl" value="&quot;\&quot;https://public.tableau.com/views/slide2_16855447452880/slide2\&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2\&quot;,\&quot;dashboard\&quot;:\&quot;slide2_16855447452880\&quot;,\&quot;tabs\&quot;:true,\&quot;toolbar\&quot;:true}&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6F8F06B-5939-45FC-82F4-02954CA98A3B}">
  <we:reference id="wa200004798" version="1.0.1.0" store="en-US" storeType="OMEX"/>
  <we:alternateReferences>
    <we:reference id="WA200004798" version="1.0.1.0" store="WA200004798" storeType="OMEX"/>
  </we:alternateReferences>
  <we:properties>
    <we:property name="embedUrl" value="&quot;\&quot;https://public.tableau.com/views/slide7_16855478685010/slide7\&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7\&quot;,\&quot;dashboard\&quot;:\&quot;slide7_16855478685010\&quot;,\&quot;tabs\&quot;:true,\&quot;toolbar\&quot;:true}&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D7F6B99F-E6BE-4443-AEB2-EFCC161303BC}">
  <we:reference id="wa200004798" version="1.0.1.0" store="en-US" storeType="OMEX"/>
  <we:alternateReferences>
    <we:reference id="WA200004798" version="1.0.1.0" store="WA200004798" storeType="OMEX"/>
  </we:alternateReferences>
  <we:properties>
    <we:property name="embedUrl" value="&quot;\&quot;https://public.tableau.com/views/slide5_16855469749720/slide5\&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5\&quot;,\&quot;dashboard\&quot;:\&quot;slide5_16855469749720\&quot;,\&quot;tabs\&quot;:true,\&quot;toolbar\&quot;:true}&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D6AB877D-62C7-44DA-9FBE-767BE3502DFB}">
  <we:reference id="wa200004798" version="1.0.1.0" store="en-US" storeType="OMEX"/>
  <we:alternateReferences>
    <we:reference id="WA200004798" version="1.0.1.0" store="WA200004798" storeType="OMEX"/>
  </we:alternateReferences>
  <we:properties>
    <we:property name="embedUrl" value="&quot;\&quot;https://public.tableau.com/views/slide9_16856394734340/slide9\&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9\&quot;,\&quot;dashboard\&quot;:\&quot;slide9_16856394734340\&quot;,\&quot;tabs\&quot;:true,\&quot;toolbar\&quot;:true}&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E0F16A6C-1DAF-4F68-83EF-A5156D5F7F4C}">
  <we:reference id="wa200004798" version="1.0.1.0" store="en-US" storeType="OMEX"/>
  <we:alternateReferences>
    <we:reference id="WA200004798" version="1.0.1.0" store="WA200004798" storeType="OMEX"/>
  </we:alternateReferences>
  <we:properties>
    <we:property name="embedUrl" value="&quot;\&quot;https://public.tableau.com/views/slide8_16856384081240/slide8\&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lide8\&quot;,\&quot;dashboard\&quot;:\&quot;slide8_16856384081240\&quot;,\&quot;tabs\&quot;:true,\&quot;toolbar\&quot;:tru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8927</TotalTime>
  <Words>415</Words>
  <Application>Microsoft Office PowerPoint</Application>
  <PresentationFormat>Widescreen</PresentationFormat>
  <Paragraphs>34</Paragraphs>
  <Slides>8</Slides>
  <Notes>8</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Grandview Display</vt:lpstr>
      <vt:lpstr>DashVTI</vt:lpstr>
      <vt:lpstr>AdwentureWorks SALES</vt:lpstr>
      <vt:lpstr>Average Order Amount</vt:lpstr>
      <vt:lpstr>Europe Sales Growth</vt:lpstr>
      <vt:lpstr>Growth of the Sales</vt:lpstr>
      <vt:lpstr>Offline Sales</vt:lpstr>
      <vt:lpstr>Sales Team Expansion</vt:lpstr>
      <vt:lpstr>PowerPoint Presentation</vt:lpstr>
      <vt:lpstr>Actions to take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Jurgita Rimkienė</dc:creator>
  <cp:lastModifiedBy>Jurgita Rimkienė</cp:lastModifiedBy>
  <cp:revision>11</cp:revision>
  <dcterms:created xsi:type="dcterms:W3CDTF">2023-05-31T10:06:52Z</dcterms:created>
  <dcterms:modified xsi:type="dcterms:W3CDTF">2023-06-06T14:54:06Z</dcterms:modified>
</cp:coreProperties>
</file>