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webextensions/webextension2.xml" ContentType="application/vnd.ms-office.webextension+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webextensions/webextension3.xml" ContentType="application/vnd.ms-office.webextension+xml"/>
  <Override PartName="/ppt/notesSlides/notesSlide6.xml" ContentType="application/vnd.openxmlformats-officedocument.presentationml.notesSlide+xml"/>
  <Override PartName="/ppt/webextensions/webextension4.xml" ContentType="application/vnd.ms-office.webextension+xml"/>
  <Override PartName="/ppt/notesSlides/notesSlide7.xml" ContentType="application/vnd.openxmlformats-officedocument.presentationml.notesSlide+xml"/>
  <Override PartName="/ppt/webextensions/webextension5.xml" ContentType="application/vnd.ms-office.webextension+xml"/>
  <Override PartName="/ppt/notesSlides/notesSlide8.xml" ContentType="application/vnd.openxmlformats-officedocument.presentationml.notesSlide+xml"/>
  <Override PartName="/ppt/webextensions/webextension6.xml" ContentType="application/vnd.ms-office.webextension+xml"/>
  <Override PartName="/ppt/notesSlides/notesSlide9.xml" ContentType="application/vnd.openxmlformats-officedocument.presentationml.notesSlide+xml"/>
  <Override PartName="/ppt/webextensions/webextension7.xml" ContentType="application/vnd.ms-office.webextension+xml"/>
  <Override PartName="/ppt/notesSlides/notesSlide10.xml" ContentType="application/vnd.openxmlformats-officedocument.presentationml.notesSlide+xml"/>
  <Override PartName="/ppt/webextensions/webextension8.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4"/>
  </p:notesMasterIdLst>
  <p:sldIdLst>
    <p:sldId id="256" r:id="rId2"/>
    <p:sldId id="259" r:id="rId3"/>
    <p:sldId id="257" r:id="rId4"/>
    <p:sldId id="258" r:id="rId5"/>
    <p:sldId id="260" r:id="rId6"/>
    <p:sldId id="264" r:id="rId7"/>
    <p:sldId id="265" r:id="rId8"/>
    <p:sldId id="261" r:id="rId9"/>
    <p:sldId id="262"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966" autoAdjust="0"/>
  </p:normalViewPr>
  <p:slideViewPr>
    <p:cSldViewPr snapToGrid="0">
      <p:cViewPr varScale="1">
        <p:scale>
          <a:sx n="103" d="100"/>
          <a:sy n="103" d="100"/>
        </p:scale>
        <p:origin x="9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F6CD-41A3-A71E-1E1427F4D96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F6CD-41A3-A71E-1E1427F4D966}"/>
              </c:ext>
            </c:extLst>
          </c:dPt>
          <c:dLbls>
            <c:dLbl>
              <c:idx val="0"/>
              <c:layout>
                <c:manualLayout>
                  <c:x val="-5.3505751588793601E-2"/>
                  <c:y val="-0.27124252434794199"/>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4596806943330463"/>
                      <c:h val="0.1596533921031151"/>
                    </c:manualLayout>
                  </c15:layout>
                </c:ext>
                <c:ext xmlns:c16="http://schemas.microsoft.com/office/drawing/2014/chart" uri="{C3380CC4-5D6E-409C-BE32-E72D297353CC}">
                  <c16:uniqueId val="{00000001-F6CD-41A3-A71E-1E1427F4D966}"/>
                </c:ext>
              </c:extLst>
            </c:dLbl>
            <c:dLbl>
              <c:idx val="1"/>
              <c:delete val="1"/>
              <c:extLst>
                <c:ext xmlns:c15="http://schemas.microsoft.com/office/drawing/2012/chart" uri="{CE6537A1-D6FC-4f65-9D91-7224C49458BB}"/>
                <c:ext xmlns:c16="http://schemas.microsoft.com/office/drawing/2014/chart" uri="{C3380CC4-5D6E-409C-BE32-E72D297353CC}">
                  <c16:uniqueId val="{00000002-F6CD-41A3-A71E-1E1427F4D96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Below average</c:v>
                </c:pt>
                <c:pt idx="1">
                  <c:v>Over average</c:v>
                </c:pt>
              </c:strCache>
            </c:strRef>
          </c:cat>
          <c:val>
            <c:numRef>
              <c:f>Sheet1!$B$2:$B$3</c:f>
              <c:numCache>
                <c:formatCode>General</c:formatCode>
                <c:ptCount val="2"/>
                <c:pt idx="0">
                  <c:v>92</c:v>
                </c:pt>
                <c:pt idx="1">
                  <c:v>8</c:v>
                </c:pt>
              </c:numCache>
            </c:numRef>
          </c:val>
          <c:extLst>
            <c:ext xmlns:c16="http://schemas.microsoft.com/office/drawing/2014/chart" uri="{C3380CC4-5D6E-409C-BE32-E72D297353CC}">
              <c16:uniqueId val="{00000000-F6CD-41A3-A71E-1E1427F4D966}"/>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EDDD1-D0BD-4491-8B50-225DC269C2BB}"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FBFA3-F721-4361-A153-82306B2B9D05}" type="slidenum">
              <a:rPr lang="en-US" smtClean="0"/>
              <a:t>‹#›</a:t>
            </a:fld>
            <a:endParaRPr lang="en-US"/>
          </a:p>
        </p:txBody>
      </p:sp>
    </p:spTree>
    <p:extLst>
      <p:ext uri="{BB962C8B-B14F-4D97-AF65-F5344CB8AC3E}">
        <p14:creationId xmlns:p14="http://schemas.microsoft.com/office/powerpoint/2010/main" val="317169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 want to present </a:t>
            </a:r>
            <a:r>
              <a:rPr lang="en-US" dirty="0" err="1"/>
              <a:t>AdwentureWorks</a:t>
            </a:r>
            <a:r>
              <a:rPr lang="en-US" dirty="0"/>
              <a:t> sales situation. This presentation is prepared for the sales department.</a:t>
            </a:r>
          </a:p>
        </p:txBody>
      </p:sp>
      <p:sp>
        <p:nvSpPr>
          <p:cNvPr id="4" name="Slide Number Placeholder 3"/>
          <p:cNvSpPr>
            <a:spLocks noGrp="1"/>
          </p:cNvSpPr>
          <p:nvPr>
            <p:ph type="sldNum" sz="quarter" idx="5"/>
          </p:nvPr>
        </p:nvSpPr>
        <p:spPr/>
        <p:txBody>
          <a:bodyPr/>
          <a:lstStyle/>
          <a:p>
            <a:fld id="{270FBFA3-F721-4361-A153-82306B2B9D05}" type="slidenum">
              <a:rPr lang="en-US" smtClean="0"/>
              <a:t>1</a:t>
            </a:fld>
            <a:endParaRPr lang="en-US"/>
          </a:p>
        </p:txBody>
      </p:sp>
    </p:spTree>
    <p:extLst>
      <p:ext uri="{BB962C8B-B14F-4D97-AF65-F5344CB8AC3E}">
        <p14:creationId xmlns:p14="http://schemas.microsoft.com/office/powerpoint/2010/main" val="566773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Salespersons deal only with non online buying customers. </a:t>
            </a:r>
          </a:p>
          <a:p>
            <a:r>
              <a:rPr lang="en-US" dirty="0"/>
              <a:t>In 2002 4 new salespersons were involved into sales, in 2003 - 3 more. There was one drop off in 2002. Each Region has it’s sales manager.</a:t>
            </a:r>
          </a:p>
          <a:p>
            <a:r>
              <a:rPr lang="en-US" dirty="0"/>
              <a:t>4 top sellers make up 47% of all non online sales.</a:t>
            </a:r>
          </a:p>
        </p:txBody>
      </p:sp>
      <p:sp>
        <p:nvSpPr>
          <p:cNvPr id="4" name="Slide Number Placeholder 3"/>
          <p:cNvSpPr>
            <a:spLocks noGrp="1"/>
          </p:cNvSpPr>
          <p:nvPr>
            <p:ph type="sldNum" sz="quarter" idx="5"/>
          </p:nvPr>
        </p:nvSpPr>
        <p:spPr/>
        <p:txBody>
          <a:bodyPr/>
          <a:lstStyle/>
          <a:p>
            <a:fld id="{270FBFA3-F721-4361-A153-82306B2B9D05}" type="slidenum">
              <a:rPr lang="en-US" smtClean="0"/>
              <a:t>10</a:t>
            </a:fld>
            <a:endParaRPr lang="en-US"/>
          </a:p>
        </p:txBody>
      </p:sp>
    </p:spTree>
    <p:extLst>
      <p:ext uri="{BB962C8B-B14F-4D97-AF65-F5344CB8AC3E}">
        <p14:creationId xmlns:p14="http://schemas.microsoft.com/office/powerpoint/2010/main" val="206487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One </a:t>
            </a:r>
            <a:r>
              <a:rPr lang="lt-LT" dirty="0" err="1"/>
              <a:t>seller</a:t>
            </a:r>
            <a:r>
              <a:rPr lang="lt-LT" dirty="0"/>
              <a:t> </a:t>
            </a:r>
            <a:r>
              <a:rPr lang="lt-LT" dirty="0" err="1"/>
              <a:t>is</a:t>
            </a:r>
            <a:r>
              <a:rPr lang="lt-LT" dirty="0"/>
              <a:t> </a:t>
            </a:r>
            <a:r>
              <a:rPr lang="lt-LT" dirty="0" err="1"/>
              <a:t>capable</a:t>
            </a:r>
            <a:r>
              <a:rPr lang="lt-LT" dirty="0"/>
              <a:t> to </a:t>
            </a:r>
            <a:r>
              <a:rPr lang="lt-LT" dirty="0" err="1"/>
              <a:t>deal</a:t>
            </a:r>
            <a:r>
              <a:rPr lang="lt-LT" dirty="0"/>
              <a:t> </a:t>
            </a:r>
            <a:r>
              <a:rPr lang="lt-LT" dirty="0" err="1"/>
              <a:t>with</a:t>
            </a:r>
            <a:r>
              <a:rPr lang="lt-LT" dirty="0"/>
              <a:t> </a:t>
            </a:r>
            <a:r>
              <a:rPr lang="en-US" dirty="0"/>
              <a:t>50 customers and manage 170 orders per year. Today we have 5 such sellers who work in this maximum load. </a:t>
            </a:r>
            <a:endParaRPr lang="lt-LT" dirty="0"/>
          </a:p>
          <a:p>
            <a:r>
              <a:rPr lang="lt-LT" dirty="0" err="1"/>
              <a:t>If</a:t>
            </a:r>
            <a:r>
              <a:rPr lang="lt-LT" dirty="0"/>
              <a:t> </a:t>
            </a:r>
            <a:r>
              <a:rPr lang="lt-LT" dirty="0" err="1"/>
              <a:t>we</a:t>
            </a:r>
            <a:r>
              <a:rPr lang="lt-LT" dirty="0"/>
              <a:t> </a:t>
            </a:r>
            <a:r>
              <a:rPr lang="lt-LT" dirty="0" err="1"/>
              <a:t>have</a:t>
            </a:r>
            <a:r>
              <a:rPr lang="lt-LT" dirty="0"/>
              <a:t> </a:t>
            </a:r>
            <a:r>
              <a:rPr lang="lt-LT" dirty="0" err="1"/>
              <a:t>the</a:t>
            </a:r>
            <a:r>
              <a:rPr lang="lt-LT" dirty="0"/>
              <a:t> </a:t>
            </a:r>
            <a:r>
              <a:rPr lang="lt-LT" dirty="0" err="1"/>
              <a:t>growth</a:t>
            </a:r>
            <a:r>
              <a:rPr lang="lt-LT" dirty="0"/>
              <a:t> of </a:t>
            </a:r>
            <a:r>
              <a:rPr lang="en-US" dirty="0"/>
              <a:t>30 percent in sales we may still manage with the same amount of selling persons, but together we would have also a growth in customers for 30 percent, then the situation would change to maximum load of work for all selling persons and this would not be preferable. Due to this we need to thing about expanding the sales team with at least two additional persons.</a:t>
            </a:r>
          </a:p>
        </p:txBody>
      </p:sp>
      <p:sp>
        <p:nvSpPr>
          <p:cNvPr id="4" name="Slide Number Placeholder 3"/>
          <p:cNvSpPr>
            <a:spLocks noGrp="1"/>
          </p:cNvSpPr>
          <p:nvPr>
            <p:ph type="sldNum" sz="quarter" idx="5"/>
          </p:nvPr>
        </p:nvSpPr>
        <p:spPr/>
        <p:txBody>
          <a:bodyPr/>
          <a:lstStyle/>
          <a:p>
            <a:fld id="{270FBFA3-F721-4361-A153-82306B2B9D05}" type="slidenum">
              <a:rPr lang="en-US" smtClean="0"/>
              <a:t>11</a:t>
            </a:fld>
            <a:endParaRPr lang="en-US"/>
          </a:p>
        </p:txBody>
      </p:sp>
    </p:spTree>
    <p:extLst>
      <p:ext uri="{BB962C8B-B14F-4D97-AF65-F5344CB8AC3E}">
        <p14:creationId xmlns:p14="http://schemas.microsoft.com/office/powerpoint/2010/main" val="219109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FBFA3-F721-4361-A153-82306B2B9D05}" type="slidenum">
              <a:rPr lang="en-US" smtClean="0"/>
              <a:t>12</a:t>
            </a:fld>
            <a:endParaRPr lang="en-US"/>
          </a:p>
        </p:txBody>
      </p:sp>
    </p:spTree>
    <p:extLst>
      <p:ext uri="{BB962C8B-B14F-4D97-AF65-F5344CB8AC3E}">
        <p14:creationId xmlns:p14="http://schemas.microsoft.com/office/powerpoint/2010/main" val="322118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2004 fiscal year was the best fiscal year for the company.</a:t>
            </a:r>
          </a:p>
          <a:p>
            <a:r>
              <a:rPr lang="en-US" dirty="0"/>
              <a:t>47,85% of the sales ware generated during 2004 fiscal year. 2004 fiscal year grew in 54% in comparison with the previous fiscal year.</a:t>
            </a:r>
          </a:p>
        </p:txBody>
      </p:sp>
      <p:sp>
        <p:nvSpPr>
          <p:cNvPr id="4" name="Slide Number Placeholder 3"/>
          <p:cNvSpPr>
            <a:spLocks noGrp="1"/>
          </p:cNvSpPr>
          <p:nvPr>
            <p:ph type="sldNum" sz="quarter" idx="5"/>
          </p:nvPr>
        </p:nvSpPr>
        <p:spPr/>
        <p:txBody>
          <a:bodyPr/>
          <a:lstStyle/>
          <a:p>
            <a:fld id="{270FBFA3-F721-4361-A153-82306B2B9D05}" type="slidenum">
              <a:rPr lang="en-US" smtClean="0"/>
              <a:t>2</a:t>
            </a:fld>
            <a:endParaRPr lang="en-US"/>
          </a:p>
        </p:txBody>
      </p:sp>
    </p:spTree>
    <p:extLst>
      <p:ext uri="{BB962C8B-B14F-4D97-AF65-F5344CB8AC3E}">
        <p14:creationId xmlns:p14="http://schemas.microsoft.com/office/powerpoint/2010/main" val="349067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amount per order is 4472 in general. When the average of non online order is 28446 and online - 1173. That is 24 times less.</a:t>
            </a:r>
          </a:p>
        </p:txBody>
      </p:sp>
      <p:sp>
        <p:nvSpPr>
          <p:cNvPr id="4" name="Slide Number Placeholder 3"/>
          <p:cNvSpPr>
            <a:spLocks noGrp="1"/>
          </p:cNvSpPr>
          <p:nvPr>
            <p:ph type="sldNum" sz="quarter" idx="5"/>
          </p:nvPr>
        </p:nvSpPr>
        <p:spPr/>
        <p:txBody>
          <a:bodyPr/>
          <a:lstStyle/>
          <a:p>
            <a:fld id="{270FBFA3-F721-4361-A153-82306B2B9D05}" type="slidenum">
              <a:rPr lang="en-US" smtClean="0"/>
              <a:t>3</a:t>
            </a:fld>
            <a:endParaRPr lang="en-US"/>
          </a:p>
        </p:txBody>
      </p:sp>
    </p:spTree>
    <p:extLst>
      <p:ext uri="{BB962C8B-B14F-4D97-AF65-F5344CB8AC3E}">
        <p14:creationId xmlns:p14="http://schemas.microsoft.com/office/powerpoint/2010/main" val="401073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almost 29 thousand orders are below average. That is 92% of the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nesuplakti</a:t>
            </a:r>
            <a:r>
              <a:rPr lang="en-US" dirty="0"/>
              <a:t> </a:t>
            </a:r>
            <a:r>
              <a:rPr lang="lt-LT" dirty="0"/>
              <a:t>į vieną, šitos skaidrės net nereikia.</a:t>
            </a:r>
            <a:endParaRPr lang="en-US" dirty="0"/>
          </a:p>
          <a:p>
            <a:endParaRPr lang="en-US" dirty="0"/>
          </a:p>
        </p:txBody>
      </p:sp>
      <p:sp>
        <p:nvSpPr>
          <p:cNvPr id="4" name="Slide Number Placeholder 3"/>
          <p:cNvSpPr>
            <a:spLocks noGrp="1"/>
          </p:cNvSpPr>
          <p:nvPr>
            <p:ph type="sldNum" sz="quarter" idx="5"/>
          </p:nvPr>
        </p:nvSpPr>
        <p:spPr/>
        <p:txBody>
          <a:bodyPr/>
          <a:lstStyle/>
          <a:p>
            <a:fld id="{270FBFA3-F721-4361-A153-82306B2B9D05}" type="slidenum">
              <a:rPr lang="en-US" smtClean="0"/>
              <a:t>4</a:t>
            </a:fld>
            <a:endParaRPr lang="en-US"/>
          </a:p>
        </p:txBody>
      </p:sp>
    </p:spTree>
    <p:extLst>
      <p:ext uri="{BB962C8B-B14F-4D97-AF65-F5344CB8AC3E}">
        <p14:creationId xmlns:p14="http://schemas.microsoft.com/office/powerpoint/2010/main" val="269117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online orders are more frequent but lower in volume</a:t>
            </a:r>
          </a:p>
          <a:p>
            <a:r>
              <a:rPr lang="en-US" dirty="0"/>
              <a:t>   Offline sales are, on average, 30% higher than online sales</a:t>
            </a:r>
          </a:p>
        </p:txBody>
      </p:sp>
      <p:sp>
        <p:nvSpPr>
          <p:cNvPr id="4" name="Slide Number Placeholder 3"/>
          <p:cNvSpPr>
            <a:spLocks noGrp="1"/>
          </p:cNvSpPr>
          <p:nvPr>
            <p:ph type="sldNum" sz="quarter" idx="5"/>
          </p:nvPr>
        </p:nvSpPr>
        <p:spPr/>
        <p:txBody>
          <a:bodyPr/>
          <a:lstStyle/>
          <a:p>
            <a:fld id="{270FBFA3-F721-4361-A153-82306B2B9D05}" type="slidenum">
              <a:rPr lang="en-US" smtClean="0"/>
              <a:t>5</a:t>
            </a:fld>
            <a:endParaRPr lang="en-US"/>
          </a:p>
        </p:txBody>
      </p:sp>
    </p:spTree>
    <p:extLst>
      <p:ext uri="{BB962C8B-B14F-4D97-AF65-F5344CB8AC3E}">
        <p14:creationId xmlns:p14="http://schemas.microsoft.com/office/powerpoint/2010/main" val="295786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offline sales are so big in volume, they are valuable for the company.</a:t>
            </a:r>
            <a:r>
              <a:rPr lang="lt-LT" dirty="0"/>
              <a:t> </a:t>
            </a:r>
            <a:r>
              <a:rPr lang="lt-LT" dirty="0" err="1"/>
              <a:t>Due</a:t>
            </a:r>
            <a:r>
              <a:rPr lang="lt-LT" dirty="0"/>
              <a:t> to </a:t>
            </a:r>
            <a:r>
              <a:rPr lang="lt-LT" dirty="0" err="1"/>
              <a:t>this</a:t>
            </a:r>
            <a:r>
              <a:rPr lang="lt-LT" dirty="0"/>
              <a:t> I </a:t>
            </a:r>
            <a:r>
              <a:rPr lang="lt-LT" dirty="0" err="1"/>
              <a:t>want</a:t>
            </a:r>
            <a:r>
              <a:rPr lang="lt-LT" dirty="0"/>
              <a:t> to </a:t>
            </a:r>
            <a:r>
              <a:rPr lang="lt-LT" dirty="0" err="1"/>
              <a:t>present</a:t>
            </a:r>
            <a:r>
              <a:rPr lang="lt-LT" dirty="0"/>
              <a:t> </a:t>
            </a:r>
            <a:r>
              <a:rPr lang="lt-LT" dirty="0" err="1"/>
              <a:t>them</a:t>
            </a:r>
            <a:r>
              <a:rPr lang="lt-LT" dirty="0"/>
              <a:t> to </a:t>
            </a:r>
            <a:r>
              <a:rPr lang="lt-LT" dirty="0" err="1"/>
              <a:t>you</a:t>
            </a:r>
            <a:r>
              <a:rPr lang="lt-LT" dirty="0"/>
              <a:t> </a:t>
            </a:r>
            <a:r>
              <a:rPr lang="lt-LT" dirty="0" err="1"/>
              <a:t>in</a:t>
            </a:r>
            <a:r>
              <a:rPr lang="lt-LT" dirty="0"/>
              <a:t> </a:t>
            </a:r>
            <a:r>
              <a:rPr lang="lt-LT" dirty="0" err="1"/>
              <a:t>more</a:t>
            </a:r>
            <a:r>
              <a:rPr lang="lt-LT" dirty="0"/>
              <a:t> </a:t>
            </a:r>
            <a:r>
              <a:rPr lang="lt-LT" dirty="0" err="1"/>
              <a:t>detail</a:t>
            </a:r>
            <a:r>
              <a:rPr lang="lt-LT" dirty="0"/>
              <a:t>.</a:t>
            </a:r>
            <a:endParaRPr lang="en-US" dirty="0"/>
          </a:p>
        </p:txBody>
      </p:sp>
      <p:sp>
        <p:nvSpPr>
          <p:cNvPr id="4" name="Slide Number Placeholder 3"/>
          <p:cNvSpPr>
            <a:spLocks noGrp="1"/>
          </p:cNvSpPr>
          <p:nvPr>
            <p:ph type="sldNum" sz="quarter" idx="5"/>
          </p:nvPr>
        </p:nvSpPr>
        <p:spPr/>
        <p:txBody>
          <a:bodyPr/>
          <a:lstStyle/>
          <a:p>
            <a:fld id="{270FBFA3-F721-4361-A153-82306B2B9D05}" type="slidenum">
              <a:rPr lang="en-US" smtClean="0"/>
              <a:t>6</a:t>
            </a:fld>
            <a:endParaRPr lang="en-US"/>
          </a:p>
        </p:txBody>
      </p:sp>
    </p:spTree>
    <p:extLst>
      <p:ext uri="{BB962C8B-B14F-4D97-AF65-F5344CB8AC3E}">
        <p14:creationId xmlns:p14="http://schemas.microsoft.com/office/powerpoint/2010/main" val="686098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online orders are more frequent but lower in volume</a:t>
            </a:r>
          </a:p>
          <a:p>
            <a:r>
              <a:rPr lang="en-US" dirty="0"/>
              <a:t>    Offline sales are, on average, 30% higher than online sales</a:t>
            </a:r>
          </a:p>
        </p:txBody>
      </p:sp>
      <p:sp>
        <p:nvSpPr>
          <p:cNvPr id="4" name="Slide Number Placeholder 3"/>
          <p:cNvSpPr>
            <a:spLocks noGrp="1"/>
          </p:cNvSpPr>
          <p:nvPr>
            <p:ph type="sldNum" sz="quarter" idx="5"/>
          </p:nvPr>
        </p:nvSpPr>
        <p:spPr/>
        <p:txBody>
          <a:bodyPr/>
          <a:lstStyle/>
          <a:p>
            <a:fld id="{270FBFA3-F721-4361-A153-82306B2B9D05}" type="slidenum">
              <a:rPr lang="en-US" smtClean="0"/>
              <a:t>7</a:t>
            </a:fld>
            <a:endParaRPr lang="en-US"/>
          </a:p>
        </p:txBody>
      </p:sp>
    </p:spTree>
    <p:extLst>
      <p:ext uri="{BB962C8B-B14F-4D97-AF65-F5344CB8AC3E}">
        <p14:creationId xmlns:p14="http://schemas.microsoft.com/office/powerpoint/2010/main" val="339969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Biggest sales are generated in US region. This region is also the biggest as it consists of </a:t>
            </a:r>
            <a:r>
              <a:rPr lang="en-US" dirty="0" err="1"/>
              <a:t>of</a:t>
            </a:r>
            <a:r>
              <a:rPr lang="en-US" dirty="0"/>
              <a:t> 5 territories. This region is the biggest by customer</a:t>
            </a:r>
          </a:p>
          <a:p>
            <a:r>
              <a:rPr lang="en-US" dirty="0"/>
              <a:t>and order count as well. </a:t>
            </a:r>
            <a:r>
              <a:rPr lang="en-US" dirty="0" err="1"/>
              <a:t>Generaly</a:t>
            </a:r>
            <a:r>
              <a:rPr lang="en-US" dirty="0"/>
              <a:t> this region is 40% in comparison to all others in total.</a:t>
            </a:r>
          </a:p>
        </p:txBody>
      </p:sp>
      <p:sp>
        <p:nvSpPr>
          <p:cNvPr id="4" name="Slide Number Placeholder 3"/>
          <p:cNvSpPr>
            <a:spLocks noGrp="1"/>
          </p:cNvSpPr>
          <p:nvPr>
            <p:ph type="sldNum" sz="quarter" idx="5"/>
          </p:nvPr>
        </p:nvSpPr>
        <p:spPr/>
        <p:txBody>
          <a:bodyPr/>
          <a:lstStyle/>
          <a:p>
            <a:fld id="{270FBFA3-F721-4361-A153-82306B2B9D05}" type="slidenum">
              <a:rPr lang="en-US" smtClean="0"/>
              <a:t>8</a:t>
            </a:fld>
            <a:endParaRPr lang="en-US"/>
          </a:p>
        </p:txBody>
      </p:sp>
    </p:spTree>
    <p:extLst>
      <p:ext uri="{BB962C8B-B14F-4D97-AF65-F5344CB8AC3E}">
        <p14:creationId xmlns:p14="http://schemas.microsoft.com/office/powerpoint/2010/main" val="47426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Europe countries began generate bigger sales only when the offline sales start in those countries.</a:t>
            </a:r>
          </a:p>
          <a:p>
            <a:r>
              <a:rPr lang="en-US" dirty="0"/>
              <a:t>In United Kingdom, France, Germany sales grew approximately twice as offline sales started.</a:t>
            </a:r>
          </a:p>
        </p:txBody>
      </p:sp>
      <p:sp>
        <p:nvSpPr>
          <p:cNvPr id="4" name="Slide Number Placeholder 3"/>
          <p:cNvSpPr>
            <a:spLocks noGrp="1"/>
          </p:cNvSpPr>
          <p:nvPr>
            <p:ph type="sldNum" sz="quarter" idx="5"/>
          </p:nvPr>
        </p:nvSpPr>
        <p:spPr/>
        <p:txBody>
          <a:bodyPr/>
          <a:lstStyle/>
          <a:p>
            <a:fld id="{270FBFA3-F721-4361-A153-82306B2B9D05}" type="slidenum">
              <a:rPr lang="en-US" smtClean="0"/>
              <a:t>9</a:t>
            </a:fld>
            <a:endParaRPr lang="en-US"/>
          </a:p>
        </p:txBody>
      </p:sp>
    </p:spTree>
    <p:extLst>
      <p:ext uri="{BB962C8B-B14F-4D97-AF65-F5344CB8AC3E}">
        <p14:creationId xmlns:p14="http://schemas.microsoft.com/office/powerpoint/2010/main" val="333753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9471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3845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2667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163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8252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8219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2920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88379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3621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263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6/5/2023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5995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6/5/2023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72490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8.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6.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7.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43369-74FD-6BEB-0BD1-031AAF9A3CBA}"/>
              </a:ext>
            </a:extLst>
          </p:cNvPr>
          <p:cNvSpPr>
            <a:spLocks noGrp="1"/>
          </p:cNvSpPr>
          <p:nvPr>
            <p:ph type="ctrTitle"/>
          </p:nvPr>
        </p:nvSpPr>
        <p:spPr>
          <a:xfrm>
            <a:off x="7235653" y="2480312"/>
            <a:ext cx="4762501" cy="3001951"/>
          </a:xfrm>
        </p:spPr>
        <p:txBody>
          <a:bodyPr anchor="b">
            <a:normAutofit/>
          </a:bodyPr>
          <a:lstStyle/>
          <a:p>
            <a:r>
              <a:rPr lang="en-US" dirty="0" err="1"/>
              <a:t>AdwentureWorks</a:t>
            </a:r>
            <a:r>
              <a:rPr lang="en-US" dirty="0"/>
              <a:t> SALES</a:t>
            </a:r>
          </a:p>
        </p:txBody>
      </p:sp>
      <p:cxnSp>
        <p:nvCxnSpPr>
          <p:cNvPr id="20" name="Straight Connector 19">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1853"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09C63B4-09DD-1C40-735B-E39837FBDA26}"/>
              </a:ext>
            </a:extLst>
          </p:cNvPr>
          <p:cNvPicPr>
            <a:picLocks noChangeAspect="1"/>
          </p:cNvPicPr>
          <p:nvPr/>
        </p:nvPicPr>
        <p:blipFill>
          <a:blip r:embed="rId3"/>
          <a:stretch>
            <a:fillRect/>
          </a:stretch>
        </p:blipFill>
        <p:spPr>
          <a:xfrm>
            <a:off x="1202533" y="1720157"/>
            <a:ext cx="5027450" cy="3155133"/>
          </a:xfrm>
          <a:prstGeom prst="rect">
            <a:avLst/>
          </a:prstGeom>
        </p:spPr>
      </p:pic>
    </p:spTree>
    <p:extLst>
      <p:ext uri="{BB962C8B-B14F-4D97-AF65-F5344CB8AC3E}">
        <p14:creationId xmlns:p14="http://schemas.microsoft.com/office/powerpoint/2010/main" val="411763144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5020-4077-E4DE-D9E8-490E09896DF5}"/>
              </a:ext>
            </a:extLst>
          </p:cNvPr>
          <p:cNvSpPr>
            <a:spLocks noGrp="1"/>
          </p:cNvSpPr>
          <p:nvPr>
            <p:ph type="title"/>
          </p:nvPr>
        </p:nvSpPr>
        <p:spPr>
          <a:xfrm>
            <a:off x="535132" y="1020619"/>
            <a:ext cx="10363200" cy="1187570"/>
          </a:xfrm>
        </p:spPr>
        <p:txBody>
          <a:bodyPr/>
          <a:lstStyle/>
          <a:p>
            <a:r>
              <a:rPr lang="en-US" dirty="0"/>
              <a:t>Sales Team Expansion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84AF48B6-7C0C-64F0-A09C-952F634991F4}"/>
                  </a:ext>
                </a:extLst>
              </p:cNvPr>
              <p:cNvGraphicFramePr>
                <a:graphicFrameLocks noGrp="1"/>
              </p:cNvGraphicFramePr>
              <p:nvPr>
                <p:extLst>
                  <p:ext uri="{D42A27DB-BD31-4B8C-83A1-F6EECF244321}">
                    <p14:modId xmlns:p14="http://schemas.microsoft.com/office/powerpoint/2010/main" val="2656244050"/>
                  </p:ext>
                </p:extLst>
              </p:nvPr>
            </p:nvGraphicFramePr>
            <p:xfrm>
              <a:off x="286327" y="2268562"/>
              <a:ext cx="11720946" cy="4762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VizSlides">
                <a:extLst>
                  <a:ext uri="{FF2B5EF4-FFF2-40B4-BE49-F238E27FC236}">
                    <a16:creationId xmlns:a16="http://schemas.microsoft.com/office/drawing/2014/main" id="{84AF48B6-7C0C-64F0-A09C-952F634991F4}"/>
                  </a:ext>
                </a:extLst>
              </p:cNvPr>
              <p:cNvPicPr>
                <a:picLocks noGrp="1" noRot="1" noChangeAspect="1" noMove="1" noResize="1" noEditPoints="1" noAdjustHandles="1" noChangeArrowheads="1" noChangeShapeType="1"/>
              </p:cNvPicPr>
              <p:nvPr/>
            </p:nvPicPr>
            <p:blipFill>
              <a:blip r:embed="rId4"/>
              <a:stretch>
                <a:fillRect/>
              </a:stretch>
            </p:blipFill>
            <p:spPr>
              <a:xfrm>
                <a:off x="286327" y="2268562"/>
                <a:ext cx="11720946" cy="4762500"/>
              </a:xfrm>
              <a:prstGeom prst="rect">
                <a:avLst/>
              </a:prstGeom>
            </p:spPr>
          </p:pic>
        </mc:Fallback>
      </mc:AlternateContent>
    </p:spTree>
    <p:extLst>
      <p:ext uri="{BB962C8B-B14F-4D97-AF65-F5344CB8AC3E}">
        <p14:creationId xmlns:p14="http://schemas.microsoft.com/office/powerpoint/2010/main" val="100388810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CB9793-D087-140C-3C76-4531D3FE5B2B}"/>
              </a:ext>
            </a:extLst>
          </p:cNvPr>
          <p:cNvPicPr>
            <a:picLocks noChangeAspect="1"/>
          </p:cNvPicPr>
          <p:nvPr/>
        </p:nvPicPr>
        <p:blipFill>
          <a:blip r:embed="rId3"/>
          <a:stretch>
            <a:fillRect/>
          </a:stretch>
        </p:blipFill>
        <p:spPr>
          <a:xfrm>
            <a:off x="4386262" y="1766887"/>
            <a:ext cx="3419475" cy="3324225"/>
          </a:xfrm>
          <a:prstGeom prst="rect">
            <a:avLst/>
          </a:prstGeom>
        </p:spPr>
      </p:pic>
    </p:spTree>
    <p:extLst>
      <p:ext uri="{BB962C8B-B14F-4D97-AF65-F5344CB8AC3E}">
        <p14:creationId xmlns:p14="http://schemas.microsoft.com/office/powerpoint/2010/main" val="155911842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C53A-52FC-D507-386F-3F0D40D6230A}"/>
              </a:ext>
            </a:extLst>
          </p:cNvPr>
          <p:cNvSpPr>
            <a:spLocks noGrp="1"/>
          </p:cNvSpPr>
          <p:nvPr>
            <p:ph type="title"/>
          </p:nvPr>
        </p:nvSpPr>
        <p:spPr>
          <a:xfrm>
            <a:off x="535132" y="1020619"/>
            <a:ext cx="10363200" cy="1187570"/>
          </a:xfrm>
        </p:spPr>
        <p:txBody>
          <a:bodyPr/>
          <a:lstStyle/>
          <a:p>
            <a:r>
              <a:rPr lang="en-US" dirty="0"/>
              <a:t>Actions to take</a:t>
            </a:r>
          </a:p>
        </p:txBody>
      </p:sp>
      <p:sp>
        <p:nvSpPr>
          <p:cNvPr id="3" name="Text Placeholder 5">
            <a:extLst>
              <a:ext uri="{FF2B5EF4-FFF2-40B4-BE49-F238E27FC236}">
                <a16:creationId xmlns:a16="http://schemas.microsoft.com/office/drawing/2014/main" id="{B11613BC-C175-B945-A142-877663CE87E5}"/>
              </a:ext>
            </a:extLst>
          </p:cNvPr>
          <p:cNvSpPr txBox="1">
            <a:spLocks/>
          </p:cNvSpPr>
          <p:nvPr/>
        </p:nvSpPr>
        <p:spPr>
          <a:xfrm>
            <a:off x="912629" y="2341547"/>
            <a:ext cx="10727828" cy="3136308"/>
          </a:xfrm>
          <a:prstGeom prst="rect">
            <a:avLst/>
          </a:prstGeom>
        </p:spPr>
        <p:txBody>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Orders  in of bigger volume</a:t>
            </a:r>
          </a:p>
          <a:p>
            <a:r>
              <a:rPr lang="en-US" sz="2400" dirty="0"/>
              <a:t>Entering new markets with online sales</a:t>
            </a:r>
          </a:p>
          <a:p>
            <a:r>
              <a:rPr lang="en-US" sz="2400" dirty="0"/>
              <a:t>Sales team expansion</a:t>
            </a:r>
          </a:p>
          <a:p>
            <a:r>
              <a:rPr lang="en-US" sz="2400" dirty="0"/>
              <a:t>Collect offline sales data in a distinct manner</a:t>
            </a:r>
          </a:p>
        </p:txBody>
      </p:sp>
    </p:spTree>
    <p:extLst>
      <p:ext uri="{BB962C8B-B14F-4D97-AF65-F5344CB8AC3E}">
        <p14:creationId xmlns:p14="http://schemas.microsoft.com/office/powerpoint/2010/main" val="25886136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childTnLst>
                          </p:cTn>
                        </p:par>
                        <p:par>
                          <p:cTn id="10" fill="hold">
                            <p:stCondLst>
                              <p:cond delay="500"/>
                            </p:stCondLst>
                            <p:childTnLst>
                              <p:par>
                                <p:cTn id="11" presetID="24" presetClass="emph" presetSubtype="0" fill="hold" nodeType="afterEffect">
                                  <p:stCondLst>
                                    <p:cond delay="0"/>
                                  </p:stCondLst>
                                  <p:childTnLst>
                                    <p:animClr clrSpc="hsl" dir="cw">
                                      <p:cBhvr override="childStyle">
                                        <p:cTn id="12" dur="500" fill="hold"/>
                                        <p:tgtEl>
                                          <p:spTgt spid="3">
                                            <p:txEl>
                                              <p:pRg st="1" end="1"/>
                                            </p:txEl>
                                          </p:spTgt>
                                        </p:tgtEl>
                                        <p:attrNameLst>
                                          <p:attrName>style.color</p:attrName>
                                        </p:attrNameLst>
                                      </p:cBhvr>
                                      <p:by>
                                        <p:hsl h="0" s="-12549" l="-25098"/>
                                      </p:by>
                                    </p:animClr>
                                    <p:animClr clrSpc="hsl" dir="cw">
                                      <p:cBhvr>
                                        <p:cTn id="13" dur="500" fill="hold"/>
                                        <p:tgtEl>
                                          <p:spTgt spid="3">
                                            <p:txEl>
                                              <p:pRg st="1" end="1"/>
                                            </p:txEl>
                                          </p:spTgt>
                                        </p:tgtEl>
                                        <p:attrNameLst>
                                          <p:attrName>fillcolor</p:attrName>
                                        </p:attrNameLst>
                                      </p:cBhvr>
                                      <p:by>
                                        <p:hsl h="0" s="-12549" l="-25098"/>
                                      </p:by>
                                    </p:animClr>
                                    <p:animClr clrSpc="hsl" dir="cw">
                                      <p:cBhvr>
                                        <p:cTn id="14" dur="500" fill="hold"/>
                                        <p:tgtEl>
                                          <p:spTgt spid="3">
                                            <p:txEl>
                                              <p:pRg st="1" end="1"/>
                                            </p:txEl>
                                          </p:spTgt>
                                        </p:tgtEl>
                                        <p:attrNameLst>
                                          <p:attrName>stroke.color</p:attrName>
                                        </p:attrNameLst>
                                      </p:cBhvr>
                                      <p:by>
                                        <p:hsl h="0" s="-12549" l="-25098"/>
                                      </p:by>
                                    </p:animClr>
                                    <p:set>
                                      <p:cBhvr>
                                        <p:cTn id="15" dur="500" fill="hold"/>
                                        <p:tgtEl>
                                          <p:spTgt spid="3">
                                            <p:txEl>
                                              <p:pRg st="1" end="1"/>
                                            </p:txEl>
                                          </p:spTgt>
                                        </p:tgtEl>
                                        <p:attrNameLst>
                                          <p:attrName>fill.type</p:attrName>
                                        </p:attrNameLst>
                                      </p:cBhvr>
                                      <p:to>
                                        <p:strVal val="solid"/>
                                      </p:to>
                                    </p:set>
                                  </p:childTnLst>
                                </p:cTn>
                              </p:par>
                            </p:childTnLst>
                          </p:cTn>
                        </p:par>
                        <p:par>
                          <p:cTn id="16" fill="hold">
                            <p:stCondLst>
                              <p:cond delay="1000"/>
                            </p:stCondLst>
                            <p:childTnLst>
                              <p:par>
                                <p:cTn id="17" presetID="24" presetClass="emph" presetSubtype="0" fill="hold" nodeType="after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par>
                          <p:cTn id="22" fill="hold">
                            <p:stCondLst>
                              <p:cond delay="1500"/>
                            </p:stCondLst>
                            <p:childTnLst>
                              <p:par>
                                <p:cTn id="23" presetID="24" presetClass="emph" presetSubtype="0" fill="hold" nodeType="afterEffect">
                                  <p:stCondLst>
                                    <p:cond delay="0"/>
                                  </p:stCondLst>
                                  <p:childTnLst>
                                    <p:animClr clrSpc="hsl" dir="cw">
                                      <p:cBhvr override="childStyle">
                                        <p:cTn id="24" dur="500" fill="hold"/>
                                        <p:tgtEl>
                                          <p:spTgt spid="3">
                                            <p:txEl>
                                              <p:pRg st="3" end="3"/>
                                            </p:txEl>
                                          </p:spTgt>
                                        </p:tgtEl>
                                        <p:attrNameLst>
                                          <p:attrName>style.color</p:attrName>
                                        </p:attrNameLst>
                                      </p:cBhvr>
                                      <p:by>
                                        <p:hsl h="0" s="-12549" l="-25098"/>
                                      </p:by>
                                    </p:animClr>
                                    <p:animClr clrSpc="hsl" dir="cw">
                                      <p:cBhvr>
                                        <p:cTn id="25" dur="500" fill="hold"/>
                                        <p:tgtEl>
                                          <p:spTgt spid="3">
                                            <p:txEl>
                                              <p:pRg st="3" end="3"/>
                                            </p:txEl>
                                          </p:spTgt>
                                        </p:tgtEl>
                                        <p:attrNameLst>
                                          <p:attrName>fillcolor</p:attrName>
                                        </p:attrNameLst>
                                      </p:cBhvr>
                                      <p:by>
                                        <p:hsl h="0" s="-12549" l="-25098"/>
                                      </p:by>
                                    </p:animClr>
                                    <p:animClr clrSpc="hsl" dir="cw">
                                      <p:cBhvr>
                                        <p:cTn id="26" dur="500" fill="hold"/>
                                        <p:tgtEl>
                                          <p:spTgt spid="3">
                                            <p:txEl>
                                              <p:pRg st="3" end="3"/>
                                            </p:txEl>
                                          </p:spTgt>
                                        </p:tgtEl>
                                        <p:attrNameLst>
                                          <p:attrName>stroke.color</p:attrName>
                                        </p:attrNameLst>
                                      </p:cBhvr>
                                      <p:by>
                                        <p:hsl h="0" s="-12549" l="-25098"/>
                                      </p:by>
                                    </p:animClr>
                                    <p:set>
                                      <p:cBhvr>
                                        <p:cTn id="27"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4EC40A9B-8BA9-8381-363A-15D3D479A165}"/>
                  </a:ext>
                </a:extLst>
              </p:cNvPr>
              <p:cNvGraphicFramePr>
                <a:graphicFrameLocks noGrp="1"/>
              </p:cNvGraphicFramePr>
              <p:nvPr>
                <p:extLst>
                  <p:ext uri="{D42A27DB-BD31-4B8C-83A1-F6EECF244321}">
                    <p14:modId xmlns:p14="http://schemas.microsoft.com/office/powerpoint/2010/main" val="3574601102"/>
                  </p:ext>
                </p:extLst>
              </p:nvPr>
            </p:nvGraphicFramePr>
            <p:xfrm>
              <a:off x="4161802" y="2341547"/>
              <a:ext cx="7511753" cy="387124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VizSlides">
                <a:extLst>
                  <a:ext uri="{FF2B5EF4-FFF2-40B4-BE49-F238E27FC236}">
                    <a16:creationId xmlns:a16="http://schemas.microsoft.com/office/drawing/2014/main" id="{4EC40A9B-8BA9-8381-363A-15D3D479A165}"/>
                  </a:ext>
                </a:extLst>
              </p:cNvPr>
              <p:cNvPicPr>
                <a:picLocks noGrp="1" noRot="1" noChangeAspect="1" noMove="1" noResize="1" noEditPoints="1" noAdjustHandles="1" noChangeArrowheads="1" noChangeShapeType="1"/>
              </p:cNvPicPr>
              <p:nvPr/>
            </p:nvPicPr>
            <p:blipFill>
              <a:blip r:embed="rId4"/>
              <a:stretch>
                <a:fillRect/>
              </a:stretch>
            </p:blipFill>
            <p:spPr>
              <a:xfrm>
                <a:off x="4161802" y="2341547"/>
                <a:ext cx="7511753" cy="3871245"/>
              </a:xfrm>
              <a:prstGeom prst="rect">
                <a:avLst/>
              </a:prstGeom>
            </p:spPr>
          </p:pic>
        </mc:Fallback>
      </mc:AlternateContent>
      <p:sp>
        <p:nvSpPr>
          <p:cNvPr id="3" name="Title 2">
            <a:extLst>
              <a:ext uri="{FF2B5EF4-FFF2-40B4-BE49-F238E27FC236}">
                <a16:creationId xmlns:a16="http://schemas.microsoft.com/office/drawing/2014/main" id="{20A86176-D3E9-BDA7-934E-9200D53095D9}"/>
              </a:ext>
            </a:extLst>
          </p:cNvPr>
          <p:cNvSpPr txBox="1">
            <a:spLocks/>
          </p:cNvSpPr>
          <p:nvPr/>
        </p:nvSpPr>
        <p:spPr>
          <a:xfrm>
            <a:off x="401653" y="1217776"/>
            <a:ext cx="10363200" cy="1187570"/>
          </a:xfrm>
          <a:prstGeom prst="rect">
            <a:avLst/>
          </a:prstGeom>
        </p:spPr>
        <p:txBody>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t>2004 Fiscal Year: The Best Year Yet!</a:t>
            </a:r>
          </a:p>
        </p:txBody>
      </p:sp>
      <p:sp>
        <p:nvSpPr>
          <p:cNvPr id="6" name="Text Placeholder 5">
            <a:extLst>
              <a:ext uri="{FF2B5EF4-FFF2-40B4-BE49-F238E27FC236}">
                <a16:creationId xmlns:a16="http://schemas.microsoft.com/office/drawing/2014/main" id="{C526911F-4608-F147-0761-8E592272D02E}"/>
              </a:ext>
            </a:extLst>
          </p:cNvPr>
          <p:cNvSpPr>
            <a:spLocks noGrp="1"/>
          </p:cNvSpPr>
          <p:nvPr>
            <p:ph type="body" sz="half" idx="2"/>
          </p:nvPr>
        </p:nvSpPr>
        <p:spPr>
          <a:xfrm>
            <a:off x="870786" y="2851064"/>
            <a:ext cx="2821884" cy="1635367"/>
          </a:xfrm>
        </p:spPr>
        <p:txBody>
          <a:bodyPr>
            <a:normAutofit/>
          </a:bodyPr>
          <a:lstStyle/>
          <a:p>
            <a:r>
              <a:rPr lang="en-US" sz="1800" dirty="0"/>
              <a:t>47.85%  generated during the 2004 fiscal year</a:t>
            </a:r>
          </a:p>
          <a:p>
            <a:r>
              <a:rPr lang="en-US" sz="1800" dirty="0"/>
              <a:t>Growth rate of 54%</a:t>
            </a:r>
          </a:p>
        </p:txBody>
      </p:sp>
    </p:spTree>
    <p:extLst>
      <p:ext uri="{BB962C8B-B14F-4D97-AF65-F5344CB8AC3E}">
        <p14:creationId xmlns:p14="http://schemas.microsoft.com/office/powerpoint/2010/main" val="14948338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Average Order Amount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44CC78D0-28FF-50EA-7DDC-BDC4A7991D90}"/>
                  </a:ext>
                </a:extLst>
              </p:cNvPr>
              <p:cNvGraphicFramePr>
                <a:graphicFrameLocks noGrp="1"/>
              </p:cNvGraphicFramePr>
              <p:nvPr>
                <p:extLst>
                  <p:ext uri="{D42A27DB-BD31-4B8C-83A1-F6EECF244321}">
                    <p14:modId xmlns:p14="http://schemas.microsoft.com/office/powerpoint/2010/main" val="468809693"/>
                  </p:ext>
                </p:extLst>
              </p:nvPr>
            </p:nvGraphicFramePr>
            <p:xfrm>
              <a:off x="418743" y="2050990"/>
              <a:ext cx="11425727" cy="321351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VizSlides">
                <a:extLst>
                  <a:ext uri="{FF2B5EF4-FFF2-40B4-BE49-F238E27FC236}">
                    <a16:creationId xmlns:a16="http://schemas.microsoft.com/office/drawing/2014/main" id="{44CC78D0-28FF-50EA-7DDC-BDC4A7991D90}"/>
                  </a:ext>
                </a:extLst>
              </p:cNvPr>
              <p:cNvPicPr>
                <a:picLocks noGrp="1" noRot="1" noChangeAspect="1" noMove="1" noResize="1" noEditPoints="1" noAdjustHandles="1" noChangeArrowheads="1" noChangeShapeType="1"/>
              </p:cNvPicPr>
              <p:nvPr/>
            </p:nvPicPr>
            <p:blipFill>
              <a:blip r:embed="rId4"/>
              <a:stretch>
                <a:fillRect/>
              </a:stretch>
            </p:blipFill>
            <p:spPr>
              <a:xfrm>
                <a:off x="418743" y="2050990"/>
                <a:ext cx="11425727" cy="3213515"/>
              </a:xfrm>
              <a:prstGeom prst="rect">
                <a:avLst/>
              </a:prstGeom>
            </p:spPr>
          </p:pic>
        </mc:Fallback>
      </mc:AlternateContent>
    </p:spTree>
    <p:extLst>
      <p:ext uri="{BB962C8B-B14F-4D97-AF65-F5344CB8AC3E}">
        <p14:creationId xmlns:p14="http://schemas.microsoft.com/office/powerpoint/2010/main" val="189786351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CC1626B-6FD1-792C-E12E-9C17683B45BD}"/>
              </a:ext>
            </a:extLst>
          </p:cNvPr>
          <p:cNvSpPr txBox="1">
            <a:spLocks/>
          </p:cNvSpPr>
          <p:nvPr/>
        </p:nvSpPr>
        <p:spPr>
          <a:xfrm>
            <a:off x="418743" y="1115226"/>
            <a:ext cx="10363200" cy="1187570"/>
          </a:xfrm>
          <a:prstGeom prst="rect">
            <a:avLst/>
          </a:prstGeom>
        </p:spPr>
        <p:txBody>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t>Below Average Orders</a:t>
            </a:r>
          </a:p>
        </p:txBody>
      </p:sp>
      <p:graphicFrame>
        <p:nvGraphicFramePr>
          <p:cNvPr id="7" name="Chart 6">
            <a:extLst>
              <a:ext uri="{FF2B5EF4-FFF2-40B4-BE49-F238E27FC236}">
                <a16:creationId xmlns:a16="http://schemas.microsoft.com/office/drawing/2014/main" id="{789A821A-3405-B742-785B-D85F2483B4CE}"/>
              </a:ext>
            </a:extLst>
          </p:cNvPr>
          <p:cNvGraphicFramePr/>
          <p:nvPr>
            <p:extLst>
              <p:ext uri="{D42A27DB-BD31-4B8C-83A1-F6EECF244321}">
                <p14:modId xmlns:p14="http://schemas.microsoft.com/office/powerpoint/2010/main" val="2563751339"/>
              </p:ext>
            </p:extLst>
          </p:nvPr>
        </p:nvGraphicFramePr>
        <p:xfrm>
          <a:off x="3250193" y="2302796"/>
          <a:ext cx="5035739" cy="36667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195042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Online vs. Offline Sales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VizSlides">
                <a:extLst>
                  <a:ext uri="{FF2B5EF4-FFF2-40B4-BE49-F238E27FC236}">
                    <a16:creationId xmlns:a16="http://schemas.microsoft.com/office/drawing/2014/main" id="{BA368429-BEE2-307D-4661-D9D4C5E3487F}"/>
                  </a:ext>
                </a:extLst>
              </p:cNvPr>
              <p:cNvGraphicFramePr>
                <a:graphicFrameLocks noGrp="1"/>
              </p:cNvGraphicFramePr>
              <p:nvPr>
                <p:extLst>
                  <p:ext uri="{D42A27DB-BD31-4B8C-83A1-F6EECF244321}">
                    <p14:modId xmlns:p14="http://schemas.microsoft.com/office/powerpoint/2010/main" val="2758635017"/>
                  </p:ext>
                </p:extLst>
              </p:nvPr>
            </p:nvGraphicFramePr>
            <p:xfrm>
              <a:off x="492345" y="2302796"/>
              <a:ext cx="11357910" cy="37100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VizSlides">
                <a:extLst>
                  <a:ext uri="{FF2B5EF4-FFF2-40B4-BE49-F238E27FC236}">
                    <a16:creationId xmlns:a16="http://schemas.microsoft.com/office/drawing/2014/main" id="{BA368429-BEE2-307D-4661-D9D4C5E3487F}"/>
                  </a:ext>
                </a:extLst>
              </p:cNvPr>
              <p:cNvPicPr>
                <a:picLocks noGrp="1" noRot="1" noChangeAspect="1" noMove="1" noResize="1" noEditPoints="1" noAdjustHandles="1" noChangeArrowheads="1" noChangeShapeType="1"/>
              </p:cNvPicPr>
              <p:nvPr/>
            </p:nvPicPr>
            <p:blipFill>
              <a:blip r:embed="rId4"/>
              <a:stretch>
                <a:fillRect/>
              </a:stretch>
            </p:blipFill>
            <p:spPr>
              <a:xfrm>
                <a:off x="492345" y="2302796"/>
                <a:ext cx="11357910" cy="3710077"/>
              </a:xfrm>
              <a:prstGeom prst="rect">
                <a:avLst/>
              </a:prstGeom>
            </p:spPr>
          </p:pic>
        </mc:Fallback>
      </mc:AlternateContent>
    </p:spTree>
    <p:extLst>
      <p:ext uri="{BB962C8B-B14F-4D97-AF65-F5344CB8AC3E}">
        <p14:creationId xmlns:p14="http://schemas.microsoft.com/office/powerpoint/2010/main" val="4554748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C4AA-6E00-8C6B-1E11-190D2A7963C0}"/>
              </a:ext>
            </a:extLst>
          </p:cNvPr>
          <p:cNvSpPr>
            <a:spLocks noGrp="1"/>
          </p:cNvSpPr>
          <p:nvPr>
            <p:ph type="title"/>
          </p:nvPr>
        </p:nvSpPr>
        <p:spPr>
          <a:xfrm>
            <a:off x="494524" y="1352940"/>
            <a:ext cx="10363200" cy="1187570"/>
          </a:xfrm>
        </p:spPr>
        <p:txBody>
          <a:bodyPr/>
          <a:lstStyle/>
          <a:p>
            <a:r>
              <a:rPr lang="en-US" dirty="0"/>
              <a:t>Offline Sales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DE99DA22-6681-6BA9-AC89-98D91E604BB2}"/>
                  </a:ext>
                </a:extLst>
              </p:cNvPr>
              <p:cNvGraphicFramePr>
                <a:graphicFrameLocks noGrp="1"/>
              </p:cNvGraphicFramePr>
              <p:nvPr>
                <p:extLst>
                  <p:ext uri="{D42A27DB-BD31-4B8C-83A1-F6EECF244321}">
                    <p14:modId xmlns:p14="http://schemas.microsoft.com/office/powerpoint/2010/main" val="2789349030"/>
                  </p:ext>
                </p:extLst>
              </p:nvPr>
            </p:nvGraphicFramePr>
            <p:xfrm>
              <a:off x="494524" y="2783243"/>
              <a:ext cx="11554690" cy="217574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VizSlides">
                <a:extLst>
                  <a:ext uri="{FF2B5EF4-FFF2-40B4-BE49-F238E27FC236}">
                    <a16:creationId xmlns:a16="http://schemas.microsoft.com/office/drawing/2014/main" id="{DE99DA22-6681-6BA9-AC89-98D91E604BB2}"/>
                  </a:ext>
                </a:extLst>
              </p:cNvPr>
              <p:cNvPicPr>
                <a:picLocks noGrp="1" noRot="1" noChangeAspect="1" noMove="1" noResize="1" noEditPoints="1" noAdjustHandles="1" noChangeArrowheads="1" noChangeShapeType="1"/>
              </p:cNvPicPr>
              <p:nvPr/>
            </p:nvPicPr>
            <p:blipFill>
              <a:blip r:embed="rId4"/>
              <a:stretch>
                <a:fillRect/>
              </a:stretch>
            </p:blipFill>
            <p:spPr>
              <a:xfrm>
                <a:off x="494524" y="2783243"/>
                <a:ext cx="11554690" cy="2175742"/>
              </a:xfrm>
              <a:prstGeom prst="rect">
                <a:avLst/>
              </a:prstGeom>
            </p:spPr>
          </p:pic>
        </mc:Fallback>
      </mc:AlternateContent>
    </p:spTree>
    <p:extLst>
      <p:ext uri="{BB962C8B-B14F-4D97-AF65-F5344CB8AC3E}">
        <p14:creationId xmlns:p14="http://schemas.microsoft.com/office/powerpoint/2010/main" val="227285695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Growth of the Sales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8F5AFB97-4611-9BC5-A16E-DA5E300BED21}"/>
                  </a:ext>
                </a:extLst>
              </p:cNvPr>
              <p:cNvGraphicFramePr>
                <a:graphicFrameLocks noGrp="1"/>
              </p:cNvGraphicFramePr>
              <p:nvPr/>
            </p:nvGraphicFramePr>
            <p:xfrm>
              <a:off x="295564" y="2124364"/>
              <a:ext cx="11477693" cy="433185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VizSlides">
                <a:extLst>
                  <a:ext uri="{FF2B5EF4-FFF2-40B4-BE49-F238E27FC236}">
                    <a16:creationId xmlns:a16="http://schemas.microsoft.com/office/drawing/2014/main" id="{8F5AFB97-4611-9BC5-A16E-DA5E300BED21}"/>
                  </a:ext>
                </a:extLst>
              </p:cNvPr>
              <p:cNvPicPr>
                <a:picLocks noGrp="1" noRot="1" noChangeAspect="1" noMove="1" noResize="1" noEditPoints="1" noAdjustHandles="1" noChangeArrowheads="1" noChangeShapeType="1"/>
              </p:cNvPicPr>
              <p:nvPr/>
            </p:nvPicPr>
            <p:blipFill>
              <a:blip r:embed="rId4"/>
              <a:stretch>
                <a:fillRect/>
              </a:stretch>
            </p:blipFill>
            <p:spPr>
              <a:xfrm>
                <a:off x="295564" y="2124364"/>
                <a:ext cx="11477693" cy="4331853"/>
              </a:xfrm>
              <a:prstGeom prst="rect">
                <a:avLst/>
              </a:prstGeom>
            </p:spPr>
          </p:pic>
        </mc:Fallback>
      </mc:AlternateContent>
    </p:spTree>
    <p:extLst>
      <p:ext uri="{BB962C8B-B14F-4D97-AF65-F5344CB8AC3E}">
        <p14:creationId xmlns:p14="http://schemas.microsoft.com/office/powerpoint/2010/main" val="298931088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013626"/>
            <a:ext cx="10363200" cy="1187570"/>
          </a:xfrm>
        </p:spPr>
        <p:txBody>
          <a:bodyPr/>
          <a:lstStyle/>
          <a:p>
            <a:r>
              <a:rPr lang="en-US" dirty="0"/>
              <a:t>Sales by Region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02D754AE-EB69-BF11-16B1-9DA60274A611}"/>
                  </a:ext>
                </a:extLst>
              </p:cNvPr>
              <p:cNvGraphicFramePr>
                <a:graphicFrameLocks noGrp="1"/>
              </p:cNvGraphicFramePr>
              <p:nvPr>
                <p:extLst>
                  <p:ext uri="{D42A27DB-BD31-4B8C-83A1-F6EECF244321}">
                    <p14:modId xmlns:p14="http://schemas.microsoft.com/office/powerpoint/2010/main" val="2455372691"/>
                  </p:ext>
                </p:extLst>
              </p:nvPr>
            </p:nvGraphicFramePr>
            <p:xfrm>
              <a:off x="418743" y="1782618"/>
              <a:ext cx="10563293" cy="486814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VizSlides">
                <a:extLst>
                  <a:ext uri="{FF2B5EF4-FFF2-40B4-BE49-F238E27FC236}">
                    <a16:creationId xmlns:a16="http://schemas.microsoft.com/office/drawing/2014/main" id="{02D754AE-EB69-BF11-16B1-9DA60274A611}"/>
                  </a:ext>
                </a:extLst>
              </p:cNvPr>
              <p:cNvPicPr>
                <a:picLocks noGrp="1" noRot="1" noChangeAspect="1" noMove="1" noResize="1" noEditPoints="1" noAdjustHandles="1" noChangeArrowheads="1" noChangeShapeType="1"/>
              </p:cNvPicPr>
              <p:nvPr/>
            </p:nvPicPr>
            <p:blipFill>
              <a:blip r:embed="rId4"/>
              <a:stretch>
                <a:fillRect/>
              </a:stretch>
            </p:blipFill>
            <p:spPr>
              <a:xfrm>
                <a:off x="418743" y="1782618"/>
                <a:ext cx="10563293" cy="4868140"/>
              </a:xfrm>
              <a:prstGeom prst="rect">
                <a:avLst/>
              </a:prstGeom>
            </p:spPr>
          </p:pic>
        </mc:Fallback>
      </mc:AlternateContent>
    </p:spTree>
    <p:extLst>
      <p:ext uri="{BB962C8B-B14F-4D97-AF65-F5344CB8AC3E}">
        <p14:creationId xmlns:p14="http://schemas.microsoft.com/office/powerpoint/2010/main" val="15520746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Europe Sales Growth</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DBD96106-D3B8-2104-6075-0C6DDCCAC02C}"/>
                  </a:ext>
                </a:extLst>
              </p:cNvPr>
              <p:cNvGraphicFramePr>
                <a:graphicFrameLocks noGrp="1"/>
              </p:cNvGraphicFramePr>
              <p:nvPr>
                <p:extLst>
                  <p:ext uri="{D42A27DB-BD31-4B8C-83A1-F6EECF244321}">
                    <p14:modId xmlns:p14="http://schemas.microsoft.com/office/powerpoint/2010/main" val="3841746390"/>
                  </p:ext>
                </p:extLst>
              </p:nvPr>
            </p:nvGraphicFramePr>
            <p:xfrm>
              <a:off x="323274" y="1860548"/>
              <a:ext cx="11449983" cy="489123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VizSlides">
                <a:extLst>
                  <a:ext uri="{FF2B5EF4-FFF2-40B4-BE49-F238E27FC236}">
                    <a16:creationId xmlns:a16="http://schemas.microsoft.com/office/drawing/2014/main" id="{DBD96106-D3B8-2104-6075-0C6DDCCAC02C}"/>
                  </a:ext>
                </a:extLst>
              </p:cNvPr>
              <p:cNvPicPr>
                <a:picLocks noGrp="1" noRot="1" noChangeAspect="1" noMove="1" noResize="1" noEditPoints="1" noAdjustHandles="1" noChangeArrowheads="1" noChangeShapeType="1"/>
              </p:cNvPicPr>
              <p:nvPr/>
            </p:nvPicPr>
            <p:blipFill>
              <a:blip r:embed="rId4"/>
              <a:stretch>
                <a:fillRect/>
              </a:stretch>
            </p:blipFill>
            <p:spPr>
              <a:xfrm>
                <a:off x="323274" y="1860548"/>
                <a:ext cx="11449983" cy="4891233"/>
              </a:xfrm>
              <a:prstGeom prst="rect">
                <a:avLst/>
              </a:prstGeom>
            </p:spPr>
          </p:pic>
        </mc:Fallback>
      </mc:AlternateContent>
    </p:spTree>
    <p:extLst>
      <p:ext uri="{BB962C8B-B14F-4D97-AF65-F5344CB8AC3E}">
        <p14:creationId xmlns:p14="http://schemas.microsoft.com/office/powerpoint/2010/main" val="2793869823"/>
      </p:ext>
    </p:extLst>
  </p:cSld>
  <p:clrMapOvr>
    <a:masterClrMapping/>
  </p:clrMapOvr>
  <p:transition spd="med">
    <p:pull/>
  </p:transition>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DAF0F7F6-B230-46A0-8D6D-8B7B5CB28210}">
  <we:reference id="wa200004798" version="1.0.1.0" store="en-US" storeType="OMEX"/>
  <we:alternateReferences>
    <we:reference id="WA200004798" version="1.0.1.0" store="WA200004798" storeType="OMEX"/>
  </we:alternateReferences>
  <we:properties>
    <we:property name="embedUrl" value="&quot;\&quot;https://public.tableau.com/views/slide1_16855275543290/slide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1\&quot;,\&quot;dashboard\&quot;:\&quot;slide1_16855275543290\&quot;,\&quot;tabs\&quot;:true,\&quot;toolbar\&quot;:tru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34F2C96-1A42-41A0-93CE-A8D9530E76F2}">
  <we:reference id="wa200004798" version="1.0.1.0" store="en-US" storeType="OMEX"/>
  <we:alternateReferences>
    <we:reference id="WA200004798" version="1.0.1.0" store="WA200004798" storeType="OMEX"/>
  </we:alternateReferences>
  <we:properties>
    <we:property name="embedUrl" value="&quot;\&quot;https://public.tableau.com/views/slide2_16855447452880/slide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2\&quot;,\&quot;dashboard\&quot;:\&quot;slide2_16855447452880\&quot;,\&quot;tabs\&quot;:true,\&quot;toolbar\&quot;:tru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2D10B3A-C647-4256-BD68-AF2C6306CE50}">
  <we:reference id="wa200004798" version="1.0.1.0" store="en-US" storeType="OMEX"/>
  <we:alternateReferences>
    <we:reference id="WA200004798" version="1.0.1.0" store="WA200004798" storeType="OMEX"/>
  </we:alternateReferences>
  <we:properties>
    <we:property name="embedUrl" value="&quot;\&quot;https://public.tableau.com/views/slide10_16856412745120/slide10\&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10\&quot;,\&quot;dashboard\&quot;:\&quot;slide10_16856412745120\&quot;,\&quot;tabs\&quot;:true,\&quot;toolbar\&quot;:tru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6AB877D-62C7-44DA-9FBE-767BE3502DFB}">
  <we:reference id="wa200004798" version="1.0.1.0" store="en-US" storeType="OMEX"/>
  <we:alternateReferences>
    <we:reference id="WA200004798" version="1.0.1.0" store="WA200004798" storeType="OMEX"/>
  </we:alternateReferences>
  <we:properties>
    <we:property name="embedUrl" value="&quot;\&quot;https://public.tableau.com/views/slide9_16856394734340/slide9\&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9\&quot;,\&quot;dashboard\&quot;:\&quot;slide9_16856394734340\&quot;,\&quot;tabs\&quot;:true,\&quot;toolbar\&quot;:true}&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D7F6B99F-E6BE-4443-AEB2-EFCC161303BC}">
  <we:reference id="wa200004798" version="1.0.1.0" store="en-US" storeType="OMEX"/>
  <we:alternateReferences>
    <we:reference id="WA200004798" version="1.0.1.0" store="WA200004798" storeType="OMEX"/>
  </we:alternateReferences>
  <we:properties>
    <we:property name="embedUrl" value="&quot;\&quot;https://public.tableau.com/views/slide5_16855469749720/slide5\&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5\&quot;,\&quot;dashboard\&quot;:\&quot;slide5_16855469749720\&quot;,\&quot;tabs\&quot;:true,\&quot;toolbar\&quot;:true}&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1D9BC928-C03D-424F-B1F1-31296C92EC60}">
  <we:reference id="wa200004798" version="1.0.1.0" store="en-US" storeType="OMEX"/>
  <we:alternateReferences>
    <we:reference id="WA200004798" version="1.0.1.0" store="WA200004798" storeType="OMEX"/>
  </we:alternateReferences>
  <we:properties>
    <we:property name="embedUrl" value="&quot;\&quot;https://public.tableau.com/views/slide6_16855477788060/slide6\&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6\&quot;,\&quot;dashboard\&quot;:\&quot;slide6_16855477788060\&quot;,\&quot;tabs\&quot;:true,\&quot;toolbar\&quot;:true}&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D6F8F06B-5939-45FC-82F4-02954CA98A3B}">
  <we:reference id="wa200004798" version="1.0.1.0" store="en-US" storeType="OMEX"/>
  <we:alternateReferences>
    <we:reference id="WA200004798" version="1.0.1.0" store="WA200004798" storeType="OMEX"/>
  </we:alternateReferences>
  <we:properties>
    <we:property name="embedUrl" value="&quot;\&quot;https://public.tableau.com/views/slide7_16855478685010/slide7\&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7\&quot;,\&quot;dashboard\&quot;:\&quot;slide7_16855478685010\&quot;,\&quot;tabs\&quot;:true,\&quot;toolbar\&quot;:true}&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E0F16A6C-1DAF-4F68-83EF-A5156D5F7F4C}">
  <we:reference id="wa200004798" version="1.0.1.0" store="en-US" storeType="OMEX"/>
  <we:alternateReferences>
    <we:reference id="WA200004798" version="1.0.1.0" store="WA200004798" storeType="OMEX"/>
  </we:alternateReferences>
  <we:properties>
    <we:property name="embedUrl" value="&quot;\&quot;https://public.tableau.com/views/slide8_16856384081240/slide8\&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8\&quot;,\&quot;dashboard\&quot;:\&quot;slide8_16856384081240\&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8804</TotalTime>
  <Words>526</Words>
  <Application>Microsoft Office PowerPoint</Application>
  <PresentationFormat>Widescreen</PresentationFormat>
  <Paragraphs>51</Paragraphs>
  <Slides>12</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Grandview Display</vt:lpstr>
      <vt:lpstr>DashVTI</vt:lpstr>
      <vt:lpstr>AdwentureWorks SALES</vt:lpstr>
      <vt:lpstr>PowerPoint Presentation</vt:lpstr>
      <vt:lpstr>Average Order Amount</vt:lpstr>
      <vt:lpstr>PowerPoint Presentation</vt:lpstr>
      <vt:lpstr>Online vs. Offline Sales</vt:lpstr>
      <vt:lpstr>Offline Sales</vt:lpstr>
      <vt:lpstr>Growth of the Sales</vt:lpstr>
      <vt:lpstr>Sales by Region</vt:lpstr>
      <vt:lpstr>Europe Sales Growth</vt:lpstr>
      <vt:lpstr>Sales Team Expansion</vt:lpstr>
      <vt:lpstr>PowerPoint Presentation</vt:lpstr>
      <vt:lpstr>Actions to take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Jurgita Rimkienė</dc:creator>
  <cp:lastModifiedBy>Jurgita Rimkienė</cp:lastModifiedBy>
  <cp:revision>11</cp:revision>
  <dcterms:created xsi:type="dcterms:W3CDTF">2023-05-31T10:06:52Z</dcterms:created>
  <dcterms:modified xsi:type="dcterms:W3CDTF">2023-06-06T14:56:39Z</dcterms:modified>
</cp:coreProperties>
</file>