
<file path=[Content_Types].xml><?xml version="1.0" encoding="utf-8"?>
<Types xmlns="http://schemas.openxmlformats.org/package/2006/content-types">
  <Default ContentType="application/vnd.openxmlformats-officedocument.oleObject" Extension="bin"/>
  <Default ContentType="image/gif" Extension="gif"/>
  <Default ContentType="image/jpeg" Extension="jpeg"/>
  <Default ContentType="image/png" Extension="png"/>
  <Default ContentType="application/vnd.openxmlformats-package.relationships+xml" Extension="rels"/>
  <Default ContentType="application/vnd.openxmlformats-officedocument.vmlDrawing" Extension="vml"/>
  <Default ContentType="image/x-wmf" Extension="wmf"/>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Lst>
  <p:sldSz cx="16256000" cy="12192000"/>
  <p:notesSz xmlns:c="http://schemas.openxmlformats.org/drawingml/2006/chart" xmlns:pic="http://schemas.openxmlformats.org/drawingml/2006/picture" xmlns:dgm="http://schemas.openxmlformats.org/drawingml/2006/diagram" cx="9144000" cy="6858000"/>
  <p:defaultTextStyle xmlns:c="http://schemas.openxmlformats.org/drawingml/2006/chart" xmlns:pic="http://schemas.openxmlformats.org/drawingml/2006/picture" xmlns:dgm="http://schemas.openxmlformats.org/drawingml/2006/diagram">
    <a:defPPr>
      <a:defRPr lang="ar-IQ">
        <a:uFillTx/>
      </a:defRPr>
    </a:defPPr>
    <a:lvl1pPr algn="r" defTabSz="914400" eaLnBrk="1" hangingPunct="1" latinLnBrk="0" marL="0" rtl="1">
      <a:defRPr kern="1200" sz="1800">
        <a:solidFill>
          <a:schemeClr val="tx1"/>
        </a:solidFill>
        <a:uFillTx/>
        <a:latin typeface="+mn-lt"/>
        <a:ea typeface="+mn-ea"/>
        <a:cs typeface="+mn-cs"/>
      </a:defRPr>
    </a:lvl1pPr>
    <a:lvl2pPr algn="r" defTabSz="914400" eaLnBrk="1" hangingPunct="1" latinLnBrk="0" marL="457200" rtl="1">
      <a:defRPr kern="1200" sz="1800">
        <a:solidFill>
          <a:schemeClr val="tx1"/>
        </a:solidFill>
        <a:uFillTx/>
        <a:latin typeface="+mn-lt"/>
        <a:ea typeface="+mn-ea"/>
        <a:cs typeface="+mn-cs"/>
      </a:defRPr>
    </a:lvl2pPr>
    <a:lvl3pPr algn="r" defTabSz="914400" eaLnBrk="1" hangingPunct="1" latinLnBrk="0" marL="914400" rtl="1">
      <a:defRPr kern="1200" sz="1800">
        <a:solidFill>
          <a:schemeClr val="tx1"/>
        </a:solidFill>
        <a:uFillTx/>
        <a:latin typeface="+mn-lt"/>
        <a:ea typeface="+mn-ea"/>
        <a:cs typeface="+mn-cs"/>
      </a:defRPr>
    </a:lvl3pPr>
    <a:lvl4pPr algn="r" defTabSz="914400" eaLnBrk="1" hangingPunct="1" latinLnBrk="0" marL="1371600" rtl="1">
      <a:defRPr kern="1200" sz="1800">
        <a:solidFill>
          <a:schemeClr val="tx1"/>
        </a:solidFill>
        <a:uFillTx/>
        <a:latin typeface="+mn-lt"/>
        <a:ea typeface="+mn-ea"/>
        <a:cs typeface="+mn-cs"/>
      </a:defRPr>
    </a:lvl4pPr>
    <a:lvl5pPr algn="r" defTabSz="914400" eaLnBrk="1" hangingPunct="1" latinLnBrk="0" marL="1828800" rtl="1">
      <a:defRPr kern="1200" sz="1800">
        <a:solidFill>
          <a:schemeClr val="tx1"/>
        </a:solidFill>
        <a:uFillTx/>
        <a:latin typeface="+mn-lt"/>
        <a:ea typeface="+mn-ea"/>
        <a:cs typeface="+mn-cs"/>
      </a:defRPr>
    </a:lvl5pPr>
    <a:lvl6pPr algn="r" defTabSz="914400" eaLnBrk="1" hangingPunct="1" latinLnBrk="0" marL="2286000" rtl="1">
      <a:defRPr kern="1200" sz="1800">
        <a:solidFill>
          <a:schemeClr val="tx1"/>
        </a:solidFill>
        <a:uFillTx/>
        <a:latin typeface="+mn-lt"/>
        <a:ea typeface="+mn-ea"/>
        <a:cs typeface="+mn-cs"/>
      </a:defRPr>
    </a:lvl6pPr>
    <a:lvl7pPr algn="r" defTabSz="914400" eaLnBrk="1" hangingPunct="1" latinLnBrk="0" marL="2743200" rtl="1">
      <a:defRPr kern="1200" sz="1800">
        <a:solidFill>
          <a:schemeClr val="tx1"/>
        </a:solidFill>
        <a:uFillTx/>
        <a:latin typeface="+mn-lt"/>
        <a:ea typeface="+mn-ea"/>
        <a:cs typeface="+mn-cs"/>
      </a:defRPr>
    </a:lvl7pPr>
    <a:lvl8pPr algn="r" defTabSz="914400" eaLnBrk="1" hangingPunct="1" latinLnBrk="0" marL="3200400" rtl="1">
      <a:defRPr kern="1200" sz="1800">
        <a:solidFill>
          <a:schemeClr val="tx1"/>
        </a:solidFill>
        <a:uFillTx/>
        <a:latin typeface="+mn-lt"/>
        <a:ea typeface="+mn-ea"/>
        <a:cs typeface="+mn-cs"/>
      </a:defRPr>
    </a:lvl8pPr>
    <a:lvl9pPr algn="r" defTabSz="914400" eaLnBrk="1" hangingPunct="1" latinLnBrk="0" marL="3657600" rtl="1">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p:restoredLeft sz="84380"/>
    <p:restoredTop sz="94660"/>
  </p:normalViewPr>
  <p:slideViewPr>
    <p:cSldViewPr>
      <p:cViewPr varScale="1">
        <p:scale xmlns:c="http://schemas.openxmlformats.org/drawingml/2006/chart" xmlns:pic="http://schemas.openxmlformats.org/drawingml/2006/picture" xmlns:dgm="http://schemas.openxmlformats.org/drawingml/2006/diagram">
          <a:sx d="100" n="39"/>
          <a:sy d="100" n="39"/>
        </p:scale>
        <p:origin xmlns:c="http://schemas.openxmlformats.org/drawingml/2006/chart" xmlns:pic="http://schemas.openxmlformats.org/drawingml/2006/picture" xmlns:dgm="http://schemas.openxmlformats.org/drawingml/2006/diagram" x="1338" y="48"/>
      </p:cViewPr>
      <p:guideLst>
        <p:guide orient="horz" pos="3840"/>
        <p:guide pos="5120"/>
      </p:guideLst>
    </p:cSldViewPr>
  </p:slideViewPr>
  <p:notesTextViewPr>
    <p:cViewPr>
      <p:scale xmlns:c="http://schemas.openxmlformats.org/drawingml/2006/chart" xmlns:pic="http://schemas.openxmlformats.org/drawingml/2006/picture" xmlns:dgm="http://schemas.openxmlformats.org/drawingml/2006/diagram">
        <a:sx d="100" n="100"/>
        <a:sy d="100" n="100"/>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6200" cy="762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theme/theme1.xml" Type="http://schemas.openxmlformats.org/officeDocument/2006/relationships/theme"></Relationship></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5181600" y="0"/>
            <a:ext cx="3962400" cy="342900"/>
          </a:xfrm>
          <a:prstGeom prst="rect">
            <a:avLst/>
          </a:prstGeom>
        </p:spPr>
        <p:txBody xmlns:c="http://schemas.openxmlformats.org/drawingml/2006/chart" xmlns:pic="http://schemas.openxmlformats.org/drawingml/2006/picture" xmlns:dgm="http://schemas.openxmlformats.org/drawingml/2006/diagram">
          <a:bodyPr bIns="45720" lIns="91440" rIns="91440" rtlCol="1" tIns="45720" vert="horz"/>
          <a:lstStyle>
            <a:lvl1pPr algn="r">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2117" y="0"/>
            <a:ext cx="3962400" cy="342900"/>
          </a:xfrm>
          <a:prstGeom prst="rect">
            <a:avLst/>
          </a:prstGeom>
        </p:spPr>
        <p:txBody xmlns:c="http://schemas.openxmlformats.org/drawingml/2006/chart" xmlns:pic="http://schemas.openxmlformats.org/drawingml/2006/picture" xmlns:dgm="http://schemas.openxmlformats.org/drawingml/2006/diagram">
          <a:bodyPr bIns="45720" lIns="91440" rIns="91440" rtlCol="1" tIns="45720" vert="horz"/>
          <a:lstStyle>
            <a:lvl1pPr algn="l">
              <a:defRPr sz="1200">
                <a:uFillTx/>
              </a:defRPr>
            </a:lvl1pPr>
          </a:lstStyle>
          <a:p>
            <a:fld id="{EB6215B5-C3D8-4349-BD4D-86EB27701BE5}"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4" name="Slide Image Placeholder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2857500" y="514350"/>
            <a:ext cx="3429000" cy="2571750"/>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1" tIns="45720" vert="horz"/>
          <a:lstStyle/>
          <a:p>
            <a:endParaRPr lang="en-US">
              <a:uFillTx/>
            </a:endParaRPr>
          </a:p>
        </p:txBody>
      </p:sp>
      <p:sp>
        <p:nvSpPr>
          <p:cNvPr xmlns:c="http://schemas.openxmlformats.org/drawingml/2006/chart" xmlns:pic="http://schemas.openxmlformats.org/drawingml/2006/picture" xmlns:dgm="http://schemas.openxmlformats.org/drawingml/2006/diagram" id="5" name="Notes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914400" y="3257550"/>
            <a:ext cx="7315200" cy="3086100"/>
          </a:xfrm>
          <a:prstGeom prst="rect">
            <a:avLst/>
          </a:prstGeom>
        </p:spPr>
        <p:txBody xmlns:c="http://schemas.openxmlformats.org/drawingml/2006/chart" xmlns:pic="http://schemas.openxmlformats.org/drawingml/2006/picture" xmlns:dgm="http://schemas.openxmlformats.org/drawingml/2006/diagram">
          <a:bodyPr bIns="45720" lIns="91440" rIns="91440" rtlCol="1" tIns="45720" vert="horz">
            <a:normAutofit/>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5181600" y="6513910"/>
            <a:ext cx="3962400" cy="342900"/>
          </a:xfrm>
          <a:prstGeom prst="rect">
            <a:avLst/>
          </a:prstGeom>
        </p:spPr>
        <p:txBody xmlns:c="http://schemas.openxmlformats.org/drawingml/2006/chart" xmlns:pic="http://schemas.openxmlformats.org/drawingml/2006/picture" xmlns:dgm="http://schemas.openxmlformats.org/drawingml/2006/diagram">
          <a:bodyPr anchor="b" bIns="45720" lIns="91440" rIns="91440" rtlCol="1" tIns="45720" vert="horz"/>
          <a:lstStyle>
            <a:lvl1pPr algn="r">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2117" y="6513910"/>
            <a:ext cx="3962400" cy="342900"/>
          </a:xfrm>
          <a:prstGeom prst="rect">
            <a:avLst/>
          </a:prstGeom>
        </p:spPr>
        <p:txBody xmlns:c="http://schemas.openxmlformats.org/drawingml/2006/chart" xmlns:pic="http://schemas.openxmlformats.org/drawingml/2006/picture" xmlns:dgm="http://schemas.openxmlformats.org/drawingml/2006/diagram">
          <a:bodyPr anchor="b" bIns="45720" lIns="91440" rIns="91440" rtlCol="1" tIns="45720" vert="horz"/>
          <a:lstStyle>
            <a:lvl1pPr algn="l">
              <a:defRPr sz="1200">
                <a:uFillTx/>
              </a:defRPr>
            </a:lvl1pPr>
          </a:lstStyle>
          <a:p>
            <a:fld id="{20A6F552-185F-4BB9-BC78-476AAE910C65}" type="slidenum">
              <a:rPr lang="en-US" smtClean="0">
                <a:uFillTx/>
              </a:rPr>
              <a:p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notesStyle xmlns:c="http://schemas.openxmlformats.org/drawingml/2006/chart" xmlns:pic="http://schemas.openxmlformats.org/drawingml/2006/picture" xmlns:dgm="http://schemas.openxmlformats.org/drawingml/2006/diagram">
    <a:lvl1pPr algn="r" defTabSz="914400" eaLnBrk="1" hangingPunct="1" latinLnBrk="0" marL="0" rtl="1">
      <a:defRPr kern="1200" sz="1200">
        <a:solidFill>
          <a:schemeClr val="tx1"/>
        </a:solidFill>
        <a:uFillTx/>
        <a:latin typeface="+mn-lt"/>
        <a:ea typeface="+mn-ea"/>
        <a:cs typeface="+mn-cs"/>
      </a:defRPr>
    </a:lvl1pPr>
    <a:lvl2pPr algn="r" defTabSz="914400" eaLnBrk="1" hangingPunct="1" latinLnBrk="0" marL="457200" rtl="1">
      <a:defRPr kern="1200" sz="1200">
        <a:solidFill>
          <a:schemeClr val="tx1"/>
        </a:solidFill>
        <a:uFillTx/>
        <a:latin typeface="+mn-lt"/>
        <a:ea typeface="+mn-ea"/>
        <a:cs typeface="+mn-cs"/>
      </a:defRPr>
    </a:lvl2pPr>
    <a:lvl3pPr algn="r" defTabSz="914400" eaLnBrk="1" hangingPunct="1" latinLnBrk="0" marL="914400" rtl="1">
      <a:defRPr kern="1200" sz="1200">
        <a:solidFill>
          <a:schemeClr val="tx1"/>
        </a:solidFill>
        <a:uFillTx/>
        <a:latin typeface="+mn-lt"/>
        <a:ea typeface="+mn-ea"/>
        <a:cs typeface="+mn-cs"/>
      </a:defRPr>
    </a:lvl3pPr>
    <a:lvl4pPr algn="r" defTabSz="914400" eaLnBrk="1" hangingPunct="1" latinLnBrk="0" marL="1371600" rtl="1">
      <a:defRPr kern="1200" sz="1200">
        <a:solidFill>
          <a:schemeClr val="tx1"/>
        </a:solidFill>
        <a:uFillTx/>
        <a:latin typeface="+mn-lt"/>
        <a:ea typeface="+mn-ea"/>
        <a:cs typeface="+mn-cs"/>
      </a:defRPr>
    </a:lvl4pPr>
    <a:lvl5pPr algn="r" defTabSz="914400" eaLnBrk="1" hangingPunct="1" latinLnBrk="0" marL="1828800" rtl="1">
      <a:defRPr kern="1200" sz="1200">
        <a:solidFill>
          <a:schemeClr val="tx1"/>
        </a:solidFill>
        <a:uFillTx/>
        <a:latin typeface="+mn-lt"/>
        <a:ea typeface="+mn-ea"/>
        <a:cs typeface="+mn-cs"/>
      </a:defRPr>
    </a:lvl5pPr>
    <a:lvl6pPr algn="r" defTabSz="914400" eaLnBrk="1" hangingPunct="1" latinLnBrk="0" marL="2286000" rtl="1">
      <a:defRPr kern="1200" sz="1200">
        <a:solidFill>
          <a:schemeClr val="tx1"/>
        </a:solidFill>
        <a:uFillTx/>
        <a:latin typeface="+mn-lt"/>
        <a:ea typeface="+mn-ea"/>
        <a:cs typeface="+mn-cs"/>
      </a:defRPr>
    </a:lvl6pPr>
    <a:lvl7pPr algn="r" defTabSz="914400" eaLnBrk="1" hangingPunct="1" latinLnBrk="0" marL="2743200" rtl="1">
      <a:defRPr kern="1200" sz="1200">
        <a:solidFill>
          <a:schemeClr val="tx1"/>
        </a:solidFill>
        <a:uFillTx/>
        <a:latin typeface="+mn-lt"/>
        <a:ea typeface="+mn-ea"/>
        <a:cs typeface="+mn-cs"/>
      </a:defRPr>
    </a:lvl7pPr>
    <a:lvl8pPr algn="r" defTabSz="914400" eaLnBrk="1" hangingPunct="1" latinLnBrk="0" marL="3200400" rtl="1">
      <a:defRPr kern="1200" sz="1200">
        <a:solidFill>
          <a:schemeClr val="tx1"/>
        </a:solidFill>
        <a:uFillTx/>
        <a:latin typeface="+mn-lt"/>
        <a:ea typeface="+mn-ea"/>
        <a:cs typeface="+mn-cs"/>
      </a:defRPr>
    </a:lvl8pPr>
    <a:lvl9pPr algn="r" defTabSz="914400" eaLnBrk="1" hangingPunct="1" latinLnBrk="0" marL="3657600" rtl="1">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a:xfrm>
            <a:off x="2857500" y="514350"/>
            <a:ext cx="3429000" cy="2571750"/>
          </a:xfrm>
        </p:spPr>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endParaRPr dirty="0" lang="en-US" noProof="0" smtClean="0">
              <a:uFillTx/>
            </a:endParaRPr>
          </a:p>
          <a:p>
            <a:endParaRPr dirty="0" lang="en-US" noProof="0">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F9AC4EE-10D3-4905-8B83-5E9387501290}" type="slidenum">
              <a:rPr lang="ar-IQ" smtClean="0">
                <a:uFillTx/>
              </a:rPr>
              <a:pPr/>
              <a:t>1</a:t>
            </a:fld>
            <a:endParaRPr lang="ar-IQ">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2032000" y="1995312"/>
            <a:ext cx="12192000" cy="4244622"/>
          </a:xfrm>
        </p:spPr>
        <p:txBody xmlns:c="http://schemas.openxmlformats.org/drawingml/2006/chart" xmlns:pic="http://schemas.openxmlformats.org/drawingml/2006/picture" xmlns:dgm="http://schemas.openxmlformats.org/drawingml/2006/diagram">
          <a:bodyPr anchor="b"/>
          <a:lstStyle>
            <a:lvl1pPr algn="ctr">
              <a:defRPr sz="8000">
                <a:uFillTx/>
              </a:defRPr>
            </a:lvl1p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2032000" y="6403623"/>
            <a:ext cx="12192000" cy="2943577"/>
          </a:xfrm>
        </p:spPr>
        <p:txBody xmlns:c="http://schemas.openxmlformats.org/drawingml/2006/chart" xmlns:pic="http://schemas.openxmlformats.org/drawingml/2006/picture" xmlns:dgm="http://schemas.openxmlformats.org/drawingml/2006/diagram">
          <a:bodyPr/>
          <a:lstStyle>
            <a:lvl1pPr algn="ctr" indent="0" marL="0">
              <a:buNone/>
              <a:defRPr sz="3200">
                <a:uFillTx/>
              </a:defRPr>
            </a:lvl1pPr>
            <a:lvl2pPr algn="ctr" indent="0" marL="609585">
              <a:buNone/>
              <a:defRPr sz="2667">
                <a:uFillTx/>
              </a:defRPr>
            </a:lvl2pPr>
            <a:lvl3pPr algn="ctr" indent="0" marL="1219170">
              <a:buNone/>
              <a:defRPr sz="2400">
                <a:uFillTx/>
              </a:defRPr>
            </a:lvl3pPr>
            <a:lvl4pPr algn="ctr" indent="0" marL="1828754">
              <a:buNone/>
              <a:defRPr sz="2133">
                <a:uFillTx/>
              </a:defRPr>
            </a:lvl4pPr>
            <a:lvl5pPr algn="ctr" indent="0" marL="2438339">
              <a:buNone/>
              <a:defRPr sz="2133">
                <a:uFillTx/>
              </a:defRPr>
            </a:lvl5pPr>
            <a:lvl6pPr algn="ctr" indent="0" marL="3047924">
              <a:buNone/>
              <a:defRPr sz="2133">
                <a:uFillTx/>
              </a:defRPr>
            </a:lvl6pPr>
            <a:lvl7pPr algn="ctr" indent="0" marL="3657509">
              <a:buNone/>
              <a:defRPr sz="2133">
                <a:uFillTx/>
              </a:defRPr>
            </a:lvl7pPr>
            <a:lvl8pPr algn="ctr" indent="0" marL="4267093">
              <a:buNone/>
              <a:defRPr sz="2133">
                <a:uFillTx/>
              </a:defRPr>
            </a:lvl8pPr>
            <a:lvl9pPr algn="ctr" indent="0" marL="4876678">
              <a:buNone/>
              <a:defRPr sz="2133">
                <a:uFillTx/>
              </a:defRPr>
            </a:lvl9pPr>
          </a:lstStyle>
          <a:p>
            <a:r>
              <a:rPr lang="en-US" smtClean="0">
                <a:uFillTx/>
              </a:rPr>
              <a:t>Click to edit Master subtitle style</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11633200" y="649111"/>
            <a:ext cx="3505200" cy="10332156"/>
          </a:xfrm>
        </p:spPr>
        <p:txBody xmlns:c="http://schemas.openxmlformats.org/drawingml/2006/chart" xmlns:pic="http://schemas.openxmlformats.org/drawingml/2006/picture" xmlns:dgm="http://schemas.openxmlformats.org/drawingml/2006/diagram">
          <a:bodyPr vert="eaVert"/>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1117600" y="649111"/>
            <a:ext cx="10312400" cy="10332156"/>
          </a:xfrm>
        </p:spPr>
        <p:txBody xmlns:c="http://schemas.openxmlformats.org/drawingml/2006/chart" xmlns:pic="http://schemas.openxmlformats.org/drawingml/2006/picture" xmlns:dgm="http://schemas.openxmlformats.org/drawingml/2006/diagram">
          <a:bodyPr vert="eaVe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109133" y="3039535"/>
            <a:ext cx="14020800" cy="5071532"/>
          </a:xfrm>
        </p:spPr>
        <p:txBody xmlns:c="http://schemas.openxmlformats.org/drawingml/2006/chart" xmlns:pic="http://schemas.openxmlformats.org/drawingml/2006/picture" xmlns:dgm="http://schemas.openxmlformats.org/drawingml/2006/diagram">
          <a:bodyPr anchor="b"/>
          <a:lstStyle>
            <a:lvl1pPr>
              <a:defRPr sz="8000">
                <a:uFillTx/>
              </a:defRPr>
            </a:lvl1p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1109133" y="8159046"/>
            <a:ext cx="14020800" cy="2666999"/>
          </a:xfrm>
        </p:spPr>
        <p:txBody xmlns:c="http://schemas.openxmlformats.org/drawingml/2006/chart" xmlns:pic="http://schemas.openxmlformats.org/drawingml/2006/picture" xmlns:dgm="http://schemas.openxmlformats.org/drawingml/2006/diagram">
          <a:bodyPr/>
          <a:lstStyle>
            <a:lvl1pPr indent="0" marL="0">
              <a:buNone/>
              <a:defRPr sz="3200">
                <a:solidFill>
                  <a:schemeClr val="tx1">
                    <a:tint val="75000"/>
                  </a:schemeClr>
                </a:solidFill>
                <a:uFillTx/>
              </a:defRPr>
            </a:lvl1pPr>
            <a:lvl2pPr indent="0" marL="609585">
              <a:buNone/>
              <a:defRPr sz="2667">
                <a:solidFill>
                  <a:schemeClr val="tx1">
                    <a:tint val="75000"/>
                  </a:schemeClr>
                </a:solidFill>
                <a:uFillTx/>
              </a:defRPr>
            </a:lvl2pPr>
            <a:lvl3pPr indent="0" marL="1219170">
              <a:buNone/>
              <a:defRPr sz="2400">
                <a:solidFill>
                  <a:schemeClr val="tx1">
                    <a:tint val="75000"/>
                  </a:schemeClr>
                </a:solidFill>
                <a:uFillTx/>
              </a:defRPr>
            </a:lvl3pPr>
            <a:lvl4pPr indent="0" marL="1828754">
              <a:buNone/>
              <a:defRPr sz="2133">
                <a:solidFill>
                  <a:schemeClr val="tx1">
                    <a:tint val="75000"/>
                  </a:schemeClr>
                </a:solidFill>
                <a:uFillTx/>
              </a:defRPr>
            </a:lvl4pPr>
            <a:lvl5pPr indent="0" marL="2438339">
              <a:buNone/>
              <a:defRPr sz="2133">
                <a:solidFill>
                  <a:schemeClr val="tx1">
                    <a:tint val="75000"/>
                  </a:schemeClr>
                </a:solidFill>
                <a:uFillTx/>
              </a:defRPr>
            </a:lvl5pPr>
            <a:lvl6pPr indent="0" marL="3047924">
              <a:buNone/>
              <a:defRPr sz="2133">
                <a:solidFill>
                  <a:schemeClr val="tx1">
                    <a:tint val="75000"/>
                  </a:schemeClr>
                </a:solidFill>
                <a:uFillTx/>
              </a:defRPr>
            </a:lvl6pPr>
            <a:lvl7pPr indent="0" marL="3657509">
              <a:buNone/>
              <a:defRPr sz="2133">
                <a:solidFill>
                  <a:schemeClr val="tx1">
                    <a:tint val="75000"/>
                  </a:schemeClr>
                </a:solidFill>
                <a:uFillTx/>
              </a:defRPr>
            </a:lvl7pPr>
            <a:lvl8pPr indent="0" marL="4267093">
              <a:buNone/>
              <a:defRPr sz="2133">
                <a:solidFill>
                  <a:schemeClr val="tx1">
                    <a:tint val="75000"/>
                  </a:schemeClr>
                </a:solidFill>
                <a:uFillTx/>
              </a:defRPr>
            </a:lvl8pPr>
            <a:lvl9pPr indent="0" marL="4876678">
              <a:buNone/>
              <a:defRPr sz="2133">
                <a:solidFill>
                  <a:schemeClr val="tx1">
                    <a:tint val="75000"/>
                  </a:schemeClr>
                </a:solidFill>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1117600" y="3245556"/>
            <a:ext cx="6908800" cy="7735712"/>
          </a:xfrm>
        </p:spPr>
        <p:txBody xmlns:c="http://schemas.openxmlformats.org/drawingml/2006/chart" xmlns:pic="http://schemas.openxmlformats.org/drawingml/2006/picture" xmlns:dgm="http://schemas.openxmlformats.org/drawingml/2006/diagram">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8229600" y="3245556"/>
            <a:ext cx="6908800" cy="7735712"/>
          </a:xfrm>
        </p:spPr>
        <p:txBody xmlns:c="http://schemas.openxmlformats.org/drawingml/2006/chart" xmlns:pic="http://schemas.openxmlformats.org/drawingml/2006/picture" xmlns:dgm="http://schemas.openxmlformats.org/drawingml/2006/diagram">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119717" y="649112"/>
            <a:ext cx="14020800" cy="2356556"/>
          </a:xfrm>
        </p:spPr>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1119718" y="2988734"/>
            <a:ext cx="6877049" cy="1464732"/>
          </a:xfrm>
        </p:spPr>
        <p:txBody xmlns:c="http://schemas.openxmlformats.org/drawingml/2006/chart" xmlns:pic="http://schemas.openxmlformats.org/drawingml/2006/picture" xmlns:dgm="http://schemas.openxmlformats.org/drawingml/2006/diagram">
          <a:bodyPr anchor="b"/>
          <a:lstStyle>
            <a:lvl1pPr indent="0" marL="0">
              <a:buNone/>
              <a:defRPr b="1" sz="3200">
                <a:uFillTx/>
              </a:defRPr>
            </a:lvl1pPr>
            <a:lvl2pPr indent="0" marL="609585">
              <a:buNone/>
              <a:defRPr b="1" sz="2667">
                <a:uFillTx/>
              </a:defRPr>
            </a:lvl2pPr>
            <a:lvl3pPr indent="0" marL="1219170">
              <a:buNone/>
              <a:defRPr b="1" sz="2400">
                <a:uFillTx/>
              </a:defRPr>
            </a:lvl3pPr>
            <a:lvl4pPr indent="0" marL="1828754">
              <a:buNone/>
              <a:defRPr b="1" sz="2133">
                <a:uFillTx/>
              </a:defRPr>
            </a:lvl4pPr>
            <a:lvl5pPr indent="0" marL="2438339">
              <a:buNone/>
              <a:defRPr b="1" sz="2133">
                <a:uFillTx/>
              </a:defRPr>
            </a:lvl5pPr>
            <a:lvl6pPr indent="0" marL="3047924">
              <a:buNone/>
              <a:defRPr b="1" sz="2133">
                <a:uFillTx/>
              </a:defRPr>
            </a:lvl6pPr>
            <a:lvl7pPr indent="0" marL="3657509">
              <a:buNone/>
              <a:defRPr b="1" sz="2133">
                <a:uFillTx/>
              </a:defRPr>
            </a:lvl7pPr>
            <a:lvl8pPr indent="0" marL="4267093">
              <a:buNone/>
              <a:defRPr b="1" sz="2133">
                <a:uFillTx/>
              </a:defRPr>
            </a:lvl8pPr>
            <a:lvl9pPr indent="0" marL="4876678">
              <a:buNone/>
              <a:defRPr b="1" sz="2133">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1119718" y="4453467"/>
            <a:ext cx="6877049" cy="6550379"/>
          </a:xfrm>
        </p:spPr>
        <p:txBody xmlns:c="http://schemas.openxmlformats.org/drawingml/2006/chart" xmlns:pic="http://schemas.openxmlformats.org/drawingml/2006/picture" xmlns:dgm="http://schemas.openxmlformats.org/drawingml/2006/diagram">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8229600" y="2988734"/>
            <a:ext cx="6910917" cy="1464732"/>
          </a:xfrm>
        </p:spPr>
        <p:txBody xmlns:c="http://schemas.openxmlformats.org/drawingml/2006/chart" xmlns:pic="http://schemas.openxmlformats.org/drawingml/2006/picture" xmlns:dgm="http://schemas.openxmlformats.org/drawingml/2006/diagram">
          <a:bodyPr anchor="b"/>
          <a:lstStyle>
            <a:lvl1pPr indent="0" marL="0">
              <a:buNone/>
              <a:defRPr b="1" sz="3200">
                <a:uFillTx/>
              </a:defRPr>
            </a:lvl1pPr>
            <a:lvl2pPr indent="0" marL="609585">
              <a:buNone/>
              <a:defRPr b="1" sz="2667">
                <a:uFillTx/>
              </a:defRPr>
            </a:lvl2pPr>
            <a:lvl3pPr indent="0" marL="1219170">
              <a:buNone/>
              <a:defRPr b="1" sz="2400">
                <a:uFillTx/>
              </a:defRPr>
            </a:lvl3pPr>
            <a:lvl4pPr indent="0" marL="1828754">
              <a:buNone/>
              <a:defRPr b="1" sz="2133">
                <a:uFillTx/>
              </a:defRPr>
            </a:lvl4pPr>
            <a:lvl5pPr indent="0" marL="2438339">
              <a:buNone/>
              <a:defRPr b="1" sz="2133">
                <a:uFillTx/>
              </a:defRPr>
            </a:lvl5pPr>
            <a:lvl6pPr indent="0" marL="3047924">
              <a:buNone/>
              <a:defRPr b="1" sz="2133">
                <a:uFillTx/>
              </a:defRPr>
            </a:lvl6pPr>
            <a:lvl7pPr indent="0" marL="3657509">
              <a:buNone/>
              <a:defRPr b="1" sz="2133">
                <a:uFillTx/>
              </a:defRPr>
            </a:lvl7pPr>
            <a:lvl8pPr indent="0" marL="4267093">
              <a:buNone/>
              <a:defRPr b="1" sz="2133">
                <a:uFillTx/>
              </a:defRPr>
            </a:lvl8pPr>
            <a:lvl9pPr indent="0" marL="4876678">
              <a:buNone/>
              <a:defRPr b="1" sz="2133">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8229600" y="4453467"/>
            <a:ext cx="6910917" cy="6550379"/>
          </a:xfrm>
        </p:spPr>
        <p:txBody xmlns:c="http://schemas.openxmlformats.org/drawingml/2006/chart" xmlns:pic="http://schemas.openxmlformats.org/drawingml/2006/picture" xmlns:dgm="http://schemas.openxmlformats.org/drawingml/2006/diagram">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119718" y="812800"/>
            <a:ext cx="5242983" cy="2844800"/>
          </a:xfrm>
        </p:spPr>
        <p:txBody xmlns:c="http://schemas.openxmlformats.org/drawingml/2006/chart" xmlns:pic="http://schemas.openxmlformats.org/drawingml/2006/picture" xmlns:dgm="http://schemas.openxmlformats.org/drawingml/2006/diagram">
          <a:bodyPr anchor="b"/>
          <a:lstStyle>
            <a:lvl1pPr>
              <a:defRPr sz="4267">
                <a:uFillTx/>
              </a:defRPr>
            </a:lvl1p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6910917" y="1755423"/>
            <a:ext cx="8229600" cy="8664222"/>
          </a:xfrm>
        </p:spPr>
        <p:txBody xmlns:c="http://schemas.openxmlformats.org/drawingml/2006/chart" xmlns:pic="http://schemas.openxmlformats.org/drawingml/2006/picture" xmlns:dgm="http://schemas.openxmlformats.org/drawingml/2006/diagram">
          <a:bodyPr/>
          <a:lstStyle>
            <a:lvl1pPr>
              <a:defRPr sz="4267">
                <a:uFillTx/>
              </a:defRPr>
            </a:lvl1pPr>
            <a:lvl2pPr>
              <a:defRPr sz="3733">
                <a:uFillTx/>
              </a:defRPr>
            </a:lvl2pPr>
            <a:lvl3pPr>
              <a:defRPr sz="3200">
                <a:uFillTx/>
              </a:defRPr>
            </a:lvl3pPr>
            <a:lvl4pPr>
              <a:defRPr sz="2667">
                <a:uFillTx/>
              </a:defRPr>
            </a:lvl4pPr>
            <a:lvl5pPr>
              <a:defRPr sz="2667">
                <a:uFillTx/>
              </a:defRPr>
            </a:lvl5pPr>
            <a:lvl6pPr>
              <a:defRPr sz="2667">
                <a:uFillTx/>
              </a:defRPr>
            </a:lvl6pPr>
            <a:lvl7pPr>
              <a:defRPr sz="2667">
                <a:uFillTx/>
              </a:defRPr>
            </a:lvl7pPr>
            <a:lvl8pPr>
              <a:defRPr sz="2667">
                <a:uFillTx/>
              </a:defRPr>
            </a:lvl8pPr>
            <a:lvl9pPr>
              <a:defRPr sz="2667">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1119718" y="3657600"/>
            <a:ext cx="5242983" cy="6776156"/>
          </a:xfrm>
        </p:spPr>
        <p:txBody xmlns:c="http://schemas.openxmlformats.org/drawingml/2006/chart" xmlns:pic="http://schemas.openxmlformats.org/drawingml/2006/picture" xmlns:dgm="http://schemas.openxmlformats.org/drawingml/2006/diagram">
          <a:bodyPr/>
          <a:lstStyle>
            <a:lvl1pPr indent="0" marL="0">
              <a:buNone/>
              <a:defRPr sz="2133">
                <a:uFillTx/>
              </a:defRPr>
            </a:lvl1pPr>
            <a:lvl2pPr indent="0" marL="609585">
              <a:buNone/>
              <a:defRPr sz="1867">
                <a:uFillTx/>
              </a:defRPr>
            </a:lvl2pPr>
            <a:lvl3pPr indent="0" marL="1219170">
              <a:buNone/>
              <a:defRPr sz="1600">
                <a:uFillTx/>
              </a:defRPr>
            </a:lvl3pPr>
            <a:lvl4pPr indent="0" marL="1828754">
              <a:buNone/>
              <a:defRPr sz="1333">
                <a:uFillTx/>
              </a:defRPr>
            </a:lvl4pPr>
            <a:lvl5pPr indent="0" marL="2438339">
              <a:buNone/>
              <a:defRPr sz="1333">
                <a:uFillTx/>
              </a:defRPr>
            </a:lvl5pPr>
            <a:lvl6pPr indent="0" marL="3047924">
              <a:buNone/>
              <a:defRPr sz="1333">
                <a:uFillTx/>
              </a:defRPr>
            </a:lvl6pPr>
            <a:lvl7pPr indent="0" marL="3657509">
              <a:buNone/>
              <a:defRPr sz="1333">
                <a:uFillTx/>
              </a:defRPr>
            </a:lvl7pPr>
            <a:lvl8pPr indent="0" marL="4267093">
              <a:buNone/>
              <a:defRPr sz="1333">
                <a:uFillTx/>
              </a:defRPr>
            </a:lvl8pPr>
            <a:lvl9pPr indent="0" marL="4876678">
              <a:buNone/>
              <a:defRPr sz="1333">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119718" y="812800"/>
            <a:ext cx="5242983" cy="2844800"/>
          </a:xfrm>
        </p:spPr>
        <p:txBody xmlns:c="http://schemas.openxmlformats.org/drawingml/2006/chart" xmlns:pic="http://schemas.openxmlformats.org/drawingml/2006/picture" xmlns:dgm="http://schemas.openxmlformats.org/drawingml/2006/diagram">
          <a:bodyPr anchor="b"/>
          <a:lstStyle>
            <a:lvl1pPr>
              <a:defRPr sz="4267">
                <a:uFillTx/>
              </a:defRPr>
            </a:lvl1p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a:off x="6910917" y="1755423"/>
            <a:ext cx="8229600" cy="8664222"/>
          </a:xfrm>
        </p:spPr>
        <p:txBody xmlns:c="http://schemas.openxmlformats.org/drawingml/2006/chart" xmlns:pic="http://schemas.openxmlformats.org/drawingml/2006/picture" xmlns:dgm="http://schemas.openxmlformats.org/drawingml/2006/diagram">
          <a:bodyPr/>
          <a:lstStyle>
            <a:lvl1pPr indent="0" marL="0">
              <a:buNone/>
              <a:defRPr sz="4267">
                <a:uFillTx/>
              </a:defRPr>
            </a:lvl1pPr>
            <a:lvl2pPr indent="0" marL="609585">
              <a:buNone/>
              <a:defRPr sz="3733">
                <a:uFillTx/>
              </a:defRPr>
            </a:lvl2pPr>
            <a:lvl3pPr indent="0" marL="1219170">
              <a:buNone/>
              <a:defRPr sz="3200">
                <a:uFillTx/>
              </a:defRPr>
            </a:lvl3pPr>
            <a:lvl4pPr indent="0" marL="1828754">
              <a:buNone/>
              <a:defRPr sz="2667">
                <a:uFillTx/>
              </a:defRPr>
            </a:lvl4pPr>
            <a:lvl5pPr indent="0" marL="2438339">
              <a:buNone/>
              <a:defRPr sz="2667">
                <a:uFillTx/>
              </a:defRPr>
            </a:lvl5pPr>
            <a:lvl6pPr indent="0" marL="3047924">
              <a:buNone/>
              <a:defRPr sz="2667">
                <a:uFillTx/>
              </a:defRPr>
            </a:lvl6pPr>
            <a:lvl7pPr indent="0" marL="3657509">
              <a:buNone/>
              <a:defRPr sz="2667">
                <a:uFillTx/>
              </a:defRPr>
            </a:lvl7pPr>
            <a:lvl8pPr indent="0" marL="4267093">
              <a:buNone/>
              <a:defRPr sz="2667">
                <a:uFillTx/>
              </a:defRPr>
            </a:lvl8pPr>
            <a:lvl9pPr indent="0" marL="4876678">
              <a:buNone/>
              <a:defRPr sz="2667">
                <a:uFillTx/>
              </a:defRPr>
            </a:lvl9pPr>
          </a:lstStyle>
          <a:p>
            <a:endParaRPr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1119718" y="3657600"/>
            <a:ext cx="5242983" cy="6776156"/>
          </a:xfrm>
        </p:spPr>
        <p:txBody xmlns:c="http://schemas.openxmlformats.org/drawingml/2006/chart" xmlns:pic="http://schemas.openxmlformats.org/drawingml/2006/picture" xmlns:dgm="http://schemas.openxmlformats.org/drawingml/2006/diagram">
          <a:bodyPr/>
          <a:lstStyle>
            <a:lvl1pPr indent="0" marL="0">
              <a:buNone/>
              <a:defRPr sz="2133">
                <a:uFillTx/>
              </a:defRPr>
            </a:lvl1pPr>
            <a:lvl2pPr indent="0" marL="609585">
              <a:buNone/>
              <a:defRPr sz="1867">
                <a:uFillTx/>
              </a:defRPr>
            </a:lvl2pPr>
            <a:lvl3pPr indent="0" marL="1219170">
              <a:buNone/>
              <a:defRPr sz="1600">
                <a:uFillTx/>
              </a:defRPr>
            </a:lvl3pPr>
            <a:lvl4pPr indent="0" marL="1828754">
              <a:buNone/>
              <a:defRPr sz="1333">
                <a:uFillTx/>
              </a:defRPr>
            </a:lvl4pPr>
            <a:lvl5pPr indent="0" marL="2438339">
              <a:buNone/>
              <a:defRPr sz="1333">
                <a:uFillTx/>
              </a:defRPr>
            </a:lvl5pPr>
            <a:lvl6pPr indent="0" marL="3047924">
              <a:buNone/>
              <a:defRPr sz="1333">
                <a:uFillTx/>
              </a:defRPr>
            </a:lvl6pPr>
            <a:lvl7pPr indent="0" marL="3657509">
              <a:buNone/>
              <a:defRPr sz="1333">
                <a:uFillTx/>
              </a:defRPr>
            </a:lvl7pPr>
            <a:lvl8pPr indent="0" marL="4267093">
              <a:buNone/>
              <a:defRPr sz="1333">
                <a:uFillTx/>
              </a:defRPr>
            </a:lvl8pPr>
            <a:lvl9pPr indent="0" marL="4876678">
              <a:buNone/>
              <a:defRPr sz="1333">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D63AC37-7EF0-4458-A1FD-D781057EBFF0}"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117600" y="649112"/>
            <a:ext cx="14020800" cy="2356556"/>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1117600" y="3245556"/>
            <a:ext cx="14020800" cy="7735712"/>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1117600" y="11300179"/>
            <a:ext cx="3657600" cy="649111"/>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1600">
                <a:solidFill>
                  <a:schemeClr val="tx1">
                    <a:tint val="75000"/>
                  </a:schemeClr>
                </a:solidFill>
                <a:uFillTx/>
              </a:defRPr>
            </a:lvl1pPr>
          </a:lstStyle>
          <a:p>
            <a:fld id="{270238EF-5D94-4CA1-B464-245A04EE4CEA}" type="datetimeFigureOut">
              <a:rPr lang="en-US" smtClean="0">
                <a:uFillTx/>
              </a:rPr>
              <a:pPr/>
              <a:t>10/29/2014</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5384800" y="11300179"/>
            <a:ext cx="5486400" cy="649111"/>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1600">
                <a:solidFill>
                  <a:schemeClr val="tx1">
                    <a:tint val="75000"/>
                  </a:schemeClr>
                </a:solidFill>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11480800" y="11300179"/>
            <a:ext cx="3657600" cy="649111"/>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1600">
                <a:solidFill>
                  <a:schemeClr val="tx1">
                    <a:tint val="75000"/>
                  </a:schemeClr>
                </a:solidFill>
                <a:uFillTx/>
              </a:defRPr>
            </a:lvl1pPr>
          </a:lstStyle>
          <a:p>
            <a:fld id="{9D63AC37-7EF0-4458-A1FD-D781057EBFF0}" type="slidenum">
              <a:rPr lang="en-US" smtClean="0">
                <a:uFillTx/>
              </a:rPr>
              <a:p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txStyles>
    <p:titleStyle xmlns:c="http://schemas.openxmlformats.org/drawingml/2006/chart" xmlns:pic="http://schemas.openxmlformats.org/drawingml/2006/picture" xmlns:dgm="http://schemas.openxmlformats.org/drawingml/2006/diagram">
      <a:lvl1pPr algn="l" defTabSz="1219170" eaLnBrk="1" hangingPunct="1" latinLnBrk="0" rtl="0">
        <a:lnSpc>
          <a:spcPct val="90000"/>
        </a:lnSpc>
        <a:spcBef>
          <a:spcPct val="0"/>
        </a:spcBef>
        <a:buNone/>
        <a:defRPr kern="1200" sz="5867">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1219170" eaLnBrk="1" hangingPunct="1" indent="-304792" latinLnBrk="0" marL="304792" rtl="0">
        <a:lnSpc>
          <a:spcPct val="90000"/>
        </a:lnSpc>
        <a:spcBef>
          <a:spcPts val="1333"/>
        </a:spcBef>
        <a:buFont charset="0" panose="020B0604020202020204" pitchFamily="34" typeface="Arial"/>
        <a:buChar char="•"/>
        <a:defRPr kern="1200" sz="3733">
          <a:solidFill>
            <a:schemeClr val="tx1"/>
          </a:solidFill>
          <a:uFillTx/>
          <a:latin typeface="+mn-lt"/>
          <a:ea typeface="+mn-ea"/>
          <a:cs typeface="+mn-cs"/>
        </a:defRPr>
      </a:lvl1pPr>
      <a:lvl2pPr algn="l" defTabSz="1219170" eaLnBrk="1" hangingPunct="1" indent="-304792" latinLnBrk="0" marL="914377" rtl="0">
        <a:lnSpc>
          <a:spcPct val="90000"/>
        </a:lnSpc>
        <a:spcBef>
          <a:spcPts val="667"/>
        </a:spcBef>
        <a:buFont charset="0" panose="020B0604020202020204" pitchFamily="34" typeface="Arial"/>
        <a:buChar char="•"/>
        <a:defRPr kern="1200" sz="3200">
          <a:solidFill>
            <a:schemeClr val="tx1"/>
          </a:solidFill>
          <a:uFillTx/>
          <a:latin typeface="+mn-lt"/>
          <a:ea typeface="+mn-ea"/>
          <a:cs typeface="+mn-cs"/>
        </a:defRPr>
      </a:lvl2pPr>
      <a:lvl3pPr algn="l" defTabSz="1219170" eaLnBrk="1" hangingPunct="1" indent="-304792" latinLnBrk="0" marL="1523962" rtl="0">
        <a:lnSpc>
          <a:spcPct val="90000"/>
        </a:lnSpc>
        <a:spcBef>
          <a:spcPts val="667"/>
        </a:spcBef>
        <a:buFont charset="0" panose="020B0604020202020204" pitchFamily="34" typeface="Arial"/>
        <a:buChar char="•"/>
        <a:defRPr kern="1200" sz="2667">
          <a:solidFill>
            <a:schemeClr val="tx1"/>
          </a:solidFill>
          <a:uFillTx/>
          <a:latin typeface="+mn-lt"/>
          <a:ea typeface="+mn-ea"/>
          <a:cs typeface="+mn-cs"/>
        </a:defRPr>
      </a:lvl3pPr>
      <a:lvl4pPr algn="l" defTabSz="1219170" eaLnBrk="1" hangingPunct="1" indent="-304792" latinLnBrk="0" marL="2133547" rtl="0">
        <a:lnSpc>
          <a:spcPct val="90000"/>
        </a:lnSpc>
        <a:spcBef>
          <a:spcPts val="667"/>
        </a:spcBef>
        <a:buFont charset="0" panose="020B0604020202020204" pitchFamily="34" typeface="Arial"/>
        <a:buChar char="•"/>
        <a:defRPr kern="1200" sz="2400">
          <a:solidFill>
            <a:schemeClr val="tx1"/>
          </a:solidFill>
          <a:uFillTx/>
          <a:latin typeface="+mn-lt"/>
          <a:ea typeface="+mn-ea"/>
          <a:cs typeface="+mn-cs"/>
        </a:defRPr>
      </a:lvl4pPr>
      <a:lvl5pPr algn="l" defTabSz="1219170" eaLnBrk="1" hangingPunct="1" indent="-304792" latinLnBrk="0" marL="2743131" rtl="0">
        <a:lnSpc>
          <a:spcPct val="90000"/>
        </a:lnSpc>
        <a:spcBef>
          <a:spcPts val="667"/>
        </a:spcBef>
        <a:buFont charset="0" panose="020B0604020202020204" pitchFamily="34" typeface="Arial"/>
        <a:buChar char="•"/>
        <a:defRPr kern="1200" sz="2400">
          <a:solidFill>
            <a:schemeClr val="tx1"/>
          </a:solidFill>
          <a:uFillTx/>
          <a:latin typeface="+mn-lt"/>
          <a:ea typeface="+mn-ea"/>
          <a:cs typeface="+mn-cs"/>
        </a:defRPr>
      </a:lvl5pPr>
      <a:lvl6pPr algn="l" defTabSz="1219170" eaLnBrk="1" hangingPunct="1" indent="-304792" latinLnBrk="0" marL="3352716" rtl="0">
        <a:lnSpc>
          <a:spcPct val="90000"/>
        </a:lnSpc>
        <a:spcBef>
          <a:spcPts val="667"/>
        </a:spcBef>
        <a:buFont charset="0" panose="020B0604020202020204" pitchFamily="34" typeface="Arial"/>
        <a:buChar char="•"/>
        <a:defRPr kern="1200" sz="2400">
          <a:solidFill>
            <a:schemeClr val="tx1"/>
          </a:solidFill>
          <a:uFillTx/>
          <a:latin typeface="+mn-lt"/>
          <a:ea typeface="+mn-ea"/>
          <a:cs typeface="+mn-cs"/>
        </a:defRPr>
      </a:lvl6pPr>
      <a:lvl7pPr algn="l" defTabSz="1219170" eaLnBrk="1" hangingPunct="1" indent="-304792" latinLnBrk="0" marL="3962301" rtl="0">
        <a:lnSpc>
          <a:spcPct val="90000"/>
        </a:lnSpc>
        <a:spcBef>
          <a:spcPts val="667"/>
        </a:spcBef>
        <a:buFont charset="0" panose="020B0604020202020204" pitchFamily="34" typeface="Arial"/>
        <a:buChar char="•"/>
        <a:defRPr kern="1200" sz="2400">
          <a:solidFill>
            <a:schemeClr val="tx1"/>
          </a:solidFill>
          <a:uFillTx/>
          <a:latin typeface="+mn-lt"/>
          <a:ea typeface="+mn-ea"/>
          <a:cs typeface="+mn-cs"/>
        </a:defRPr>
      </a:lvl7pPr>
      <a:lvl8pPr algn="l" defTabSz="1219170" eaLnBrk="1" hangingPunct="1" indent="-304792" latinLnBrk="0" marL="4571886" rtl="0">
        <a:lnSpc>
          <a:spcPct val="90000"/>
        </a:lnSpc>
        <a:spcBef>
          <a:spcPts val="667"/>
        </a:spcBef>
        <a:buFont charset="0" panose="020B0604020202020204" pitchFamily="34" typeface="Arial"/>
        <a:buChar char="•"/>
        <a:defRPr kern="1200" sz="2400">
          <a:solidFill>
            <a:schemeClr val="tx1"/>
          </a:solidFill>
          <a:uFillTx/>
          <a:latin typeface="+mn-lt"/>
          <a:ea typeface="+mn-ea"/>
          <a:cs typeface="+mn-cs"/>
        </a:defRPr>
      </a:lvl8pPr>
      <a:lvl9pPr algn="l" defTabSz="1219170" eaLnBrk="1" hangingPunct="1" indent="-304792" latinLnBrk="0" marL="5181470" rtl="0">
        <a:lnSpc>
          <a:spcPct val="90000"/>
        </a:lnSpc>
        <a:spcBef>
          <a:spcPts val="667"/>
        </a:spcBef>
        <a:buFont charset="0" panose="020B0604020202020204" pitchFamily="34" typeface="Arial"/>
        <a:buChar char="•"/>
        <a:defRPr kern="1200" sz="24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1219170" eaLnBrk="1" hangingPunct="1" latinLnBrk="0" marL="0" rtl="0">
        <a:defRPr kern="1200" sz="2400">
          <a:solidFill>
            <a:schemeClr val="tx1"/>
          </a:solidFill>
          <a:uFillTx/>
          <a:latin typeface="+mn-lt"/>
          <a:ea typeface="+mn-ea"/>
          <a:cs typeface="+mn-cs"/>
        </a:defRPr>
      </a:lvl1pPr>
      <a:lvl2pPr algn="l" defTabSz="1219170" eaLnBrk="1" hangingPunct="1" latinLnBrk="0" marL="609585" rtl="0">
        <a:defRPr kern="1200" sz="2400">
          <a:solidFill>
            <a:schemeClr val="tx1"/>
          </a:solidFill>
          <a:uFillTx/>
          <a:latin typeface="+mn-lt"/>
          <a:ea typeface="+mn-ea"/>
          <a:cs typeface="+mn-cs"/>
        </a:defRPr>
      </a:lvl2pPr>
      <a:lvl3pPr algn="l" defTabSz="1219170" eaLnBrk="1" hangingPunct="1" latinLnBrk="0" marL="1219170" rtl="0">
        <a:defRPr kern="1200" sz="2400">
          <a:solidFill>
            <a:schemeClr val="tx1"/>
          </a:solidFill>
          <a:uFillTx/>
          <a:latin typeface="+mn-lt"/>
          <a:ea typeface="+mn-ea"/>
          <a:cs typeface="+mn-cs"/>
        </a:defRPr>
      </a:lvl3pPr>
      <a:lvl4pPr algn="l" defTabSz="1219170" eaLnBrk="1" hangingPunct="1" latinLnBrk="0" marL="1828754" rtl="0">
        <a:defRPr kern="1200" sz="2400">
          <a:solidFill>
            <a:schemeClr val="tx1"/>
          </a:solidFill>
          <a:uFillTx/>
          <a:latin typeface="+mn-lt"/>
          <a:ea typeface="+mn-ea"/>
          <a:cs typeface="+mn-cs"/>
        </a:defRPr>
      </a:lvl4pPr>
      <a:lvl5pPr algn="l" defTabSz="1219170" eaLnBrk="1" hangingPunct="1" latinLnBrk="0" marL="2438339" rtl="0">
        <a:defRPr kern="1200" sz="2400">
          <a:solidFill>
            <a:schemeClr val="tx1"/>
          </a:solidFill>
          <a:uFillTx/>
          <a:latin typeface="+mn-lt"/>
          <a:ea typeface="+mn-ea"/>
          <a:cs typeface="+mn-cs"/>
        </a:defRPr>
      </a:lvl5pPr>
      <a:lvl6pPr algn="l" defTabSz="1219170" eaLnBrk="1" hangingPunct="1" latinLnBrk="0" marL="3047924" rtl="0">
        <a:defRPr kern="1200" sz="2400">
          <a:solidFill>
            <a:schemeClr val="tx1"/>
          </a:solidFill>
          <a:uFillTx/>
          <a:latin typeface="+mn-lt"/>
          <a:ea typeface="+mn-ea"/>
          <a:cs typeface="+mn-cs"/>
        </a:defRPr>
      </a:lvl6pPr>
      <a:lvl7pPr algn="l" defTabSz="1219170" eaLnBrk="1" hangingPunct="1" latinLnBrk="0" marL="3657509" rtl="0">
        <a:defRPr kern="1200" sz="2400">
          <a:solidFill>
            <a:schemeClr val="tx1"/>
          </a:solidFill>
          <a:uFillTx/>
          <a:latin typeface="+mn-lt"/>
          <a:ea typeface="+mn-ea"/>
          <a:cs typeface="+mn-cs"/>
        </a:defRPr>
      </a:lvl7pPr>
      <a:lvl8pPr algn="l" defTabSz="1219170" eaLnBrk="1" hangingPunct="1" latinLnBrk="0" marL="4267093" rtl="0">
        <a:defRPr kern="1200" sz="2400">
          <a:solidFill>
            <a:schemeClr val="tx1"/>
          </a:solidFill>
          <a:uFillTx/>
          <a:latin typeface="+mn-lt"/>
          <a:ea typeface="+mn-ea"/>
          <a:cs typeface="+mn-cs"/>
        </a:defRPr>
      </a:lvl8pPr>
      <a:lvl9pPr algn="l" defTabSz="1219170" eaLnBrk="1" hangingPunct="1" latinLnBrk="0" marL="4876678" rtl="0">
        <a:defRPr kern="1200" sz="24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 Id="rId3" Target="../embeddings/oleObject1.bin" Type="http://schemas.openxmlformats.org/officeDocument/2006/relationships/oleObject"></Relationship><Relationship Id="rId4" Target="../drawings/vmlDrawing1.vml" Type="http://schemas.openxmlformats.org/officeDocument/2006/relationships/vmlDrawing"></Relationship><Relationship Id="rId5" Target="../media/image1.wmf" Type="http://schemas.openxmlformats.org/officeDocument/2006/relationships/image"></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 Id="rId2" Target="http://www.unboundmedicine.com/medline/citation/10060804/?st=M&amp;author=Home%20D" TargetMode="External" Type="http://schemas.openxmlformats.org/officeDocument/2006/relationships/hyperlink"></Relationship><Relationship Id="rId3" Target="http://www.unboundmedicine.com/medline/citation/10060804/?st=M&amp;author=Chattopadhyaya%20R" TargetMode="External" Type="http://schemas.openxmlformats.org/officeDocument/2006/relationships/hyperlink"></Relationship><Relationship Id="rId4" Target="http://www.unboundmedicine.com/medline/citation/10060804/?st=M&amp;journal=Phys%20Rev%20Lett" TargetMode="External" Type="http://schemas.openxmlformats.org/officeDocument/2006/relationships/hyperlink"></Relationship><Relationship Id="rId5" Target="../media/image14.jpeg" Type="http://schemas.openxmlformats.org/officeDocument/2006/relationships/image"></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5.png" Type="http://schemas.openxmlformats.org/officeDocument/2006/relationships/image"></Relationship><Relationship Id="rId3" Target="../media/image16.png" Type="http://schemas.openxmlformats.org/officeDocument/2006/relationships/image"></Relationship><Relationship Id="rId4" Target="../media/image17.png" Type="http://schemas.openxmlformats.org/officeDocument/2006/relationships/image"></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8.jpeg" Type="http://schemas.openxmlformats.org/officeDocument/2006/relationships/image"></Relationship><Relationship Id="rId3" Target="../media/image6.jpeg" Type="http://schemas.openxmlformats.org/officeDocument/2006/relationships/image"></Relationship><Relationship Id="rId4" Target="../media/image13.png" Type="http://schemas.openxmlformats.org/officeDocument/2006/relationships/image"></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9.jpeg" Type="http://schemas.openxmlformats.org/officeDocument/2006/relationships/image"></Relationship><Relationship Id="rId3" Target="../media/image20.jpeg" Type="http://schemas.openxmlformats.org/officeDocument/2006/relationships/image"></Relationship><Relationship Id="rId4" Target="../media/image21.jpeg" Type="http://schemas.openxmlformats.org/officeDocument/2006/relationships/image"></Relationship><Relationship Id="rId5" Target="../media/image6.jpe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22.jpeg" Type="http://schemas.openxmlformats.org/officeDocument/2006/relationships/image"></Relationship><Relationship Id="rId3" Target="../media/image23.jpeg" Type="http://schemas.openxmlformats.org/officeDocument/2006/relationships/image"></Relationship><Relationship Id="rId4" Target="../media/image24.jpeg" Type="http://schemas.openxmlformats.org/officeDocument/2006/relationships/image"></Relationship><Relationship Id="rId5" Target="../media/image25.jpeg" Type="http://schemas.openxmlformats.org/officeDocument/2006/relationships/image"></Relationship><Relationship Id="rId6" Target="../media/image26.png" Type="http://schemas.openxmlformats.org/officeDocument/2006/relationships/image"></Relationship><Relationship Id="rId7" Target="../media/image27.jpeg" Type="http://schemas.openxmlformats.org/officeDocument/2006/relationships/image"></Relationship><Relationship Id="rId8" Target="../media/image28.png" Type="http://schemas.openxmlformats.org/officeDocument/2006/relationships/image"></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2.jpeg" Type="http://schemas.openxmlformats.org/officeDocument/2006/relationships/image"></Relationship><Relationship Id="rId3" Target="../media/image3.jpeg" Type="http://schemas.openxmlformats.org/officeDocument/2006/relationships/imag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4.png" Type="http://schemas.openxmlformats.org/officeDocument/2006/relationships/image"></Relationship><Relationship Id="rId3" Target="../media/image5.pn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6.jpeg" Type="http://schemas.openxmlformats.org/officeDocument/2006/relationships/image"></Relationship><Relationship Id="rId3" Target="../media/image7.gif" Type="http://schemas.openxmlformats.org/officeDocument/2006/relationships/image"></Relationship><Relationship Id="rId4" Target="../media/image8.jpeg" Type="http://schemas.openxmlformats.org/officeDocument/2006/relationships/image"></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9.png" Type="http://schemas.openxmlformats.org/officeDocument/2006/relationships/image"></Relationship><Relationship Id="rId3" Target="../media/image10.jpeg" Type="http://schemas.openxmlformats.org/officeDocument/2006/relationships/imag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1.jpeg" Type="http://schemas.openxmlformats.org/officeDocument/2006/relationships/image"></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 Id="rId2" Target="http://en.wikipedia.org/wiki/Quantum_computing" TargetMode="External" Type="http://schemas.openxmlformats.org/officeDocument/2006/relationships/hyperlink"></Relationship><Relationship Id="rId3" Target="http://en.wikipedia.org/wiki/Cat_state" TargetMode="External" Type="http://schemas.openxmlformats.org/officeDocument/2006/relationships/hyperlink"></Relationship><Relationship Id="rId4" Target="http://en.wikipedia.org/wiki/Qubit" TargetMode="External" Type="http://schemas.openxmlformats.org/officeDocument/2006/relationships/hyperlink"></Relationship><Relationship Id="rId5" Target="../media/image12.png" Type="http://schemas.openxmlformats.org/officeDocument/2006/relationships/image"></Relationship><Relationship Id="rId6" Target="../media/image13.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2568744" y="2634855"/>
            <a:ext cx="10058401" cy="1189810"/>
          </a:xfrm>
        </p:spPr>
        <p:txBody xmlns:c="http://schemas.openxmlformats.org/drawingml/2006/chart" xmlns:pic="http://schemas.openxmlformats.org/drawingml/2006/picture" xmlns:dgm="http://schemas.openxmlformats.org/drawingml/2006/diagram">
          <a:bodyPr>
            <a:noAutofit/>
          </a:bodyPr>
          <a:lstStyle/>
          <a:p>
            <a:r>
              <a:rPr b="1" dirty="0" lang="en-US" smtClean="0" sz="5400">
                <a:solidFill>
                  <a:srgbClr val="0070C0"/>
                </a:solidFill>
                <a:uFillTx/>
                <a:latin charset="0" pitchFamily="34" typeface="Agency FB"/>
              </a:rPr>
              <a:t>“Telepathic” Quantum Imaging, Entanglement and Fractal Space-Time:</a:t>
            </a:r>
            <a:br>
              <a:rPr b="1" dirty="0" lang="en-US" smtClean="0" sz="5400">
                <a:solidFill>
                  <a:srgbClr val="0070C0"/>
                </a:solidFill>
                <a:uFillTx/>
                <a:latin charset="0" pitchFamily="34" typeface="Agency FB"/>
              </a:rPr>
            </a:br>
            <a:r>
              <a:rPr b="1" dirty="0" lang="en-US" smtClean="0" sz="5400">
                <a:solidFill>
                  <a:srgbClr val="0070C0"/>
                </a:solidFill>
                <a:uFillTx/>
                <a:latin charset="0" pitchFamily="34" typeface="Agency FB"/>
              </a:rPr>
              <a:t> A Return to Schrödinger’s Cat</a:t>
            </a:r>
            <a:r>
              <a:rPr dirty="0" lang="en-US" smtClean="0" sz="5400">
                <a:solidFill>
                  <a:srgbClr val="0070C0"/>
                </a:solidFill>
                <a:uFillTx/>
                <a:latin charset="0" pitchFamily="34" typeface="Agency FB"/>
              </a:rPr>
              <a:t>!</a:t>
            </a:r>
            <a:endParaRPr dirty="0" lang="ar-IQ" sz="5400">
              <a:solidFill>
                <a:srgbClr val="0070C0"/>
              </a:solidFill>
              <a:uFillTx/>
              <a:latin charset="0" pitchFamily="34" typeface="Agency FB"/>
            </a:endParaRPr>
          </a:p>
        </p:txBody>
      </p:sp>
      <p:graphicFrame>
        <p:nvGraphicFramePr>
          <p:cNvPr xmlns:c="http://schemas.openxmlformats.org/drawingml/2006/chart" xmlns:pic="http://schemas.openxmlformats.org/drawingml/2006/picture" xmlns:dgm="http://schemas.openxmlformats.org/drawingml/2006/diagram" id="4" name="Object 3"/>
          <p:cNvGraphicFramePr xmlns:c="http://schemas.openxmlformats.org/drawingml/2006/chart" xmlns:pic="http://schemas.openxmlformats.org/drawingml/2006/picture" xmlns:dgm="http://schemas.openxmlformats.org/drawingml/2006/diagram">
            <a:graphicFrameLocks noChangeAspect="1"/>
          </p:cNvGraphicFramePr>
          <p:nvPr/>
        </p:nvGraphicFramePr>
        <p:xfrm xmlns:c="http://schemas.openxmlformats.org/drawingml/2006/chart" xmlns:pic="http://schemas.openxmlformats.org/drawingml/2006/picture" xmlns:dgm="http://schemas.openxmlformats.org/drawingml/2006/diagram">
          <a:off x="8103891" y="6015037"/>
          <a:ext cx="48222" cy="161929"/>
        </p:xfrm>
        <a:graphic xmlns:c="http://schemas.openxmlformats.org/drawingml/2006/chart" xmlns:pic="http://schemas.openxmlformats.org/drawingml/2006/picture" xmlns:dgm="http://schemas.openxmlformats.org/drawingml/2006/diagram">
          <a:graphicData uri="http://schemas.openxmlformats.org/presentationml/2006/ole">
            <mc:AlternateContent xmlns:mc="http://schemas.openxmlformats.org/markup-compatibility/2006">
              <mc:Choice xmlns:v="urn:schemas-microsoft-com:vml" Requires="v">
                <p:oleObj spid="_x0000_s1052" name="Equation" imgW="114120" imgH="215640" progId="Equation.3" r:id="rId3">
                  <p:embed/>
                </p:oleObj>
              </mc:Choice>
              <mc:Fallback>
                <p:oleObj r:id="rId3" imgH="215640" imgW="114120" name="Equation" progId="Equation.3">
                  <p:embed/>
                  <p:pic>
                    <p:nvPicPr>
                      <p:cNvPr id="0" name="Picture 2"/>
                      <p:cNvPicPr>
                        <a:picLocks noChangeAspect="1" noChangeArrowheads="1"/>
                      </p:cNvPicPr>
                      <p:nvPr/>
                    </p:nvPicPr>
                    <p:blipFill>
                      <a:blip r:embed="rId5">
                        <a:extLst>
                          <a:ext xmlns:a14="http://schemas.microsoft.com/office/drawing/2010/main" uri="{28A0092B-C50C-407E-A947-70E740481C1C}">
                            <a14:useLocalDpi val="0"/>
                          </a:ext>
                        </a:extLst>
                      </a:blip>
                      <a:srcRect/>
                      <a:stretch>
                        <a:fillRect/>
                      </a:stretch>
                    </p:blipFill>
                    <p:spPr bwMode="auto">
                      <a:xfrm>
                        <a:off x="8103891" y="6015037"/>
                        <a:ext cx="48222" cy="161929"/>
                      </a:xfrm>
                      <a:prstGeom prst="rect">
                        <a:avLst/>
                      </a:prstGeom>
                      <a:noFill/>
                      <a:extLst>
                        <a:ext xmlns:a14="http://schemas.microsoft.com/office/drawing/2010/main" uri="{909E8E84-426E-40DD-AFC4-6F175D3DCCD1}">
                          <a14:hiddenFill>
                            <a:solidFill>
                              <a:srgbClr val="FFFFFF"/>
                            </a:solidFill>
                          </a14:hiddenFill>
                        </a:ext>
                      </a:extLst>
                    </p:spPr>
                  </p:pic>
                </p:oleObj>
              </mc:Fallback>
            </mc:AlternateContent>
          </a:graphicData>
        </a:graphic>
      </p:graphicFrame>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237213" y="4303148"/>
            <a:ext cx="9829800" cy="107721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b="1" dirty="0" lang="en-US" sz="3200">
                <a:solidFill>
                  <a:srgbClr val="C00000"/>
                </a:solidFill>
                <a:uFillTx/>
              </a:rPr>
              <a:t>Mohammed A Z </a:t>
            </a:r>
            <a:r>
              <a:rPr b="1" dirty="0" err="1" lang="en-US" smtClean="0" sz="3200">
                <a:solidFill>
                  <a:srgbClr val="C00000"/>
                </a:solidFill>
                <a:uFillTx/>
              </a:rPr>
              <a:t>Habeeb</a:t>
            </a:r>
            <a:endParaRPr b="1" dirty="0" lang="en-US" sz="3200">
              <a:solidFill>
                <a:srgbClr val="C00000"/>
              </a:solidFill>
              <a:uFillTx/>
            </a:endParaRPr>
          </a:p>
          <a:p>
            <a:pPr algn="ctr"/>
            <a:r>
              <a:rPr dirty="0" i="1" lang="en-US" sz="3200">
                <a:solidFill>
                  <a:srgbClr val="C00000"/>
                </a:solidFill>
                <a:uFillTx/>
              </a:rPr>
              <a:t>Dept of Physics, College of Science, </a:t>
            </a:r>
            <a:r>
              <a:rPr dirty="0" i="1" lang="en-US" smtClean="0" sz="3200">
                <a:solidFill>
                  <a:srgbClr val="C00000"/>
                </a:solidFill>
                <a:uFillTx/>
              </a:rPr>
              <a:t>Al-</a:t>
            </a:r>
            <a:r>
              <a:rPr dirty="0" err="1" i="1" lang="en-US" smtClean="0" sz="3200">
                <a:solidFill>
                  <a:srgbClr val="C00000"/>
                </a:solidFill>
                <a:uFillTx/>
              </a:rPr>
              <a:t>Nahrain</a:t>
            </a:r>
            <a:r>
              <a:rPr dirty="0" i="1" lang="en-US" sz="3200">
                <a:solidFill>
                  <a:srgbClr val="C00000"/>
                </a:solidFill>
                <a:uFillTx/>
              </a:rPr>
              <a:t> </a:t>
            </a:r>
            <a:r>
              <a:rPr dirty="0" i="1" lang="en-US" smtClean="0" sz="3200">
                <a:solidFill>
                  <a:srgbClr val="C00000"/>
                </a:solidFill>
                <a:uFillTx/>
              </a:rPr>
              <a:t>University</a:t>
            </a:r>
            <a:endParaRPr dirty="0" i="1" lang="en-US" sz="3200">
              <a:solidFill>
                <a:srgbClr val="C00000"/>
              </a:solidFill>
              <a:uFillTx/>
            </a:endParaRPr>
          </a:p>
        </p:txBody>
      </p:sp>
      <p:sp>
        <p:nvSpPr>
          <p:cNvPr xmlns:c="http://schemas.openxmlformats.org/drawingml/2006/chart" xmlns:pic="http://schemas.openxmlformats.org/drawingml/2006/picture" xmlns:dgm="http://schemas.openxmlformats.org/drawingml/2006/diagram" id="12" name="Content Placeholder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36869" y="6306768"/>
            <a:ext cx="10058400" cy="4725108"/>
          </a:xfrm>
          <a:prstGeom prst="rect">
            <a:avLst/>
          </a:prstGeom>
        </p:spPr>
        <p:txBody xmlns:c="http://schemas.openxmlformats.org/drawingml/2006/chart" xmlns:pic="http://schemas.openxmlformats.org/drawingml/2006/picture" xmlns:dgm="http://schemas.openxmlformats.org/drawingml/2006/diagram">
          <a:bodyPr bIns="25718" lIns="51436" rIns="51436" rtlCol="1" tIns="25718" vert="horz">
            <a:noAutofit/>
          </a:bodyPr>
          <a:lstStyle>
            <a:lvl1pPr algn="ctr" defTabSz="914400" eaLnBrk="1" hangingPunct="1" indent="0" latinLnBrk="0" marL="0" rtl="1">
              <a:spcBef>
                <a:spcPct val="20000"/>
              </a:spcBef>
              <a:buFont charset="0" pitchFamily="34" typeface="Arial"/>
              <a:buNone/>
              <a:defRPr kern="1200" sz="3200">
                <a:solidFill>
                  <a:schemeClr val="tx1">
                    <a:tint val="75000"/>
                  </a:schemeClr>
                </a:solidFill>
                <a:uFillTx/>
                <a:latin typeface="+mn-lt"/>
                <a:ea typeface="+mn-ea"/>
                <a:cs typeface="+mn-cs"/>
              </a:defRPr>
            </a:lvl1pPr>
            <a:lvl2pPr algn="ctr" defTabSz="914400" eaLnBrk="1" hangingPunct="1" indent="0" latinLnBrk="0" marL="457200" rtl="1">
              <a:spcBef>
                <a:spcPct val="20000"/>
              </a:spcBef>
              <a:buFont charset="0" pitchFamily="34" typeface="Arial"/>
              <a:buNone/>
              <a:defRPr kern="1200" sz="2800">
                <a:solidFill>
                  <a:schemeClr val="tx1">
                    <a:tint val="75000"/>
                  </a:schemeClr>
                </a:solidFill>
                <a:uFillTx/>
                <a:latin typeface="+mn-lt"/>
                <a:ea typeface="+mn-ea"/>
                <a:cs typeface="+mn-cs"/>
              </a:defRPr>
            </a:lvl2pPr>
            <a:lvl3pPr algn="ctr" defTabSz="914400" eaLnBrk="1" hangingPunct="1" indent="0" latinLnBrk="0" marL="914400" rtl="1">
              <a:spcBef>
                <a:spcPct val="20000"/>
              </a:spcBef>
              <a:buFont charset="0" pitchFamily="34" typeface="Arial"/>
              <a:buNone/>
              <a:defRPr kern="1200" sz="2400">
                <a:solidFill>
                  <a:schemeClr val="tx1">
                    <a:tint val="75000"/>
                  </a:schemeClr>
                </a:solidFill>
                <a:uFillTx/>
                <a:latin typeface="+mn-lt"/>
                <a:ea typeface="+mn-ea"/>
                <a:cs typeface="+mn-cs"/>
              </a:defRPr>
            </a:lvl3pPr>
            <a:lvl4pPr algn="ctr" defTabSz="914400" eaLnBrk="1" hangingPunct="1" indent="0" latinLnBrk="0" marL="1371600" rtl="1">
              <a:spcBef>
                <a:spcPct val="20000"/>
              </a:spcBef>
              <a:buFont charset="0" pitchFamily="34" typeface="Arial"/>
              <a:buNone/>
              <a:defRPr kern="1200" sz="2000">
                <a:solidFill>
                  <a:schemeClr val="tx1">
                    <a:tint val="75000"/>
                  </a:schemeClr>
                </a:solidFill>
                <a:uFillTx/>
                <a:latin typeface="+mn-lt"/>
                <a:ea typeface="+mn-ea"/>
                <a:cs typeface="+mn-cs"/>
              </a:defRPr>
            </a:lvl4pPr>
            <a:lvl5pPr algn="ctr" defTabSz="914400" eaLnBrk="1" hangingPunct="1" indent="0" latinLnBrk="0" marL="1828800" rtl="1">
              <a:spcBef>
                <a:spcPct val="20000"/>
              </a:spcBef>
              <a:buFont charset="0" pitchFamily="34" typeface="Arial"/>
              <a:buNone/>
              <a:defRPr kern="1200" sz="2000">
                <a:solidFill>
                  <a:schemeClr val="tx1">
                    <a:tint val="75000"/>
                  </a:schemeClr>
                </a:solidFill>
                <a:uFillTx/>
                <a:latin typeface="+mn-lt"/>
                <a:ea typeface="+mn-ea"/>
                <a:cs typeface="+mn-cs"/>
              </a:defRPr>
            </a:lvl5pPr>
            <a:lvl6pPr algn="ctr" defTabSz="914400" eaLnBrk="1" hangingPunct="1" indent="0" latinLnBrk="0" marL="2286000" rtl="1">
              <a:spcBef>
                <a:spcPct val="20000"/>
              </a:spcBef>
              <a:buFont charset="0" pitchFamily="34" typeface="Arial"/>
              <a:buNone/>
              <a:defRPr kern="1200" sz="2000">
                <a:solidFill>
                  <a:schemeClr val="tx1">
                    <a:tint val="75000"/>
                  </a:schemeClr>
                </a:solidFill>
                <a:uFillTx/>
                <a:latin typeface="+mn-lt"/>
                <a:ea typeface="+mn-ea"/>
                <a:cs typeface="+mn-cs"/>
              </a:defRPr>
            </a:lvl6pPr>
            <a:lvl7pPr algn="ctr" defTabSz="914400" eaLnBrk="1" hangingPunct="1" indent="0" latinLnBrk="0" marL="2743200" rtl="1">
              <a:spcBef>
                <a:spcPct val="20000"/>
              </a:spcBef>
              <a:buFont charset="0" pitchFamily="34" typeface="Arial"/>
              <a:buNone/>
              <a:defRPr kern="1200" sz="2000">
                <a:solidFill>
                  <a:schemeClr val="tx1">
                    <a:tint val="75000"/>
                  </a:schemeClr>
                </a:solidFill>
                <a:uFillTx/>
                <a:latin typeface="+mn-lt"/>
                <a:ea typeface="+mn-ea"/>
                <a:cs typeface="+mn-cs"/>
              </a:defRPr>
            </a:lvl7pPr>
            <a:lvl8pPr algn="ctr" defTabSz="914400" eaLnBrk="1" hangingPunct="1" indent="0" latinLnBrk="0" marL="3200400" rtl="1">
              <a:spcBef>
                <a:spcPct val="20000"/>
              </a:spcBef>
              <a:buFont charset="0" pitchFamily="34" typeface="Arial"/>
              <a:buNone/>
              <a:defRPr kern="1200" sz="2000">
                <a:solidFill>
                  <a:schemeClr val="tx1">
                    <a:tint val="75000"/>
                  </a:schemeClr>
                </a:solidFill>
                <a:uFillTx/>
                <a:latin typeface="+mn-lt"/>
                <a:ea typeface="+mn-ea"/>
                <a:cs typeface="+mn-cs"/>
              </a:defRPr>
            </a:lvl8pPr>
            <a:lvl9pPr algn="ctr" defTabSz="914400" eaLnBrk="1" hangingPunct="1" indent="0" latinLnBrk="0" marL="3657600" rtl="1">
              <a:spcBef>
                <a:spcPct val="20000"/>
              </a:spcBef>
              <a:buFont charset="0" pitchFamily="34" typeface="Arial"/>
              <a:buNone/>
              <a:defRPr kern="1200" sz="2000">
                <a:solidFill>
                  <a:schemeClr val="tx1">
                    <a:tint val="75000"/>
                  </a:schemeClr>
                </a:solidFill>
                <a:uFillTx/>
                <a:latin typeface="+mn-lt"/>
                <a:ea typeface="+mn-ea"/>
                <a:cs typeface="+mn-cs"/>
              </a:defRPr>
            </a:lvl9pPr>
          </a:lstStyle>
          <a:p>
            <a:pPr algn="l" indent="-457200" lvl="1" marL="714375" rtl="0">
              <a:buFont charset="2" panose="05000000000000000000" pitchFamily="2" typeface="Wingdings"/>
              <a:buChar char="v"/>
            </a:pPr>
            <a:r>
              <a:rPr dirty="0" lang="en-US" smtClean="0" sz="3200">
                <a:solidFill>
                  <a:srgbClr val="0033CC"/>
                </a:solidFill>
                <a:uFillTx/>
              </a:rPr>
              <a:t>Some Brief </a:t>
            </a:r>
            <a:r>
              <a:rPr dirty="0" lang="en-US" sz="3200">
                <a:solidFill>
                  <a:srgbClr val="0033CC"/>
                </a:solidFill>
                <a:uFillTx/>
              </a:rPr>
              <a:t>History</a:t>
            </a:r>
          </a:p>
          <a:p>
            <a:pPr algn="l" indent="-457200" lvl="1" marL="714375" rtl="0">
              <a:buFont charset="2" panose="05000000000000000000" pitchFamily="2" typeface="Wingdings"/>
              <a:buChar char="v"/>
            </a:pPr>
            <a:r>
              <a:rPr dirty="0" lang="en-US" sz="3200">
                <a:solidFill>
                  <a:srgbClr val="0033CC"/>
                </a:solidFill>
                <a:uFillTx/>
              </a:rPr>
              <a:t>What is </a:t>
            </a:r>
            <a:r>
              <a:rPr dirty="0" lang="en-US" smtClean="0" sz="3200">
                <a:solidFill>
                  <a:srgbClr val="0033CC"/>
                </a:solidFill>
                <a:uFillTx/>
              </a:rPr>
              <a:t>“Telepathic” Quantum </a:t>
            </a:r>
            <a:r>
              <a:rPr dirty="0" lang="en-US" sz="3200">
                <a:solidFill>
                  <a:srgbClr val="0033CC"/>
                </a:solidFill>
                <a:uFillTx/>
              </a:rPr>
              <a:t>Imaging?</a:t>
            </a:r>
          </a:p>
          <a:p>
            <a:pPr algn="l" indent="-457200" lvl="1" marL="714375" rtl="0">
              <a:buFont charset="2" panose="05000000000000000000" pitchFamily="2" typeface="Wingdings"/>
              <a:buChar char="v"/>
            </a:pPr>
            <a:r>
              <a:rPr dirty="0" lang="en-US" sz="3200">
                <a:solidFill>
                  <a:srgbClr val="0033CC"/>
                </a:solidFill>
                <a:uFillTx/>
              </a:rPr>
              <a:t>Schrödinger's Cat &amp; Her Cousins!</a:t>
            </a:r>
          </a:p>
          <a:p>
            <a:pPr algn="l" indent="-457200" lvl="1" marL="714375" rtl="0">
              <a:buFont charset="2" panose="05000000000000000000" pitchFamily="2" typeface="Wingdings"/>
              <a:buChar char="v"/>
            </a:pPr>
            <a:r>
              <a:rPr dirty="0" lang="en-US" sz="3200">
                <a:solidFill>
                  <a:srgbClr val="0033CC"/>
                </a:solidFill>
                <a:uFillTx/>
              </a:rPr>
              <a:t>Quantum Entanglement</a:t>
            </a:r>
          </a:p>
          <a:p>
            <a:pPr algn="l" indent="-457200" lvl="1" marL="714375" rtl="0">
              <a:buFont charset="2" panose="05000000000000000000" pitchFamily="2" typeface="Wingdings"/>
              <a:buChar char="v"/>
            </a:pPr>
            <a:r>
              <a:rPr dirty="0" lang="en-US" sz="3200">
                <a:solidFill>
                  <a:srgbClr val="0033CC"/>
                </a:solidFill>
                <a:uFillTx/>
              </a:rPr>
              <a:t>Fractal Space-Time</a:t>
            </a:r>
          </a:p>
          <a:p>
            <a:pPr algn="l" indent="-457200" lvl="1" marL="714375" rtl="0">
              <a:buFont charset="2" panose="05000000000000000000" pitchFamily="2" typeface="Wingdings"/>
              <a:buChar char="v"/>
            </a:pPr>
            <a:r>
              <a:rPr dirty="0" lang="en-US" sz="3200">
                <a:solidFill>
                  <a:srgbClr val="0033CC"/>
                </a:solidFill>
                <a:uFillTx/>
              </a:rPr>
              <a:t>Skepticism</a:t>
            </a:r>
          </a:p>
          <a:p>
            <a:pPr algn="l" indent="-457200" lvl="1" marL="714375" rtl="0">
              <a:buFont charset="2" panose="05000000000000000000" pitchFamily="2" typeface="Wingdings"/>
              <a:buChar char="v"/>
            </a:pPr>
            <a:r>
              <a:rPr dirty="0" lang="en-US" sz="3200">
                <a:solidFill>
                  <a:srgbClr val="0033CC"/>
                </a:solidFill>
                <a:uFillTx/>
              </a:rPr>
              <a:t>Futuristic Prospects</a:t>
            </a:r>
          </a:p>
          <a:p>
            <a:pPr algn="l" indent="-457200" lvl="1" marL="714375" rtl="0">
              <a:buFont charset="2" panose="05000000000000000000" pitchFamily="2" typeface="Wingdings"/>
              <a:buChar char="v"/>
            </a:pPr>
            <a:r>
              <a:rPr dirty="0" lang="en-US" sz="3200">
                <a:solidFill>
                  <a:srgbClr val="0033CC"/>
                </a:solidFill>
                <a:uFillTx/>
              </a:rPr>
              <a:t>Learning an Old Lesson</a:t>
            </a:r>
            <a:endParaRPr dirty="0" lang="ar-IQ" sz="3200">
              <a:solidFill>
                <a:srgbClr val="0033CC"/>
              </a:solidFill>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108200" y="533400"/>
            <a:ext cx="12039600" cy="10896600"/>
          </a:xfrm>
        </p:spPr>
        <p:txBody xmlns:c="http://schemas.openxmlformats.org/drawingml/2006/chart" xmlns:pic="http://schemas.openxmlformats.org/drawingml/2006/picture" xmlns:dgm="http://schemas.openxmlformats.org/drawingml/2006/diagram">
          <a:bodyPr>
            <a:normAutofit fontScale="77500" lnSpcReduction="20000"/>
          </a:bodyPr>
          <a:lstStyle/>
          <a:p>
            <a:pPr algn="l">
              <a:buNone/>
            </a:pPr>
            <a:endParaRPr dirty="0" lang="en-US" smtClean="0" sz="3800">
              <a:solidFill>
                <a:srgbClr val="002060"/>
              </a:solidFill>
              <a:uFillTx/>
              <a:cs typeface="Calibri"/>
            </a:endParaRPr>
          </a:p>
          <a:p>
            <a:pPr algn="l" rtl="0">
              <a:buFont charset="2" pitchFamily="2" typeface="Wingdings"/>
              <a:buChar char="v"/>
            </a:pPr>
            <a:r>
              <a:rPr dirty="0" lang="en-US" smtClean="0" sz="3800">
                <a:uFillTx/>
              </a:rPr>
              <a:t>    </a:t>
            </a:r>
            <a:r>
              <a:rPr dirty="0" lang="en-US" smtClean="0" sz="3800">
                <a:solidFill>
                  <a:srgbClr val="0070C0"/>
                </a:solidFill>
                <a:uFillTx/>
              </a:rPr>
              <a:t>Her </a:t>
            </a:r>
            <a:r>
              <a:rPr dirty="0" lang="en-US" sz="3800">
                <a:solidFill>
                  <a:srgbClr val="0070C0"/>
                </a:solidFill>
                <a:uFillTx/>
              </a:rPr>
              <a:t>Laboratory </a:t>
            </a:r>
            <a:r>
              <a:rPr dirty="0" lang="en-US" smtClean="0" sz="3800">
                <a:solidFill>
                  <a:srgbClr val="0070C0"/>
                </a:solidFill>
                <a:uFillTx/>
              </a:rPr>
              <a:t>Cousins:</a:t>
            </a:r>
          </a:p>
          <a:p>
            <a:pPr algn="l" rtl="0">
              <a:buFont charset="2" pitchFamily="2" typeface="Wingdings"/>
              <a:buChar char="v"/>
            </a:pPr>
            <a:endParaRPr dirty="0" lang="en-US" sz="3800">
              <a:solidFill>
                <a:srgbClr val="0070C0"/>
              </a:solidFill>
              <a:uFillTx/>
            </a:endParaRPr>
          </a:p>
          <a:p>
            <a:pPr algn="l" rtl="0">
              <a:buNone/>
            </a:pPr>
            <a:r>
              <a:rPr dirty="0" lang="en-US" sz="3800">
                <a:solidFill>
                  <a:srgbClr val="0070C0"/>
                </a:solidFill>
                <a:uFillTx/>
              </a:rPr>
              <a:t>        Antony </a:t>
            </a:r>
            <a:r>
              <a:rPr dirty="0" err="1" lang="en-US" sz="3800">
                <a:solidFill>
                  <a:srgbClr val="0070C0"/>
                </a:solidFill>
                <a:uFillTx/>
              </a:rPr>
              <a:t>Legget</a:t>
            </a:r>
            <a:r>
              <a:rPr dirty="0" lang="en-US" sz="3800">
                <a:solidFill>
                  <a:srgbClr val="0070C0"/>
                </a:solidFill>
                <a:uFillTx/>
              </a:rPr>
              <a:t>, Noble Prize in Physics, (2003)</a:t>
            </a:r>
          </a:p>
          <a:p>
            <a:pPr algn="l" rtl="0">
              <a:buNone/>
            </a:pPr>
            <a:r>
              <a:rPr dirty="0" lang="en-US" sz="3800">
                <a:solidFill>
                  <a:srgbClr val="0070C0"/>
                </a:solidFill>
                <a:uFillTx/>
              </a:rPr>
              <a:t>        </a:t>
            </a:r>
            <a:r>
              <a:rPr dirty="0" err="1" lang="en-US" sz="3800">
                <a:solidFill>
                  <a:srgbClr val="0070C0"/>
                </a:solidFill>
                <a:uFillTx/>
              </a:rPr>
              <a:t>UoV</a:t>
            </a:r>
            <a:r>
              <a:rPr dirty="0" lang="en-US" sz="3800">
                <a:solidFill>
                  <a:srgbClr val="0070C0"/>
                </a:solidFill>
                <a:uFillTx/>
              </a:rPr>
              <a:t> Lecture, Vienna, 1986. </a:t>
            </a:r>
            <a:endParaRPr dirty="0" lang="en-US" smtClean="0" sz="3800">
              <a:solidFill>
                <a:srgbClr val="0070C0"/>
              </a:solidFill>
              <a:uFillTx/>
            </a:endParaRPr>
          </a:p>
          <a:p>
            <a:pPr algn="l" rtl="0">
              <a:buNone/>
            </a:pPr>
            <a:endParaRPr dirty="0" lang="en-US" sz="3800">
              <a:solidFill>
                <a:srgbClr val="0070C0"/>
              </a:solidFill>
              <a:uFillTx/>
            </a:endParaRPr>
          </a:p>
          <a:p>
            <a:pPr algn="l" rtl="0">
              <a:buNone/>
            </a:pPr>
            <a:r>
              <a:rPr dirty="0" lang="en-US" sz="3800">
                <a:solidFill>
                  <a:srgbClr val="0070C0"/>
                </a:solidFill>
                <a:uFillTx/>
              </a:rPr>
              <a:t>      </a:t>
            </a:r>
            <a:r>
              <a:rPr dirty="0" lang="en-US" smtClean="0" sz="3800">
                <a:solidFill>
                  <a:srgbClr val="0070C0"/>
                </a:solidFill>
                <a:uFillTx/>
              </a:rPr>
              <a:t>  So</a:t>
            </a:r>
            <a:r>
              <a:rPr dirty="0" lang="en-US" sz="3800">
                <a:solidFill>
                  <a:srgbClr val="0070C0"/>
                </a:solidFill>
                <a:uFillTx/>
              </a:rPr>
              <a:t>, What are Her Laboratory Cousins?</a:t>
            </a:r>
          </a:p>
          <a:p>
            <a:pPr algn="l" rtl="0">
              <a:buNone/>
            </a:pPr>
            <a:endParaRPr dirty="0" lang="en-US" sz="3800">
              <a:uFillTx/>
            </a:endParaRPr>
          </a:p>
          <a:p>
            <a:pPr algn="l">
              <a:buNone/>
            </a:pPr>
            <a:r>
              <a:rPr dirty="0" lang="en-US" smtClean="0" sz="3800">
                <a:solidFill>
                  <a:srgbClr val="00B050"/>
                </a:solidFill>
                <a:uFillTx/>
              </a:rPr>
              <a:t>Some interesting very recent </a:t>
            </a:r>
            <a:r>
              <a:rPr dirty="0" lang="en-US" sz="3800">
                <a:solidFill>
                  <a:srgbClr val="00B050"/>
                </a:solidFill>
                <a:uFillTx/>
              </a:rPr>
              <a:t>speculation on the Journal of Nuclear </a:t>
            </a:r>
            <a:r>
              <a:rPr dirty="0" lang="en-US" smtClean="0" sz="3800">
                <a:solidFill>
                  <a:srgbClr val="00B050"/>
                </a:solidFill>
                <a:uFillTx/>
              </a:rPr>
              <a:t>Physics:</a:t>
            </a:r>
            <a:endParaRPr dirty="0" lang="en-US" sz="3800">
              <a:solidFill>
                <a:srgbClr val="00B050"/>
              </a:solidFill>
              <a:uFillTx/>
            </a:endParaRPr>
          </a:p>
          <a:p>
            <a:pPr algn="l">
              <a:buNone/>
            </a:pPr>
            <a:r>
              <a:rPr dirty="0" lang="en-US" sz="3800">
                <a:solidFill>
                  <a:srgbClr val="C00000"/>
                </a:solidFill>
                <a:uFillTx/>
              </a:rPr>
              <a:t> </a:t>
            </a:r>
          </a:p>
          <a:p>
            <a:pPr algn="l">
              <a:buNone/>
            </a:pPr>
            <a:r>
              <a:rPr dirty="0" lang="en-US" smtClean="0" sz="3800">
                <a:solidFill>
                  <a:srgbClr val="C00000"/>
                </a:solidFill>
                <a:uFillTx/>
              </a:rPr>
              <a:t>   “</a:t>
            </a:r>
            <a:r>
              <a:rPr dirty="0" lang="en-US" sz="3800">
                <a:solidFill>
                  <a:srgbClr val="C00000"/>
                </a:solidFill>
                <a:uFillTx/>
              </a:rPr>
              <a:t>Apparently, atomic clocks can now do more than just keep accurate time (as in GPS satellites). Now, they can be used to perform quantum simulations. Perhaps, </a:t>
            </a:r>
            <a:r>
              <a:rPr dirty="0" lang="en-US" smtClean="0" sz="3800">
                <a:solidFill>
                  <a:srgbClr val="C00000"/>
                </a:solidFill>
                <a:uFillTx/>
              </a:rPr>
              <a:t>a team </a:t>
            </a:r>
            <a:r>
              <a:rPr dirty="0" lang="en-US" sz="3800">
                <a:solidFill>
                  <a:srgbClr val="C00000"/>
                </a:solidFill>
                <a:uFillTx/>
              </a:rPr>
              <a:t>could simulate and improve </a:t>
            </a:r>
            <a:r>
              <a:rPr dirty="0" lang="en-US" smtClean="0" sz="3800">
                <a:solidFill>
                  <a:srgbClr val="C00000"/>
                </a:solidFill>
                <a:uFillTx/>
              </a:rPr>
              <a:t>the </a:t>
            </a:r>
            <a:r>
              <a:rPr dirty="0" lang="en-US" sz="3800">
                <a:solidFill>
                  <a:srgbClr val="C00000"/>
                </a:solidFill>
                <a:uFillTx/>
              </a:rPr>
              <a:t>quantum E-Cat (a cousin to Schrödinger’s</a:t>
            </a:r>
            <a:r>
              <a:rPr dirty="0" lang="en-US" smtClean="0" sz="3800">
                <a:solidFill>
                  <a:srgbClr val="C00000"/>
                </a:solidFill>
                <a:uFillTx/>
              </a:rPr>
              <a:t> </a:t>
            </a:r>
            <a:r>
              <a:rPr dirty="0" lang="en-US" sz="3800">
                <a:solidFill>
                  <a:srgbClr val="C00000"/>
                </a:solidFill>
                <a:uFillTx/>
              </a:rPr>
              <a:t>cat?).</a:t>
            </a:r>
          </a:p>
          <a:p>
            <a:pPr algn="l">
              <a:buNone/>
            </a:pPr>
            <a:endParaRPr dirty="0" lang="en-US" smtClean="0" sz="3800">
              <a:solidFill>
                <a:srgbClr val="C00000"/>
              </a:solidFill>
              <a:uFillTx/>
            </a:endParaRPr>
          </a:p>
          <a:p>
            <a:pPr algn="l">
              <a:buNone/>
            </a:pPr>
            <a:r>
              <a:rPr dirty="0" lang="en-US" smtClean="0" sz="3800">
                <a:solidFill>
                  <a:srgbClr val="C00000"/>
                </a:solidFill>
                <a:uFillTx/>
              </a:rPr>
              <a:t>   </a:t>
            </a:r>
            <a:r>
              <a:rPr dirty="0" lang="en-US" smtClean="0" sz="3800">
                <a:solidFill>
                  <a:srgbClr val="6600FF"/>
                </a:solidFill>
                <a:uFillTx/>
              </a:rPr>
              <a:t>“</a:t>
            </a:r>
            <a:r>
              <a:rPr dirty="0" lang="en-US" sz="3800">
                <a:solidFill>
                  <a:srgbClr val="6600FF"/>
                </a:solidFill>
                <a:uFillTx/>
              </a:rPr>
              <a:t>Maybe, such quantum simulations might help settle some of the </a:t>
            </a:r>
            <a:r>
              <a:rPr dirty="0" lang="en-US" smtClean="0" sz="3800">
                <a:solidFill>
                  <a:srgbClr val="6600FF"/>
                </a:solidFill>
                <a:uFillTx/>
              </a:rPr>
              <a:t>disputes.”</a:t>
            </a:r>
          </a:p>
          <a:p>
            <a:pPr algn="l">
              <a:buNone/>
            </a:pPr>
            <a:endParaRPr dirty="0" lang="en-US" sz="3800">
              <a:solidFill>
                <a:srgbClr val="C00000"/>
              </a:solidFill>
              <a:uFillTx/>
            </a:endParaRPr>
          </a:p>
          <a:p>
            <a:pPr algn="l">
              <a:buNone/>
            </a:pPr>
            <a:r>
              <a:rPr dirty="0" lang="en-US" smtClean="0" sz="3800">
                <a:solidFill>
                  <a:srgbClr val="C00000"/>
                </a:solidFill>
                <a:uFillTx/>
              </a:rPr>
              <a:t>   </a:t>
            </a:r>
            <a:r>
              <a:rPr dirty="0" lang="en-US" smtClean="0" sz="3800">
                <a:solidFill>
                  <a:srgbClr val="7030A0"/>
                </a:solidFill>
                <a:uFillTx/>
              </a:rPr>
              <a:t>“</a:t>
            </a:r>
            <a:r>
              <a:rPr dirty="0" lang="en-US" sz="3800">
                <a:solidFill>
                  <a:srgbClr val="7030A0"/>
                </a:solidFill>
                <a:uFillTx/>
              </a:rPr>
              <a:t>Very interesting. Of course, the E-Cat is a cousin of </a:t>
            </a:r>
            <a:r>
              <a:rPr dirty="0" lang="en-US" smtClean="0" sz="3800">
                <a:solidFill>
                  <a:srgbClr val="7030A0"/>
                </a:solidFill>
                <a:uFillTx/>
              </a:rPr>
              <a:t>Schrödinger’s </a:t>
            </a:r>
            <a:r>
              <a:rPr dirty="0" lang="en-US" sz="3800">
                <a:solidFill>
                  <a:srgbClr val="7030A0"/>
                </a:solidFill>
                <a:uFillTx/>
              </a:rPr>
              <a:t>cat! By the way: as it will turn out when the scientific principle </a:t>
            </a:r>
            <a:r>
              <a:rPr dirty="0" lang="en-US" smtClean="0" sz="3800">
                <a:solidFill>
                  <a:srgbClr val="7030A0"/>
                </a:solidFill>
                <a:uFillTx/>
              </a:rPr>
              <a:t>of this effect </a:t>
            </a:r>
            <a:r>
              <a:rPr dirty="0" lang="en-US" sz="3800">
                <a:solidFill>
                  <a:srgbClr val="7030A0"/>
                </a:solidFill>
                <a:uFillTx/>
              </a:rPr>
              <a:t>will be made public, the E-Cat respects perfectly the well known </a:t>
            </a:r>
            <a:r>
              <a:rPr dirty="0" lang="en-US" smtClean="0" sz="3800">
                <a:solidFill>
                  <a:srgbClr val="7030A0"/>
                </a:solidFill>
                <a:uFillTx/>
              </a:rPr>
              <a:t>physics </a:t>
            </a:r>
            <a:r>
              <a:rPr dirty="0" lang="en-US" sz="3800">
                <a:solidFill>
                  <a:srgbClr val="7030A0"/>
                </a:solidFill>
                <a:uFillTx/>
              </a:rPr>
              <a:t>laws and most accredited theories. </a:t>
            </a:r>
            <a:r>
              <a:rPr dirty="0" lang="en-US" smtClean="0" sz="3800">
                <a:solidFill>
                  <a:srgbClr val="7030A0"/>
                </a:solidFill>
                <a:uFillTx/>
              </a:rPr>
              <a:t>This means: </a:t>
            </a:r>
            <a:r>
              <a:rPr dirty="0" lang="en-US" sz="3800">
                <a:solidFill>
                  <a:srgbClr val="7030A0"/>
                </a:solidFill>
                <a:uFillTx/>
              </a:rPr>
              <a:t>there is no need of any ‘new physics’, everything is well contained in the well known </a:t>
            </a:r>
            <a:r>
              <a:rPr dirty="0" lang="en-US" smtClean="0" sz="3800">
                <a:solidFill>
                  <a:srgbClr val="7030A0"/>
                </a:solidFill>
                <a:uFillTx/>
              </a:rPr>
              <a:t>physics</a:t>
            </a:r>
            <a:r>
              <a:rPr dirty="0" lang="en-US" sz="3800">
                <a:solidFill>
                  <a:srgbClr val="7030A0"/>
                </a:solidFill>
                <a:uFillTx/>
              </a:rPr>
              <a:t>: therefore of </a:t>
            </a:r>
            <a:r>
              <a:rPr dirty="0" lang="en-US" smtClean="0" sz="3800">
                <a:solidFill>
                  <a:srgbClr val="7030A0"/>
                </a:solidFill>
                <a:uFillTx/>
              </a:rPr>
              <a:t>course, </a:t>
            </a:r>
            <a:r>
              <a:rPr dirty="0" lang="en-US" sz="3800">
                <a:solidFill>
                  <a:srgbClr val="7030A0"/>
                </a:solidFill>
                <a:uFillTx/>
              </a:rPr>
              <a:t>the E-Cat is a cousin of the </a:t>
            </a:r>
            <a:r>
              <a:rPr dirty="0" lang="en-US" smtClean="0" sz="3800">
                <a:solidFill>
                  <a:srgbClr val="7030A0"/>
                </a:solidFill>
                <a:uFillTx/>
              </a:rPr>
              <a:t>Schrödinger’s </a:t>
            </a:r>
            <a:r>
              <a:rPr dirty="0" lang="en-US" sz="3800">
                <a:solidFill>
                  <a:srgbClr val="7030A0"/>
                </a:solidFill>
                <a:uFillTx/>
              </a:rPr>
              <a:t>cat! </a:t>
            </a:r>
            <a:r>
              <a:rPr dirty="0" lang="en-US" smtClean="0" sz="3800">
                <a:solidFill>
                  <a:srgbClr val="7030A0"/>
                </a:solidFill>
                <a:uFillTx/>
              </a:rPr>
              <a:t>…”</a:t>
            </a:r>
            <a:endParaRPr dirty="0" lang="en-US" sz="3800">
              <a:solidFill>
                <a:srgbClr val="7030A0"/>
              </a:solidFill>
              <a:uFillTx/>
            </a:endParaRPr>
          </a:p>
          <a:p>
            <a:pPr algn="l" rtl="0">
              <a:buNone/>
            </a:pPr>
            <a:endParaRPr dirty="0" lang="en-US" sz="1350">
              <a:uFillTx/>
            </a:endParaRPr>
          </a:p>
          <a:p>
            <a:pPr algn="l" rtl="0">
              <a:buNone/>
            </a:pPr>
            <a:r>
              <a:rPr dirty="0" lang="en-US" sz="1350">
                <a:uFillTx/>
              </a:rPr>
              <a:t>          </a:t>
            </a:r>
          </a:p>
          <a:p>
            <a:pPr algn="l">
              <a:buNone/>
            </a:pP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574800" y="228600"/>
            <a:ext cx="12572999" cy="4876800"/>
          </a:xfrm>
        </p:spPr>
        <p:txBody xmlns:c="http://schemas.openxmlformats.org/drawingml/2006/chart" xmlns:pic="http://schemas.openxmlformats.org/drawingml/2006/picture" xmlns:dgm="http://schemas.openxmlformats.org/drawingml/2006/diagram">
          <a:bodyPr>
            <a:normAutofit lnSpcReduction="10000"/>
          </a:bodyPr>
          <a:lstStyle/>
          <a:p>
            <a:pPr algn="l">
              <a:buNone/>
            </a:pPr>
            <a:r>
              <a:rPr b="1" dirty="0" lang="en-US" sz="3200">
                <a:solidFill>
                  <a:srgbClr val="C00000"/>
                </a:solidFill>
                <a:uFillTx/>
              </a:rPr>
              <a:t>DNA molecular cousin of Schrödinger's cat: A curious example of quantum measurement.</a:t>
            </a:r>
          </a:p>
          <a:p>
            <a:pPr algn="l">
              <a:buNone/>
            </a:pPr>
            <a:r>
              <a:rPr dirty="0" lang="en-US" sz="2800">
                <a:uFillTx/>
                <a:hlinkClick r:id="rId2" action="ppaction://hlinkfile"/>
              </a:rPr>
              <a:t>Home D</a:t>
            </a:r>
            <a:r>
              <a:rPr dirty="0" lang="en-US" sz="2800">
                <a:uFillTx/>
              </a:rPr>
              <a:t>, </a:t>
            </a:r>
            <a:r>
              <a:rPr dirty="0" err="1" lang="en-US" sz="2800">
                <a:uFillTx/>
                <a:hlinkClick r:id="rId3" action="ppaction://hlinkfile"/>
              </a:rPr>
              <a:t>Chattopadhyaya</a:t>
            </a:r>
            <a:r>
              <a:rPr dirty="0" lang="en-US" sz="2800">
                <a:uFillTx/>
                <a:hlinkClick r:id="rId3" action="ppaction://hlinkfile"/>
              </a:rPr>
              <a:t> R</a:t>
            </a:r>
            <a:endParaRPr dirty="0" lang="en-US" sz="2800">
              <a:uFillTx/>
            </a:endParaRPr>
          </a:p>
          <a:p>
            <a:pPr algn="l">
              <a:buNone/>
            </a:pPr>
            <a:r>
              <a:rPr dirty="0" lang="en-US" sz="2800">
                <a:uFillTx/>
                <a:hlinkClick r:id="rId4" action="ppaction://hlinkfile"/>
              </a:rPr>
              <a:t>Physical review letters</a:t>
            </a:r>
            <a:r>
              <a:rPr dirty="0" lang="en-US" sz="2800">
                <a:uFillTx/>
              </a:rPr>
              <a:t> </a:t>
            </a:r>
            <a:r>
              <a:rPr dirty="0" lang="en-US" sz="2800">
                <a:solidFill>
                  <a:srgbClr val="00B050"/>
                </a:solidFill>
                <a:uFillTx/>
              </a:rPr>
              <a:t>76:16 1996 Apr 15 pg 2836-283</a:t>
            </a:r>
          </a:p>
          <a:p>
            <a:pPr algn="l">
              <a:buNone/>
            </a:pPr>
            <a:r>
              <a:rPr b="1" dirty="0" lang="en-US" smtClean="0" sz="3200">
                <a:solidFill>
                  <a:srgbClr val="C00000"/>
                </a:solidFill>
                <a:uFillTx/>
              </a:rPr>
              <a:t>The </a:t>
            </a:r>
            <a:r>
              <a:rPr b="1" dirty="0" lang="en-US" sz="3200">
                <a:solidFill>
                  <a:srgbClr val="C00000"/>
                </a:solidFill>
                <a:uFillTx/>
              </a:rPr>
              <a:t>Double Quantum Dot Feline Cousin of Schr</a:t>
            </a:r>
            <a:r>
              <a:rPr b="1" dirty="0" lang="en-US" sz="3200">
                <a:solidFill>
                  <a:srgbClr val="C00000"/>
                </a:solidFill>
                <a:uFillTx/>
                <a:latin typeface="Calibri"/>
                <a:cs typeface="Calibri"/>
              </a:rPr>
              <a:t>ö</a:t>
            </a:r>
            <a:r>
              <a:rPr b="1" dirty="0" lang="en-US" sz="3200">
                <a:solidFill>
                  <a:srgbClr val="C00000"/>
                </a:solidFill>
                <a:uFillTx/>
              </a:rPr>
              <a:t>dinger's Cat: An</a:t>
            </a:r>
          </a:p>
          <a:p>
            <a:pPr algn="l">
              <a:buNone/>
            </a:pPr>
            <a:r>
              <a:rPr b="1" dirty="0" lang="en-US" sz="3200">
                <a:solidFill>
                  <a:srgbClr val="C00000"/>
                </a:solidFill>
                <a:uFillTx/>
              </a:rPr>
              <a:t>Experimental Testbed for a Discourse on Quantum Measurement Dichotomies</a:t>
            </a:r>
          </a:p>
          <a:p>
            <a:pPr algn="l">
              <a:buNone/>
            </a:pPr>
            <a:r>
              <a:rPr b="1" dirty="0" i="1" lang="en-US" sz="2800">
                <a:solidFill>
                  <a:srgbClr val="0000FF"/>
                </a:solidFill>
                <a:uFillTx/>
              </a:rPr>
              <a:t>S. Bandyopadhyay</a:t>
            </a:r>
          </a:p>
          <a:p>
            <a:pPr algn="l">
              <a:buNone/>
            </a:pPr>
            <a:r>
              <a:rPr dirty="0" i="1" lang="en-US" sz="2800">
                <a:solidFill>
                  <a:srgbClr val="00B050"/>
                </a:solidFill>
                <a:uFillTx/>
              </a:rPr>
              <a:t>Department of Electrical Engineering, University of Nebraska, Lincoln, Nebraska 68588-0511</a:t>
            </a:r>
          </a:p>
          <a:p>
            <a:pPr algn="l">
              <a:buNone/>
            </a:pPr>
            <a:endParaRPr dirty="0" i="1" lang="en-US" sz="1125">
              <a:uFillTx/>
            </a:endParaRPr>
          </a:p>
          <a:p>
            <a:pPr algn="l">
              <a:buNone/>
            </a:pPr>
            <a:endParaRPr dirty="0" lang="en-US">
              <a:uFillTx/>
            </a:endParaRPr>
          </a:p>
        </p:txBody>
      </p:sp>
      <p:pic>
        <p:nvPicPr>
          <p:cNvPr xmlns:c="http://schemas.openxmlformats.org/drawingml/2006/chart" xmlns:pic="http://schemas.openxmlformats.org/drawingml/2006/picture" xmlns:dgm="http://schemas.openxmlformats.org/drawingml/2006/diagram" descr="e4ab6ec90cdba193e8475e259441b35b.jpg"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cstate="print"/>
          <a:stretch>
            <a:fillRect/>
          </a:stretch>
        </p:blipFill>
        <p:spPr xmlns:c="http://schemas.openxmlformats.org/drawingml/2006/chart" xmlns:pic="http://schemas.openxmlformats.org/drawingml/2006/picture" xmlns:dgm="http://schemas.openxmlformats.org/drawingml/2006/diagram">
          <a:xfrm>
            <a:off x="3479800" y="5105400"/>
            <a:ext cx="9525000" cy="6822440"/>
          </a:xfrm>
          <a:prstGeom prst="rect">
            <a:avLst/>
          </a:prstGeom>
        </p:spPr>
      </p:pic>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AdjustHandles="1" noChangeArrowheads="1" noChangeAspect="1" noChangeShapeType="1" noEditPoints="1" noGrp="1" noMove="1" noResize="1" noRot="1" noTextEdit="1"/>
          </p:cNvSpPr>
          <p:nvPr>
            <p:ph idx="1"/>
          </p:nvPr>
        </p:nvSpPr>
        <p:spPr xmlns:c="http://schemas.openxmlformats.org/drawingml/2006/chart" xmlns:pic="http://schemas.openxmlformats.org/drawingml/2006/picture" xmlns:dgm="http://schemas.openxmlformats.org/drawingml/2006/diagram">
          <a:xfrm>
            <a:off x="2108200" y="381000"/>
            <a:ext cx="12801600" cy="10363200"/>
          </a:xfrm>
          <a:blipFill rotWithShape="0">
            <a:blip r:embed="rId2"/>
            <a:stretch>
              <a:fillRect l="-1238" r="-2143" t="-1235"/>
            </a:stretch>
          </a:blipFill>
        </p:spPr>
        <p:txBody xmlns:c="http://schemas.openxmlformats.org/drawingml/2006/chart" xmlns:pic="http://schemas.openxmlformats.org/drawingml/2006/picture" xmlns:dgm="http://schemas.openxmlformats.org/drawingml/2006/diagram">
          <a:bodyPr/>
          <a:lstStyle/>
          <a:p>
            <a:r>
              <a:rPr lang="en-US">
                <a:noFill/>
                <a:uFillTx/>
              </a:rPr>
              <a:t> </a:t>
            </a:r>
          </a:p>
        </p:txBody>
      </p:sp>
      <p:pic>
        <p:nvPicPr>
          <p:cNvPr xmlns:c="http://schemas.openxmlformats.org/drawingml/2006/chart" xmlns:pic="http://schemas.openxmlformats.org/drawingml/2006/picture" xmlns:dgm="http://schemas.openxmlformats.org/drawingml/2006/diagram" descr="7dae50ded3e335e34196ed67dc8dc49e.png"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cstate="print"/>
          <a:stretch>
            <a:fillRect/>
          </a:stretch>
        </p:blipFill>
        <p:spPr xmlns:c="http://schemas.openxmlformats.org/drawingml/2006/chart" xmlns:pic="http://schemas.openxmlformats.org/drawingml/2006/picture" xmlns:dgm="http://schemas.openxmlformats.org/drawingml/2006/diagram">
          <a:xfrm>
            <a:off x="3022600" y="9131236"/>
            <a:ext cx="4436439" cy="1308164"/>
          </a:xfrm>
          <a:prstGeom prst="rect">
            <a:avLst/>
          </a:prstGeom>
        </p:spPr>
      </p:pic>
      <p:pic>
        <p:nvPicPr>
          <p:cNvPr xmlns:c="http://schemas.openxmlformats.org/drawingml/2006/chart" xmlns:pic="http://schemas.openxmlformats.org/drawingml/2006/picture" xmlns:dgm="http://schemas.openxmlformats.org/drawingml/2006/diagram" descr="a0129fa803267f72ca256e03c0516dc4.png"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cstate="print"/>
          <a:stretch>
            <a:fillRect/>
          </a:stretch>
        </p:blipFill>
        <p:spPr xmlns:c="http://schemas.openxmlformats.org/drawingml/2006/chart" xmlns:pic="http://schemas.openxmlformats.org/drawingml/2006/picture" xmlns:dgm="http://schemas.openxmlformats.org/drawingml/2006/diagram">
          <a:xfrm>
            <a:off x="9664034" y="9131236"/>
            <a:ext cx="2883566" cy="1280937"/>
          </a:xfrm>
          <a:prstGeom prst="rect">
            <a:avLst/>
          </a:prstGeom>
        </p:spPr>
      </p:pic>
      <p:sp>
        <p:nvSpPr>
          <p:cNvPr xmlns:c="http://schemas.openxmlformats.org/drawingml/2006/chart" xmlns:pic="http://schemas.openxmlformats.org/drawingml/2006/picture" xmlns:dgm="http://schemas.openxmlformats.org/drawingml/2006/diagram" id="2" name="Right Arrow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074735" y="9688684"/>
            <a:ext cx="978408" cy="343574"/>
          </a:xfrm>
          <a:prstGeom prst="righ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6" name="Right Arrow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834957" y="5105400"/>
            <a:ext cx="978408" cy="247958"/>
          </a:xfrm>
          <a:prstGeom prst="righ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060304.jpg" id="4" name="Content Placeholder 3"/>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cstate="print"/>
          <a:stretch>
            <a:fillRect/>
          </a:stretch>
        </p:blipFill>
        <p:spPr xmlns:c="http://schemas.openxmlformats.org/drawingml/2006/chart" xmlns:pic="http://schemas.openxmlformats.org/drawingml/2006/picture" xmlns:dgm="http://schemas.openxmlformats.org/drawingml/2006/diagram">
          <a:xfrm>
            <a:off x="2717800" y="762000"/>
            <a:ext cx="7620000" cy="6019800"/>
          </a:xfrm>
        </p:spPr>
      </p:pic>
      <p:pic>
        <p:nvPicPr>
          <p:cNvPr xmlns:c="http://schemas.openxmlformats.org/drawingml/2006/chart" xmlns:pic="http://schemas.openxmlformats.org/drawingml/2006/picture" xmlns:dgm="http://schemas.openxmlformats.org/drawingml/2006/diagram" descr="http://i158.photobucket.com/albums/t106/OnlyObvious/Quantum_Leap/Quantum_entangled_zps6af353df.jpg" id="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cstate="print"/>
          <a:srcRect/>
          <a:stretch>
            <a:fillRect/>
          </a:stretch>
        </p:blipFill>
        <p:spPr xmlns:c="http://schemas.openxmlformats.org/drawingml/2006/chart" xmlns:pic="http://schemas.openxmlformats.org/drawingml/2006/picture" xmlns:dgm="http://schemas.openxmlformats.org/drawingml/2006/diagram" bwMode="auto">
          <a:xfrm>
            <a:off x="3022600" y="7336863"/>
            <a:ext cx="4648200" cy="3461873"/>
          </a:xfrm>
          <a:prstGeom prst="rect">
            <a:avLst/>
          </a:prstGeom>
          <a:noFill/>
        </p:spPr>
      </p:pic>
      <p:pic>
        <p:nvPicPr>
          <p:cNvPr xmlns:c="http://schemas.openxmlformats.org/drawingml/2006/chart" xmlns:pic="http://schemas.openxmlformats.org/drawingml/2006/picture" xmlns:dgm="http://schemas.openxmlformats.org/drawingml/2006/diagram" descr="untitled.png"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cstate="print"/>
          <a:stretch>
            <a:fillRect/>
          </a:stretch>
        </p:blipFill>
        <p:spPr xmlns:c="http://schemas.openxmlformats.org/drawingml/2006/chart" xmlns:pic="http://schemas.openxmlformats.org/drawingml/2006/picture" xmlns:dgm="http://schemas.openxmlformats.org/drawingml/2006/diagram">
          <a:xfrm>
            <a:off x="9271000" y="8458200"/>
            <a:ext cx="5141210" cy="1568069"/>
          </a:xfrm>
          <a:prstGeom prst="rect">
            <a:avLst/>
          </a:prstGeom>
        </p:spPr>
      </p:pic>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965200" y="228600"/>
            <a:ext cx="12572999" cy="11811000"/>
          </a:xfrm>
        </p:spPr>
        <p:txBody xmlns:c="http://schemas.openxmlformats.org/drawingml/2006/chart" xmlns:pic="http://schemas.openxmlformats.org/drawingml/2006/picture" xmlns:dgm="http://schemas.openxmlformats.org/drawingml/2006/diagram">
          <a:bodyPr>
            <a:normAutofit/>
          </a:bodyPr>
          <a:lstStyle/>
          <a:p>
            <a:pPr algn="ctr">
              <a:buNone/>
            </a:pPr>
            <a:r>
              <a:rPr dirty="0" lang="en-US" smtClean="0" sz="3200">
                <a:solidFill>
                  <a:srgbClr val="C00000"/>
                </a:solidFill>
                <a:uFillTx/>
              </a:rPr>
              <a:t>Structure of Space-Time</a:t>
            </a:r>
          </a:p>
          <a:p>
            <a:pPr algn="l" rtl="0">
              <a:buFont charset="2" panose="05000000000000000000" pitchFamily="2" typeface="Wingdings"/>
              <a:buChar char="v"/>
            </a:pPr>
            <a:r>
              <a:rPr dirty="0" lang="en-US" smtClean="0" sz="3200">
                <a:solidFill>
                  <a:srgbClr val="00B050"/>
                </a:solidFill>
                <a:uFillTx/>
                <a:latin typeface="Calibri"/>
                <a:cs typeface="Calibri"/>
              </a:rPr>
              <a:t>    Space and Time← Newton</a:t>
            </a:r>
            <a:r>
              <a:rPr dirty="0" lang="en-US" smtClean="0" sz="3200">
                <a:solidFill>
                  <a:srgbClr val="00B050"/>
                </a:solidFill>
                <a:uFillTx/>
              </a:rPr>
              <a:t>         </a:t>
            </a:r>
          </a:p>
          <a:p>
            <a:pPr algn="l" rtl="0">
              <a:buFont charset="2" panose="05000000000000000000" pitchFamily="2" typeface="Wingdings"/>
              <a:buChar char="v"/>
            </a:pPr>
            <a:r>
              <a:rPr dirty="0" lang="en-US" smtClean="0" sz="3200">
                <a:solidFill>
                  <a:srgbClr val="00B050"/>
                </a:solidFill>
                <a:uFillTx/>
              </a:rPr>
              <a:t>    Space-Time </a:t>
            </a:r>
            <a:r>
              <a:rPr dirty="0" lang="en-US" sz="3200">
                <a:solidFill>
                  <a:srgbClr val="00B050"/>
                </a:solidFill>
                <a:uFillTx/>
                <a:cs typeface="Calibri"/>
              </a:rPr>
              <a:t>← Einstein</a:t>
            </a:r>
          </a:p>
          <a:p>
            <a:pPr algn="l" rtl="0">
              <a:buFont charset="2" panose="05000000000000000000" pitchFamily="2" typeface="Wingdings"/>
              <a:buChar char="v"/>
            </a:pPr>
            <a:r>
              <a:rPr dirty="0" lang="en-US" smtClean="0" sz="3200">
                <a:solidFill>
                  <a:srgbClr val="00B050"/>
                </a:solidFill>
                <a:uFillTx/>
                <a:cs typeface="Calibri"/>
              </a:rPr>
              <a:t>    Geometry </a:t>
            </a:r>
            <a:r>
              <a:rPr dirty="0" lang="en-US" sz="3200">
                <a:solidFill>
                  <a:srgbClr val="00B050"/>
                </a:solidFill>
                <a:uFillTx/>
                <a:cs typeface="Calibri"/>
              </a:rPr>
              <a:t>of Space-Time</a:t>
            </a:r>
            <a:endParaRPr dirty="0" lang="en-US" sz="3200">
              <a:solidFill>
                <a:srgbClr val="00B050"/>
              </a:solidFill>
              <a:uFillTx/>
            </a:endParaRPr>
          </a:p>
          <a:p>
            <a:pPr algn="l" lvl="1" rtl="0">
              <a:buFont charset="2" pitchFamily="2" typeface="Wingdings"/>
              <a:buChar char="§"/>
            </a:pPr>
            <a:r>
              <a:rPr dirty="0" lang="en-US" sz="3200">
                <a:solidFill>
                  <a:srgbClr val="C00000"/>
                </a:solidFill>
                <a:uFillTx/>
              </a:rPr>
              <a:t> Euclidean</a:t>
            </a:r>
          </a:p>
          <a:p>
            <a:pPr algn="l" lvl="1" rtl="0">
              <a:buFont charset="2" pitchFamily="2" typeface="Wingdings"/>
              <a:buChar char="§"/>
            </a:pPr>
            <a:r>
              <a:rPr dirty="0" lang="en-US" smtClean="0" sz="3200">
                <a:solidFill>
                  <a:srgbClr val="C00000"/>
                </a:solidFill>
                <a:uFillTx/>
              </a:rPr>
              <a:t> Riemannian</a:t>
            </a:r>
            <a:endParaRPr dirty="0" lang="en-US" sz="3200">
              <a:solidFill>
                <a:srgbClr val="C00000"/>
              </a:solidFill>
              <a:uFillTx/>
            </a:endParaRPr>
          </a:p>
          <a:p>
            <a:pPr algn="l" lvl="1" rtl="0">
              <a:buFont charset="2" pitchFamily="2" typeface="Wingdings"/>
              <a:buChar char="§"/>
            </a:pPr>
            <a:r>
              <a:rPr dirty="0" lang="en-US" smtClean="0" sz="3200">
                <a:solidFill>
                  <a:srgbClr val="C00000"/>
                </a:solidFill>
                <a:uFillTx/>
              </a:rPr>
              <a:t> Fractal</a:t>
            </a:r>
            <a:endParaRPr dirty="0" lang="en-US" sz="3200">
              <a:solidFill>
                <a:srgbClr val="C00000"/>
              </a:solidFill>
              <a:uFillTx/>
            </a:endParaRPr>
          </a:p>
          <a:p>
            <a:pPr algn="l" lvl="1">
              <a:buNone/>
            </a:pPr>
            <a:r>
              <a:rPr dirty="0" lang="en-US" smtClean="0" sz="2400">
                <a:solidFill>
                  <a:srgbClr val="002060"/>
                </a:solidFill>
                <a:uFillTx/>
              </a:rPr>
              <a:t>                               </a:t>
            </a:r>
            <a:r>
              <a:rPr dirty="0" lang="en-US" smtClean="0" sz="2800">
                <a:solidFill>
                  <a:srgbClr val="002060"/>
                </a:solidFill>
                <a:uFillTx/>
              </a:rPr>
              <a:t>What is Fractal Space-Time?</a:t>
            </a:r>
          </a:p>
          <a:p>
            <a:pPr algn="l" lvl="1">
              <a:buNone/>
            </a:pPr>
            <a:r>
              <a:rPr dirty="0" lang="en-US" smtClean="0" sz="2800">
                <a:solidFill>
                  <a:srgbClr val="7030A0"/>
                </a:solidFill>
                <a:uFillTx/>
              </a:rPr>
              <a:t>Fractal </a:t>
            </a:r>
            <a:r>
              <a:rPr dirty="0" lang="en-US" sz="2800">
                <a:solidFill>
                  <a:srgbClr val="7030A0"/>
                </a:solidFill>
                <a:uFillTx/>
              </a:rPr>
              <a:t>Space-Time Emerges from Entanglement </a:t>
            </a:r>
            <a:r>
              <a:rPr dirty="0" lang="en-US" smtClean="0" sz="2800">
                <a:solidFill>
                  <a:srgbClr val="002060"/>
                </a:solidFill>
                <a:uFillTx/>
                <a:latin typeface="Calibri"/>
                <a:cs typeface="Calibri"/>
              </a:rPr>
              <a:t>  </a:t>
            </a:r>
            <a:endParaRPr dirty="0" lang="en-US" sz="2800">
              <a:solidFill>
                <a:srgbClr val="002060"/>
              </a:solidFill>
              <a:uFillTx/>
              <a:latin typeface="Calibri"/>
              <a:cs typeface="Calibri"/>
            </a:endParaRPr>
          </a:p>
          <a:p>
            <a:pPr algn="ctr">
              <a:buNone/>
            </a:pPr>
            <a:endParaRPr dirty="0" lang="en-US" smtClean="0">
              <a:solidFill>
                <a:srgbClr val="002060"/>
              </a:solidFill>
              <a:uFillTx/>
            </a:endParaRPr>
          </a:p>
          <a:p>
            <a:pPr algn="l">
              <a:buNone/>
            </a:pPr>
            <a:endParaRPr dirty="0" lang="en-US">
              <a:solidFill>
                <a:srgbClr val="002060"/>
              </a:solidFill>
              <a:uFillTx/>
            </a:endParaRPr>
          </a:p>
        </p:txBody>
      </p:sp>
      <p:pic>
        <p:nvPicPr>
          <p:cNvPr xmlns:c="http://schemas.openxmlformats.org/drawingml/2006/chart" xmlns:pic="http://schemas.openxmlformats.org/drawingml/2006/picture" xmlns:dgm="http://schemas.openxmlformats.org/drawingml/2006/diagram" descr="imagesCAU3UM9C.jpg"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cstate="print"/>
          <a:stretch>
            <a:fillRect/>
          </a:stretch>
        </p:blipFill>
        <p:spPr xmlns:c="http://schemas.openxmlformats.org/drawingml/2006/chart" xmlns:pic="http://schemas.openxmlformats.org/drawingml/2006/picture" xmlns:dgm="http://schemas.openxmlformats.org/drawingml/2006/diagram">
          <a:xfrm>
            <a:off x="3675379" y="5354320"/>
            <a:ext cx="3162300" cy="2743200"/>
          </a:xfrm>
          <a:prstGeom prst="rect">
            <a:avLst/>
          </a:prstGeom>
        </p:spPr>
      </p:pic>
      <p:pic>
        <p:nvPicPr>
          <p:cNvPr xmlns:c="http://schemas.openxmlformats.org/drawingml/2006/chart" xmlns:pic="http://schemas.openxmlformats.org/drawingml/2006/picture" xmlns:dgm="http://schemas.openxmlformats.org/drawingml/2006/diagram" descr="imagesCAJKBCEL.jpg"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cstate="print"/>
          <a:stretch>
            <a:fillRect/>
          </a:stretch>
        </p:blipFill>
        <p:spPr xmlns:c="http://schemas.openxmlformats.org/drawingml/2006/chart" xmlns:pic="http://schemas.openxmlformats.org/drawingml/2006/picture" xmlns:dgm="http://schemas.openxmlformats.org/drawingml/2006/diagram">
          <a:xfrm>
            <a:off x="9845039" y="5273040"/>
            <a:ext cx="3657599" cy="2743200"/>
          </a:xfrm>
          <a:prstGeom prst="rect">
            <a:avLst/>
          </a:prstGeom>
        </p:spPr>
      </p:pic>
      <p:pic>
        <p:nvPicPr>
          <p:cNvPr xmlns:c="http://schemas.openxmlformats.org/drawingml/2006/chart" xmlns:pic="http://schemas.openxmlformats.org/drawingml/2006/picture" xmlns:dgm="http://schemas.openxmlformats.org/drawingml/2006/diagram" descr="imagesCAAW72L0.jpg"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cstate="print"/>
          <a:stretch>
            <a:fillRect/>
          </a:stretch>
        </p:blipFill>
        <p:spPr xmlns:c="http://schemas.openxmlformats.org/drawingml/2006/chart" xmlns:pic="http://schemas.openxmlformats.org/drawingml/2006/picture" xmlns:dgm="http://schemas.openxmlformats.org/drawingml/2006/diagram">
          <a:xfrm>
            <a:off x="6873239" y="8229600"/>
            <a:ext cx="2971800" cy="2971800"/>
          </a:xfrm>
          <a:prstGeom prst="rect">
            <a:avLst/>
          </a:prstGeom>
        </p:spPr>
      </p:pic>
      <p:pic>
        <p:nvPicPr>
          <p:cNvPr xmlns:c="http://schemas.openxmlformats.org/drawingml/2006/chart" xmlns:pic="http://schemas.openxmlformats.org/drawingml/2006/picture" xmlns:dgm="http://schemas.openxmlformats.org/drawingml/2006/diagram" descr="http://i158.photobucket.com/albums/t106/OnlyObvious/Quantum_Leap/Quantum_entangled_zps6af353df.jpg" id="7"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5" cstate="print"/>
          <a:srcRect/>
          <a:stretch>
            <a:fillRect/>
          </a:stretch>
        </p:blipFill>
        <p:spPr xmlns:c="http://schemas.openxmlformats.org/drawingml/2006/chart" xmlns:pic="http://schemas.openxmlformats.org/drawingml/2006/picture" xmlns:dgm="http://schemas.openxmlformats.org/drawingml/2006/diagram" bwMode="auto">
          <a:xfrm>
            <a:off x="9499600" y="609601"/>
            <a:ext cx="4003038" cy="2960434"/>
          </a:xfrm>
          <a:prstGeom prst="rect">
            <a:avLst/>
          </a:prstGeom>
          <a:noFill/>
        </p:spPr>
      </p:pic>
      <p:sp>
        <p:nvSpPr>
          <p:cNvPr xmlns:c="http://schemas.openxmlformats.org/drawingml/2006/chart" xmlns:pic="http://schemas.openxmlformats.org/drawingml/2006/picture" xmlns:dgm="http://schemas.openxmlformats.org/drawingml/2006/diagram" id="8" name="Down Arrow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431522" y="4109048"/>
            <a:ext cx="484632" cy="978408"/>
          </a:xfrm>
          <a:prstGeom prst="down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65200" y="8229600"/>
            <a:ext cx="5186679" cy="35394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l">
              <a:buNone/>
            </a:pPr>
            <a:r>
              <a:rPr dirty="0" lang="en-US" sz="2800">
                <a:solidFill>
                  <a:srgbClr val="00B050"/>
                </a:solidFill>
                <a:uFillTx/>
              </a:rPr>
              <a:t>"A metaphorical chip holding all the programming for our universe stores information like a quantum computer." </a:t>
            </a:r>
            <a:r>
              <a:rPr dirty="0" lang="en-US" sz="2800">
                <a:solidFill>
                  <a:srgbClr val="C00000"/>
                </a:solidFill>
                <a:uFillTx/>
              </a:rPr>
              <a:t>This is the radical insight to the foundation of our Universe developed</a:t>
            </a:r>
          </a:p>
          <a:p>
            <a:pPr algn="l">
              <a:buNone/>
            </a:pPr>
            <a:r>
              <a:rPr dirty="0" lang="en-US" sz="2800">
                <a:solidFill>
                  <a:srgbClr val="C00000"/>
                </a:solidFill>
                <a:uFillTx/>
              </a:rPr>
              <a:t>by Mark Van </a:t>
            </a:r>
            <a:r>
              <a:rPr dirty="0" err="1" lang="en-US" sz="2800">
                <a:solidFill>
                  <a:srgbClr val="C00000"/>
                </a:solidFill>
                <a:uFillTx/>
              </a:rPr>
              <a:t>Raamsdonk</a:t>
            </a:r>
            <a:r>
              <a:rPr dirty="0" lang="en-US" sz="2800">
                <a:uFillTx/>
              </a:rPr>
              <a:t>    </a:t>
            </a:r>
            <a:r>
              <a:rPr dirty="0" lang="en-US" sz="2800">
                <a:solidFill>
                  <a:srgbClr val="C00000"/>
                </a:solidFill>
                <a:uFillTx/>
              </a:rPr>
              <a:t>2014, Canada</a:t>
            </a: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03200" y="304800"/>
            <a:ext cx="15697200" cy="11506200"/>
          </a:xfrm>
        </p:spPr>
        <p:txBody xmlns:c="http://schemas.openxmlformats.org/drawingml/2006/chart" xmlns:pic="http://schemas.openxmlformats.org/drawingml/2006/picture" xmlns:dgm="http://schemas.openxmlformats.org/drawingml/2006/diagram">
          <a:bodyPr/>
          <a:lstStyle/>
          <a:p>
            <a:pPr algn="ctr">
              <a:buNone/>
            </a:pPr>
            <a:r>
              <a:rPr dirty="0" lang="en-US" smtClean="0" sz="3200">
                <a:solidFill>
                  <a:srgbClr val="002060"/>
                </a:solidFill>
                <a:uFillTx/>
              </a:rPr>
              <a:t>Skepticism</a:t>
            </a:r>
          </a:p>
          <a:p>
            <a:pPr algn="l" rtl="0">
              <a:buFont charset="2" pitchFamily="2" typeface="Wingdings"/>
              <a:buChar char="v"/>
            </a:pPr>
            <a:r>
              <a:rPr dirty="0" lang="en-US" smtClean="0" sz="2800">
                <a:solidFill>
                  <a:srgbClr val="C00000"/>
                </a:solidFill>
                <a:uFillTx/>
              </a:rPr>
              <a:t>Alternative </a:t>
            </a:r>
            <a:r>
              <a:rPr dirty="0" lang="en-US" sz="2800">
                <a:solidFill>
                  <a:srgbClr val="C00000"/>
                </a:solidFill>
                <a:uFillTx/>
              </a:rPr>
              <a:t>Explanations for the New Experiment on Quantum Imaging!</a:t>
            </a:r>
          </a:p>
          <a:p>
            <a:pPr algn="l" rtl="0">
              <a:buFont charset="2" pitchFamily="2" typeface="Wingdings"/>
              <a:buChar char="v"/>
            </a:pPr>
            <a:r>
              <a:rPr dirty="0" lang="en-US" smtClean="0" sz="2800">
                <a:solidFill>
                  <a:srgbClr val="C00000"/>
                </a:solidFill>
                <a:uFillTx/>
              </a:rPr>
              <a:t>???</a:t>
            </a:r>
          </a:p>
          <a:p>
            <a:pPr algn="l" rtl="0">
              <a:buFont charset="2" pitchFamily="2" typeface="Wingdings"/>
              <a:buChar char="v"/>
            </a:pPr>
            <a:endParaRPr dirty="0" lang="en-US" sz="2400">
              <a:solidFill>
                <a:srgbClr val="C00000"/>
              </a:solidFill>
              <a:uFillTx/>
            </a:endParaRPr>
          </a:p>
          <a:p>
            <a:pPr algn="ctr">
              <a:buNone/>
            </a:pPr>
            <a:r>
              <a:rPr dirty="0" lang="en-US" smtClean="0" sz="3200">
                <a:solidFill>
                  <a:srgbClr val="002060"/>
                </a:solidFill>
                <a:uFillTx/>
              </a:rPr>
              <a:t>Futuristic </a:t>
            </a:r>
            <a:r>
              <a:rPr dirty="0" lang="en-US" sz="3200">
                <a:solidFill>
                  <a:srgbClr val="002060"/>
                </a:solidFill>
                <a:uFillTx/>
              </a:rPr>
              <a:t>Prospects</a:t>
            </a:r>
            <a:endParaRPr dirty="0" lang="en-US" sz="2800">
              <a:solidFill>
                <a:srgbClr val="002060"/>
              </a:solidFill>
              <a:uFillTx/>
            </a:endParaRPr>
          </a:p>
          <a:p>
            <a:pPr algn="l" rtl="0">
              <a:buFont charset="2" pitchFamily="2" typeface="Wingdings"/>
              <a:buChar char="v"/>
            </a:pPr>
            <a:r>
              <a:rPr dirty="0" lang="en-US" sz="2800">
                <a:solidFill>
                  <a:srgbClr val="C00000"/>
                </a:solidFill>
                <a:uFillTx/>
              </a:rPr>
              <a:t>Applications of Telepathic Quantum Imaging: Medicine, … .</a:t>
            </a:r>
          </a:p>
          <a:p>
            <a:pPr algn="l" rtl="0">
              <a:buFont charset="2" pitchFamily="2" typeface="Wingdings"/>
              <a:buChar char="v"/>
            </a:pPr>
            <a:r>
              <a:rPr dirty="0" lang="en-US" smtClean="0" sz="2800">
                <a:solidFill>
                  <a:srgbClr val="C00000"/>
                </a:solidFill>
                <a:uFillTx/>
              </a:rPr>
              <a:t>???</a:t>
            </a:r>
          </a:p>
          <a:p>
            <a:pPr algn="l" indent="0" marL="0" rtl="0">
              <a:buNone/>
            </a:pPr>
            <a:endParaRPr dirty="0" lang="en-US" sz="2400">
              <a:solidFill>
                <a:srgbClr val="C00000"/>
              </a:solidFill>
              <a:uFillTx/>
            </a:endParaRPr>
          </a:p>
        </p:txBody>
      </p:sp>
      <p:sp>
        <p:nvSpPr>
          <p:cNvPr xmlns:c="http://schemas.openxmlformats.org/drawingml/2006/chart" xmlns:pic="http://schemas.openxmlformats.org/drawingml/2006/picture" xmlns:dgm="http://schemas.openxmlformats.org/drawingml/2006/diagram" id="5" name="Content Placeholder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3200" y="4267200"/>
            <a:ext cx="8440943" cy="6908815"/>
          </a:xfrm>
          <a:prstGeom prst="rect">
            <a:avLst/>
          </a:prstGeom>
        </p:spPr>
        <p:txBody xmlns:c="http://schemas.openxmlformats.org/drawingml/2006/chart" xmlns:pic="http://schemas.openxmlformats.org/drawingml/2006/picture" xmlns:dgm="http://schemas.openxmlformats.org/drawingml/2006/diagram">
          <a:bodyPr bIns="45720" lIns="91440" rIns="91440" rtlCol="1" tIns="45720" vert="horz">
            <a:normAutofit/>
          </a:bodyPr>
          <a:lstStyle>
            <a:lvl1pPr algn="r" defTabSz="514350" eaLnBrk="1" hangingPunct="1" indent="-192881" latinLnBrk="0" marL="192881" rtl="1">
              <a:spcBef>
                <a:spcPct val="20000"/>
              </a:spcBef>
              <a:buFont charset="0" pitchFamily="34" typeface="Arial"/>
              <a:buChar char="•"/>
              <a:defRPr kern="1200" sz="1800">
                <a:solidFill>
                  <a:schemeClr val="tx1"/>
                </a:solidFill>
                <a:uFillTx/>
                <a:latin typeface="+mn-lt"/>
                <a:ea typeface="+mn-ea"/>
                <a:cs typeface="+mn-cs"/>
              </a:defRPr>
            </a:lvl1pPr>
            <a:lvl2pPr algn="r" defTabSz="514350" eaLnBrk="1" hangingPunct="1" indent="-160735" latinLnBrk="0" marL="417910" rtl="1">
              <a:spcBef>
                <a:spcPct val="20000"/>
              </a:spcBef>
              <a:buFont charset="0" pitchFamily="34" typeface="Arial"/>
              <a:buChar char="–"/>
              <a:defRPr kern="1200" sz="1575">
                <a:solidFill>
                  <a:schemeClr val="tx1"/>
                </a:solidFill>
                <a:uFillTx/>
                <a:latin typeface="+mn-lt"/>
                <a:ea typeface="+mn-ea"/>
                <a:cs typeface="+mn-cs"/>
              </a:defRPr>
            </a:lvl2pPr>
            <a:lvl3pPr algn="r" defTabSz="514350" eaLnBrk="1" hangingPunct="1" indent="-128588" latinLnBrk="0" marL="642938" rtl="1">
              <a:spcBef>
                <a:spcPct val="20000"/>
              </a:spcBef>
              <a:buFont charset="0" pitchFamily="34" typeface="Arial"/>
              <a:buChar char="•"/>
              <a:defRPr kern="1200" sz="1350">
                <a:solidFill>
                  <a:schemeClr val="tx1"/>
                </a:solidFill>
                <a:uFillTx/>
                <a:latin typeface="+mn-lt"/>
                <a:ea typeface="+mn-ea"/>
                <a:cs typeface="+mn-cs"/>
              </a:defRPr>
            </a:lvl3pPr>
            <a:lvl4pPr algn="r" defTabSz="514350" eaLnBrk="1" hangingPunct="1" indent="-128588" latinLnBrk="0" marL="900113" rtl="1">
              <a:spcBef>
                <a:spcPct val="20000"/>
              </a:spcBef>
              <a:buFont charset="0" pitchFamily="34" typeface="Arial"/>
              <a:buChar char="–"/>
              <a:defRPr kern="1200" sz="1125">
                <a:solidFill>
                  <a:schemeClr val="tx1"/>
                </a:solidFill>
                <a:uFillTx/>
                <a:latin typeface="+mn-lt"/>
                <a:ea typeface="+mn-ea"/>
                <a:cs typeface="+mn-cs"/>
              </a:defRPr>
            </a:lvl4pPr>
            <a:lvl5pPr algn="r" defTabSz="514350" eaLnBrk="1" hangingPunct="1" indent="-128588" latinLnBrk="0" marL="1157288" rtl="1">
              <a:spcBef>
                <a:spcPct val="20000"/>
              </a:spcBef>
              <a:buFont charset="0" pitchFamily="34" typeface="Arial"/>
              <a:buChar char="»"/>
              <a:defRPr kern="1200" sz="1125">
                <a:solidFill>
                  <a:schemeClr val="tx1"/>
                </a:solidFill>
                <a:uFillTx/>
                <a:latin typeface="+mn-lt"/>
                <a:ea typeface="+mn-ea"/>
                <a:cs typeface="+mn-cs"/>
              </a:defRPr>
            </a:lvl5pPr>
            <a:lvl6pPr algn="r" defTabSz="514350" eaLnBrk="1" hangingPunct="1" indent="-128588" latinLnBrk="0" marL="1414463" rtl="1">
              <a:spcBef>
                <a:spcPct val="20000"/>
              </a:spcBef>
              <a:buFont charset="0" pitchFamily="34" typeface="Arial"/>
              <a:buChar char="•"/>
              <a:defRPr kern="1200" sz="1125">
                <a:solidFill>
                  <a:schemeClr val="tx1"/>
                </a:solidFill>
                <a:uFillTx/>
                <a:latin typeface="+mn-lt"/>
                <a:ea typeface="+mn-ea"/>
                <a:cs typeface="+mn-cs"/>
              </a:defRPr>
            </a:lvl6pPr>
            <a:lvl7pPr algn="r" defTabSz="514350" eaLnBrk="1" hangingPunct="1" indent="-128588" latinLnBrk="0" marL="1671638" rtl="1">
              <a:spcBef>
                <a:spcPct val="20000"/>
              </a:spcBef>
              <a:buFont charset="0" pitchFamily="34" typeface="Arial"/>
              <a:buChar char="•"/>
              <a:defRPr kern="1200" sz="1125">
                <a:solidFill>
                  <a:schemeClr val="tx1"/>
                </a:solidFill>
                <a:uFillTx/>
                <a:latin typeface="+mn-lt"/>
                <a:ea typeface="+mn-ea"/>
                <a:cs typeface="+mn-cs"/>
              </a:defRPr>
            </a:lvl7pPr>
            <a:lvl8pPr algn="r" defTabSz="514350" eaLnBrk="1" hangingPunct="1" indent="-128588" latinLnBrk="0" marL="1928813" rtl="1">
              <a:spcBef>
                <a:spcPct val="20000"/>
              </a:spcBef>
              <a:buFont charset="0" pitchFamily="34" typeface="Arial"/>
              <a:buChar char="•"/>
              <a:defRPr kern="1200" sz="1125">
                <a:solidFill>
                  <a:schemeClr val="tx1"/>
                </a:solidFill>
                <a:uFillTx/>
                <a:latin typeface="+mn-lt"/>
                <a:ea typeface="+mn-ea"/>
                <a:cs typeface="+mn-cs"/>
              </a:defRPr>
            </a:lvl8pPr>
            <a:lvl9pPr algn="r" defTabSz="514350" eaLnBrk="1" hangingPunct="1" indent="-128588" latinLnBrk="0" marL="2185988" rtl="1">
              <a:spcBef>
                <a:spcPct val="20000"/>
              </a:spcBef>
              <a:buFont charset="0" pitchFamily="34" typeface="Arial"/>
              <a:buChar char="•"/>
              <a:defRPr kern="1200" sz="1125">
                <a:solidFill>
                  <a:schemeClr val="tx1"/>
                </a:solidFill>
                <a:uFillTx/>
                <a:latin typeface="+mn-lt"/>
                <a:ea typeface="+mn-ea"/>
                <a:cs typeface="+mn-cs"/>
              </a:defRPr>
            </a:lvl9pPr>
          </a:lstStyle>
          <a:p>
            <a:pPr algn="ctr">
              <a:buFont charset="0" pitchFamily="34" typeface="Arial"/>
              <a:buNone/>
            </a:pPr>
            <a:r>
              <a:rPr dirty="0" lang="en-US" smtClean="0" sz="3200">
                <a:solidFill>
                  <a:srgbClr val="002060"/>
                </a:solidFill>
                <a:uFillTx/>
              </a:rPr>
              <a:t>Learning an Old Lesson</a:t>
            </a:r>
          </a:p>
          <a:p>
            <a:pPr algn="l" rtl="0">
              <a:buFont charset="2" pitchFamily="2" typeface="Wingdings"/>
              <a:buChar char="v"/>
            </a:pPr>
            <a:r>
              <a:rPr dirty="0" lang="en-US" smtClean="0" sz="2800">
                <a:solidFill>
                  <a:srgbClr val="C00000"/>
                </a:solidFill>
                <a:uFillTx/>
              </a:rPr>
              <a:t> How Weird Ideas are Transformed Into Realities:</a:t>
            </a:r>
          </a:p>
          <a:p>
            <a:pPr algn="l" rtl="0">
              <a:buFont charset="2" pitchFamily="2" typeface="Wingdings"/>
              <a:buChar char="v"/>
            </a:pPr>
            <a:r>
              <a:rPr dirty="0" lang="en-US" smtClean="0" sz="2800">
                <a:solidFill>
                  <a:srgbClr val="C00000"/>
                </a:solidFill>
                <a:uFillTx/>
              </a:rPr>
              <a:t> How Basic Research Affects Our Lives:</a:t>
            </a:r>
            <a:endParaRPr dirty="0" lang="en-US" smtClean="0" sz="2800">
              <a:solidFill>
                <a:srgbClr val="002060"/>
              </a:solidFill>
              <a:uFillTx/>
            </a:endParaRPr>
          </a:p>
          <a:p>
            <a:pPr algn="l">
              <a:buFont charset="0" pitchFamily="34" typeface="Arial"/>
              <a:buNone/>
            </a:pPr>
            <a:endParaRPr dirty="0" lang="en-US">
              <a:solidFill>
                <a:srgbClr val="002060"/>
              </a:solidFill>
              <a:uFillTx/>
            </a:endParaRPr>
          </a:p>
        </p:txBody>
      </p:sp>
      <p:pic>
        <p:nvPicPr>
          <p:cNvPr xmlns:c="http://schemas.openxmlformats.org/drawingml/2006/chart" xmlns:pic="http://schemas.openxmlformats.org/drawingml/2006/picture" xmlns:dgm="http://schemas.openxmlformats.org/drawingml/2006/diagram" descr="imagesCAHP1OVQ.jpg"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cstate="print"/>
          <a:stretch>
            <a:fillRect/>
          </a:stretch>
        </p:blipFill>
        <p:spPr xmlns:c="http://schemas.openxmlformats.org/drawingml/2006/chart" xmlns:pic="http://schemas.openxmlformats.org/drawingml/2006/picture" xmlns:dgm="http://schemas.openxmlformats.org/drawingml/2006/diagram">
          <a:xfrm>
            <a:off x="11750187" y="304800"/>
            <a:ext cx="3505200" cy="3101800"/>
          </a:xfrm>
          <a:prstGeom prst="rect">
            <a:avLst/>
          </a:prstGeom>
        </p:spPr>
      </p:pic>
      <p:pic>
        <p:nvPicPr>
          <p:cNvPr xmlns:c="http://schemas.openxmlformats.org/drawingml/2006/chart" xmlns:pic="http://schemas.openxmlformats.org/drawingml/2006/picture" xmlns:dgm="http://schemas.openxmlformats.org/drawingml/2006/diagram" descr="imagesCAKO53BN.jpg"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cstate="print"/>
          <a:stretch>
            <a:fillRect/>
          </a:stretch>
        </p:blipFill>
        <p:spPr xmlns:c="http://schemas.openxmlformats.org/drawingml/2006/chart" xmlns:pic="http://schemas.openxmlformats.org/drawingml/2006/picture" xmlns:dgm="http://schemas.openxmlformats.org/drawingml/2006/diagram">
          <a:xfrm>
            <a:off x="1727201" y="6248400"/>
            <a:ext cx="4936156" cy="4114800"/>
          </a:xfrm>
          <a:prstGeom prst="rect">
            <a:avLst/>
          </a:prstGeom>
        </p:spPr>
      </p:pic>
      <p:pic>
        <p:nvPicPr>
          <p:cNvPr xmlns:c="http://schemas.openxmlformats.org/drawingml/2006/chart" xmlns:pic="http://schemas.openxmlformats.org/drawingml/2006/picture" xmlns:dgm="http://schemas.openxmlformats.org/drawingml/2006/diagram" descr="imagesCA5RPQMF.jpg"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cstate="print"/>
          <a:stretch>
            <a:fillRect/>
          </a:stretch>
        </p:blipFill>
        <p:spPr xmlns:c="http://schemas.openxmlformats.org/drawingml/2006/chart" xmlns:pic="http://schemas.openxmlformats.org/drawingml/2006/picture" xmlns:dgm="http://schemas.openxmlformats.org/drawingml/2006/diagram">
          <a:xfrm>
            <a:off x="11571853" y="4876800"/>
            <a:ext cx="3688903" cy="3218195"/>
          </a:xfrm>
          <a:prstGeom prst="rect">
            <a:avLst/>
          </a:prstGeom>
        </p:spPr>
      </p:pic>
      <p:pic>
        <p:nvPicPr>
          <p:cNvPr xmlns:c="http://schemas.openxmlformats.org/drawingml/2006/chart" xmlns:pic="http://schemas.openxmlformats.org/drawingml/2006/picture" xmlns:dgm="http://schemas.openxmlformats.org/drawingml/2006/diagram" descr="imagesCA2TIV41.jpg" id="9" name="Picture 8"/>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cstate="print"/>
          <a:stretch>
            <a:fillRect/>
          </a:stretch>
        </p:blipFill>
        <p:spPr xmlns:c="http://schemas.openxmlformats.org/drawingml/2006/chart" xmlns:pic="http://schemas.openxmlformats.org/drawingml/2006/picture" xmlns:dgm="http://schemas.openxmlformats.org/drawingml/2006/diagram">
          <a:xfrm>
            <a:off x="7736170" y="4871720"/>
            <a:ext cx="3830604" cy="3218195"/>
          </a:xfrm>
          <a:prstGeom prst="rect">
            <a:avLst/>
          </a:prstGeom>
        </p:spPr>
      </p:pic>
      <p:pic>
        <p:nvPicPr>
          <p:cNvPr xmlns:c="http://schemas.openxmlformats.org/drawingml/2006/chart" xmlns:pic="http://schemas.openxmlformats.org/drawingml/2006/picture" xmlns:dgm="http://schemas.openxmlformats.org/drawingml/2006/diagram" descr="untitled 2.png" id="10" name="Picture 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cstate="print"/>
          <a:stretch>
            <a:fillRect/>
          </a:stretch>
        </p:blipFill>
        <p:spPr xmlns:c="http://schemas.openxmlformats.org/drawingml/2006/chart" xmlns:pic="http://schemas.openxmlformats.org/drawingml/2006/picture" xmlns:dgm="http://schemas.openxmlformats.org/drawingml/2006/diagram">
          <a:xfrm>
            <a:off x="12624093" y="8059435"/>
            <a:ext cx="2631293" cy="2303765"/>
          </a:xfrm>
          <a:prstGeom prst="rect">
            <a:avLst/>
          </a:prstGeom>
        </p:spPr>
      </p:pic>
      <p:pic>
        <p:nvPicPr>
          <p:cNvPr xmlns:c="http://schemas.openxmlformats.org/drawingml/2006/chart" xmlns:pic="http://schemas.openxmlformats.org/drawingml/2006/picture" xmlns:dgm="http://schemas.openxmlformats.org/drawingml/2006/diagram" descr="imagesCA6PPTT8.jpg" id="11" name="Picture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7" cstate="print"/>
          <a:stretch>
            <a:fillRect/>
          </a:stretch>
        </p:blipFill>
        <p:spPr xmlns:c="http://schemas.openxmlformats.org/drawingml/2006/chart" xmlns:pic="http://schemas.openxmlformats.org/drawingml/2006/picture" xmlns:dgm="http://schemas.openxmlformats.org/drawingml/2006/diagram">
          <a:xfrm>
            <a:off x="10487402" y="8100075"/>
            <a:ext cx="2136692" cy="2263125"/>
          </a:xfrm>
          <a:prstGeom prst="rect">
            <a:avLst/>
          </a:prstGeom>
        </p:spPr>
      </p:pic>
      <p:pic>
        <p:nvPicPr>
          <p:cNvPr xmlns:c="http://schemas.openxmlformats.org/drawingml/2006/chart" xmlns:pic="http://schemas.openxmlformats.org/drawingml/2006/picture" xmlns:dgm="http://schemas.openxmlformats.org/drawingml/2006/diagram" descr="untitled 3.png" id="12" name="Picture 1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8" cstate="print"/>
          <a:stretch>
            <a:fillRect/>
          </a:stretch>
        </p:blipFill>
        <p:spPr xmlns:c="http://schemas.openxmlformats.org/drawingml/2006/chart" xmlns:pic="http://schemas.openxmlformats.org/drawingml/2006/picture" xmlns:dgm="http://schemas.openxmlformats.org/drawingml/2006/diagram">
          <a:xfrm>
            <a:off x="7762837" y="8089915"/>
            <a:ext cx="2603493" cy="2501885"/>
          </a:xfrm>
          <a:prstGeom prst="rect">
            <a:avLst/>
          </a:prstGeom>
        </p:spPr>
      </p:pic>
      <p:sp>
        <p:nvSpPr>
          <p:cNvPr xmlns:c="http://schemas.openxmlformats.org/drawingml/2006/chart" xmlns:pic="http://schemas.openxmlformats.org/drawingml/2006/picture" xmlns:dgm="http://schemas.openxmlformats.org/drawingml/2006/diagram" id="2" name="Right Arrow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348653" y="7615443"/>
            <a:ext cx="978408" cy="484632"/>
          </a:xfrm>
          <a:prstGeom prst="righ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4" name="Left Arrow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351227" y="1371068"/>
            <a:ext cx="978408" cy="484632"/>
          </a:xfrm>
          <a:prstGeom prst="lef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13" name="Right Arrow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499600" y="482053"/>
            <a:ext cx="2067174" cy="304800"/>
          </a:xfrm>
          <a:prstGeom prst="righ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If quantum mechanics hasn't profoundly shocked you, you haven't understood it yet.  - Niels Bohr" id="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cstate="print"/>
          <a:srcRect/>
          <a:stretch>
            <a:fillRect/>
          </a:stretch>
        </p:blipFill>
        <p:spPr xmlns:c="http://schemas.openxmlformats.org/drawingml/2006/chart" xmlns:pic="http://schemas.openxmlformats.org/drawingml/2006/picture" xmlns:dgm="http://schemas.openxmlformats.org/drawingml/2006/diagram" bwMode="auto">
          <a:xfrm>
            <a:off x="1727200" y="1143000"/>
            <a:ext cx="13102143" cy="6320421"/>
          </a:xfrm>
          <a:prstGeom prst="rect">
            <a:avLst/>
          </a:prstGeom>
          <a:noFill/>
        </p:spPr>
      </p:pic>
      <p:pic>
        <p:nvPicPr>
          <p:cNvPr xmlns:c="http://schemas.openxmlformats.org/drawingml/2006/chart" xmlns:pic="http://schemas.openxmlformats.org/drawingml/2006/picture" xmlns:dgm="http://schemas.openxmlformats.org/drawingml/2006/diagram" descr="Quantum mechanics is certainly imposing. But an inner voice tells me that it is not yet the real thing. The theory says a lot, but does not really bring us any closer to the secret of the old one. I, at any rate, am convinced that He does not throw dice.  - Albert Einstein" id="5" name="Picture 1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cstate="print"/>
          <a:srcRect/>
          <a:stretch>
            <a:fillRect/>
          </a:stretch>
        </p:blipFill>
        <p:spPr xmlns:c="http://schemas.openxmlformats.org/drawingml/2006/chart" xmlns:pic="http://schemas.openxmlformats.org/drawingml/2006/picture" xmlns:dgm="http://schemas.openxmlformats.org/drawingml/2006/diagram" bwMode="auto">
          <a:xfrm>
            <a:off x="1727200" y="7463420"/>
            <a:ext cx="13102142" cy="4576179"/>
          </a:xfrm>
          <a:prstGeom prst="rect">
            <a:avLst/>
          </a:prstGeom>
          <a:noFill/>
        </p:spPr>
      </p:pic>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220720" y="170564"/>
            <a:ext cx="8295640"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l" lvl="1"/>
            <a:r>
              <a:rPr dirty="0" lang="en-US" smtClean="0" sz="3600">
                <a:solidFill>
                  <a:srgbClr val="0033CC"/>
                </a:solidFill>
                <a:uFillTx/>
              </a:rPr>
              <a:t>Some History of the Quantum</a:t>
            </a:r>
            <a:endParaRPr dirty="0" lang="en-US" sz="3600">
              <a:solidFill>
                <a:srgbClr val="0033CC"/>
              </a:solidFill>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955800" y="6019800"/>
            <a:ext cx="12801600" cy="4495800"/>
          </a:xfrm>
          <a:prstGeom prst="rect">
            <a:avLst/>
          </a:prstGeom>
        </p:spPr>
      </p:pic>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955800" y="1143000"/>
            <a:ext cx="12801600" cy="4876800"/>
          </a:xfrm>
          <a:prstGeom prst="rect">
            <a:avLst/>
          </a:prstGeom>
        </p:spPr>
      </p:pic>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803400" y="533400"/>
            <a:ext cx="7696200" cy="2209800"/>
          </a:xfrm>
        </p:spPr>
        <p:txBody xmlns:c="http://schemas.openxmlformats.org/drawingml/2006/chart" xmlns:pic="http://schemas.openxmlformats.org/drawingml/2006/picture" xmlns:dgm="http://schemas.openxmlformats.org/drawingml/2006/diagram">
          <a:bodyPr>
            <a:noAutofit/>
          </a:bodyPr>
          <a:lstStyle/>
          <a:p>
            <a:pPr algn="l">
              <a:buNone/>
            </a:pPr>
            <a:r>
              <a:rPr dirty="0" lang="en-US" smtClean="0" sz="3200">
                <a:solidFill>
                  <a:srgbClr val="C00000"/>
                </a:solidFill>
                <a:uFillTx/>
              </a:rPr>
              <a:t>Einstein: “Spooky Action at a Distance”</a:t>
            </a:r>
          </a:p>
          <a:p>
            <a:pPr algn="l">
              <a:buNone/>
            </a:pPr>
            <a:r>
              <a:rPr b="1" dirty="0" i="1" lang="en-US" smtClean="0" sz="3200">
                <a:solidFill>
                  <a:srgbClr val="00B0F0"/>
                </a:solidFill>
                <a:uFillTx/>
              </a:rPr>
              <a:t>                       (~ 1935)      </a:t>
            </a:r>
          </a:p>
          <a:p>
            <a:pPr algn="l">
              <a:buNone/>
            </a:pPr>
            <a:r>
              <a:rPr dirty="0" lang="en-US" smtClean="0" sz="3200">
                <a:solidFill>
                  <a:srgbClr val="FF0000"/>
                </a:solidFill>
                <a:uFillTx/>
              </a:rPr>
              <a:t>Entanglement                                   </a:t>
            </a:r>
          </a:p>
          <a:p>
            <a:pPr algn="l">
              <a:buNone/>
            </a:pPr>
            <a:endParaRPr dirty="0" lang="en-US" smtClean="0" sz="3200">
              <a:uFillTx/>
            </a:endParaRPr>
          </a:p>
          <a:p>
            <a:pPr algn="l">
              <a:buNone/>
            </a:pPr>
            <a:endParaRPr b="1" dirty="0" lang="en-US" smtClean="0" sz="3200">
              <a:solidFill>
                <a:srgbClr val="00B0F0"/>
              </a:solidFill>
              <a:uFillTx/>
            </a:endParaRPr>
          </a:p>
          <a:p>
            <a:pPr algn="l">
              <a:buNone/>
            </a:pPr>
            <a:r>
              <a:rPr b="1" dirty="0" lang="en-US" smtClean="0" sz="3200">
                <a:solidFill>
                  <a:srgbClr val="00B0F0"/>
                </a:solidFill>
                <a:uFillTx/>
              </a:rPr>
              <a:t>Quantum </a:t>
            </a:r>
            <a:r>
              <a:rPr b="1" dirty="0" lang="en-US" sz="3200">
                <a:solidFill>
                  <a:srgbClr val="00B0F0"/>
                </a:solidFill>
                <a:uFillTx/>
              </a:rPr>
              <a:t>Teleportation! Bits Vanish Here, Reappear There.</a:t>
            </a:r>
            <a:endParaRPr dirty="0" lang="en-US" sz="3200">
              <a:solidFill>
                <a:srgbClr val="00B0F0"/>
              </a:solidFill>
              <a:uFillTx/>
            </a:endParaRPr>
          </a:p>
          <a:p>
            <a:pPr algn="l">
              <a:buNone/>
            </a:pPr>
            <a:r>
              <a:rPr dirty="0" lang="en-US" smtClean="0" sz="3200">
                <a:uFillTx/>
              </a:rPr>
              <a:t>                                        </a:t>
            </a:r>
            <a:endParaRPr dirty="0" lang="en-US" sz="3200">
              <a:uFillTx/>
            </a:endParaRPr>
          </a:p>
        </p:txBody>
      </p:sp>
      <p:pic>
        <p:nvPicPr>
          <p:cNvPr xmlns:c="http://schemas.openxmlformats.org/drawingml/2006/chart" xmlns:pic="http://schemas.openxmlformats.org/drawingml/2006/picture" xmlns:dgm="http://schemas.openxmlformats.org/drawingml/2006/diagram" descr="http://i158.photobucket.com/albums/t106/OnlyObvious/Quantum_Leap/Quantum_entangled_zps6af353df.jpg" id="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cstate="print"/>
          <a:srcRect/>
          <a:stretch>
            <a:fillRect/>
          </a:stretch>
        </p:blipFill>
        <p:spPr xmlns:c="http://schemas.openxmlformats.org/drawingml/2006/chart" xmlns:pic="http://schemas.openxmlformats.org/drawingml/2006/picture" xmlns:dgm="http://schemas.openxmlformats.org/drawingml/2006/diagram" bwMode="auto">
          <a:xfrm>
            <a:off x="9701092" y="972533"/>
            <a:ext cx="4778616" cy="2286000"/>
          </a:xfrm>
          <a:prstGeom prst="rect">
            <a:avLst/>
          </a:prstGeom>
          <a:noFill/>
        </p:spPr>
      </p:pic>
      <p:pic>
        <p:nvPicPr>
          <p:cNvPr xmlns:c="http://schemas.openxmlformats.org/drawingml/2006/chart" xmlns:pic="http://schemas.openxmlformats.org/drawingml/2006/picture" xmlns:dgm="http://schemas.openxmlformats.org/drawingml/2006/diagram" descr="teleport.gif" id="9" name="Picture 8"/>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cstate="print"/>
          <a:stretch>
            <a:fillRect/>
          </a:stretch>
        </p:blipFill>
        <p:spPr xmlns:c="http://schemas.openxmlformats.org/drawingml/2006/chart" xmlns:pic="http://schemas.openxmlformats.org/drawingml/2006/picture" xmlns:dgm="http://schemas.openxmlformats.org/drawingml/2006/diagram">
          <a:xfrm>
            <a:off x="1841500" y="4648200"/>
            <a:ext cx="6019800" cy="5105400"/>
          </a:xfrm>
          <a:prstGeom prst="rect">
            <a:avLst/>
          </a:prstGeom>
        </p:spPr>
      </p:pic>
      <p:pic>
        <p:nvPicPr>
          <p:cNvPr xmlns:c="http://schemas.openxmlformats.org/drawingml/2006/chart" xmlns:pic="http://schemas.openxmlformats.org/drawingml/2006/picture" xmlns:dgm="http://schemas.openxmlformats.org/drawingml/2006/diagram" descr="imagesCARRR8M9.jpg"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cstate="print"/>
          <a:stretch>
            <a:fillRect/>
          </a:stretch>
        </p:blipFill>
        <p:spPr xmlns:c="http://schemas.openxmlformats.org/drawingml/2006/chart" xmlns:pic="http://schemas.openxmlformats.org/drawingml/2006/picture" xmlns:dgm="http://schemas.openxmlformats.org/drawingml/2006/diagram">
          <a:xfrm>
            <a:off x="8712454" y="5715000"/>
            <a:ext cx="5589708" cy="4436254"/>
          </a:xfrm>
          <a:prstGeom prst="rect">
            <a:avLst/>
          </a:prstGeom>
        </p:spPr>
      </p:pic>
      <p:sp>
        <p:nvSpPr>
          <p:cNvPr xmlns:c="http://schemas.openxmlformats.org/drawingml/2006/chart" xmlns:pic="http://schemas.openxmlformats.org/drawingml/2006/picture" xmlns:dgm="http://schemas.openxmlformats.org/drawingml/2006/diagram" id="2" name="TextBox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712454" y="5049326"/>
            <a:ext cx="5810250" cy="58477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l"/>
            <a:r>
              <a:rPr dirty="0" lang="en-US" smtClean="0" sz="3200">
                <a:solidFill>
                  <a:srgbClr val="FF0000"/>
                </a:solidFill>
                <a:uFillTx/>
              </a:rPr>
              <a:t>The Paradox of </a:t>
            </a:r>
            <a:r>
              <a:rPr dirty="0" lang="en-US" sz="3200">
                <a:solidFill>
                  <a:srgbClr val="FF0000"/>
                </a:solidFill>
                <a:uFillTx/>
              </a:rPr>
              <a:t>Schrönginer’s</a:t>
            </a:r>
            <a:r>
              <a:rPr dirty="0" lang="en-US" smtClean="0" sz="3200">
                <a:solidFill>
                  <a:srgbClr val="FF0000"/>
                </a:solidFill>
                <a:uFillTx/>
              </a:rPr>
              <a:t> Cat!</a:t>
            </a:r>
            <a:endParaRPr dirty="0" lang="en-US" sz="3200">
              <a:solidFill>
                <a:srgbClr val="FF0000"/>
              </a:solidFill>
              <a:uFillTx/>
            </a:endParaRPr>
          </a:p>
        </p:txBody>
      </p:sp>
      <p:sp>
        <p:nvSpPr>
          <p:cNvPr xmlns:c="http://schemas.openxmlformats.org/drawingml/2006/chart" xmlns:pic="http://schemas.openxmlformats.org/drawingml/2006/picture" xmlns:dgm="http://schemas.openxmlformats.org/drawingml/2006/diagram" id="4" name="Right Arrow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651500" y="1691353"/>
            <a:ext cx="3060954" cy="442247"/>
          </a:xfrm>
          <a:prstGeom prst="righ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10" name="Right Arrow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457946" y="682973"/>
            <a:ext cx="1588008" cy="439133"/>
          </a:xfrm>
          <a:prstGeom prst="righ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527260" y="9889644"/>
            <a:ext cx="1633782"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b="1" dirty="0" i="1" lang="en-US" smtClean="0" sz="3200">
                <a:solidFill>
                  <a:srgbClr val="00B0F0"/>
                </a:solidFill>
                <a:uFillTx/>
              </a:rPr>
              <a:t>(~1990s)</a:t>
            </a:r>
            <a:endParaRPr b="1" dirty="0" i="1" lang="en-US" sz="3200">
              <a:solidFill>
                <a:srgbClr val="00B0F0"/>
              </a:solidFill>
              <a:uFillTx/>
            </a:endParaRPr>
          </a:p>
        </p:txBody>
      </p:sp>
      <p:sp>
        <p:nvSpPr>
          <p:cNvPr xmlns:c="http://schemas.openxmlformats.org/drawingml/2006/chart" xmlns:pic="http://schemas.openxmlformats.org/drawingml/2006/picture" xmlns:dgm="http://schemas.openxmlformats.org/drawingml/2006/diagram" id="11" name="Rectangle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642600" y="10232153"/>
            <a:ext cx="1840392" cy="584775"/>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b="1" dirty="0" i="1" lang="en-US" sz="3200">
                <a:solidFill>
                  <a:srgbClr val="00B0F0"/>
                </a:solidFill>
                <a:uFillTx/>
              </a:rPr>
              <a:t>(~ 1935)</a:t>
            </a:r>
            <a:r>
              <a:rPr b="1" dirty="0" i="1" lang="en-US" sz="2800">
                <a:solidFill>
                  <a:srgbClr val="00B0F0"/>
                </a:solidFill>
                <a:uFillTx/>
              </a:rPr>
              <a:t> </a:t>
            </a:r>
            <a:endParaRPr b="1" dirty="0" lang="en-US" sz="2800">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955800" y="457200"/>
            <a:ext cx="12344400" cy="11201400"/>
          </a:xfrm>
        </p:spPr>
        <p:txBody xmlns:c="http://schemas.openxmlformats.org/drawingml/2006/chart" xmlns:pic="http://schemas.openxmlformats.org/drawingml/2006/picture" xmlns:dgm="http://schemas.openxmlformats.org/drawingml/2006/diagram">
          <a:bodyPr>
            <a:normAutofit lnSpcReduction="10000"/>
          </a:bodyPr>
          <a:lstStyle/>
          <a:p>
            <a:pPr algn="ctr">
              <a:buNone/>
            </a:pPr>
            <a:r>
              <a:rPr dirty="0" lang="en-US" smtClean="0" sz="3600">
                <a:uFillTx/>
              </a:rPr>
              <a:t>Telepathic Quantum Imaging</a:t>
            </a:r>
          </a:p>
          <a:p>
            <a:pPr algn="l" rtl="0">
              <a:buFont charset="2" pitchFamily="2" typeface="Wingdings"/>
              <a:buChar char="v"/>
            </a:pPr>
            <a:endParaRPr dirty="0" lang="en-US" smtClean="0" sz="1350">
              <a:solidFill>
                <a:srgbClr val="0070C0"/>
              </a:solidFill>
              <a:uFillTx/>
            </a:endParaRPr>
          </a:p>
          <a:p>
            <a:pPr algn="l" rtl="0">
              <a:buFont charset="2" pitchFamily="2" typeface="Wingdings"/>
              <a:buChar char="v"/>
            </a:pPr>
            <a:endParaRPr dirty="0" lang="en-US" sz="1350">
              <a:solidFill>
                <a:srgbClr val="0070C0"/>
              </a:solidFill>
              <a:uFillTx/>
            </a:endParaRPr>
          </a:p>
          <a:p>
            <a:pPr algn="l" rtl="0">
              <a:buFont charset="2" pitchFamily="2" typeface="Wingdings"/>
              <a:buChar char="v"/>
            </a:pPr>
            <a:endParaRPr dirty="0" lang="en-US" smtClean="0" sz="1350">
              <a:solidFill>
                <a:srgbClr val="0070C0"/>
              </a:solidFill>
              <a:uFillTx/>
            </a:endParaRPr>
          </a:p>
          <a:p>
            <a:pPr algn="l" rtl="0">
              <a:buFont charset="2" pitchFamily="2" typeface="Wingdings"/>
              <a:buChar char="v"/>
            </a:pPr>
            <a:endParaRPr dirty="0" lang="en-US" sz="1350">
              <a:solidFill>
                <a:srgbClr val="0070C0"/>
              </a:solidFill>
              <a:uFillTx/>
            </a:endParaRPr>
          </a:p>
          <a:p>
            <a:pPr algn="l" rtl="0">
              <a:buFont charset="2" pitchFamily="2" typeface="Wingdings"/>
              <a:buChar char="v"/>
            </a:pPr>
            <a:r>
              <a:rPr dirty="0" lang="en-US" smtClean="0" sz="3200">
                <a:solidFill>
                  <a:srgbClr val="0070C0"/>
                </a:solidFill>
                <a:uFillTx/>
              </a:rPr>
              <a:t>What </a:t>
            </a:r>
            <a:r>
              <a:rPr dirty="0" lang="en-US" sz="3200">
                <a:solidFill>
                  <a:srgbClr val="0070C0"/>
                </a:solidFill>
                <a:uFillTx/>
              </a:rPr>
              <a:t>is Imaging?</a:t>
            </a:r>
          </a:p>
          <a:p>
            <a:pPr algn="l" rtl="0">
              <a:buFont charset="2" pitchFamily="2" typeface="Wingdings"/>
              <a:buChar char="v"/>
            </a:pPr>
            <a:r>
              <a:rPr dirty="0" lang="en-US" sz="3200">
                <a:solidFill>
                  <a:srgbClr val="0070C0"/>
                </a:solidFill>
                <a:uFillTx/>
              </a:rPr>
              <a:t>Imaging Goes Quantum!</a:t>
            </a:r>
          </a:p>
          <a:p>
            <a:pPr algn="l" rtl="0">
              <a:buFont charset="2" pitchFamily="2" typeface="Wingdings"/>
              <a:buChar char="v"/>
            </a:pPr>
            <a:r>
              <a:rPr dirty="0" lang="en-US" sz="3200">
                <a:solidFill>
                  <a:srgbClr val="0070C0"/>
                </a:solidFill>
                <a:uFillTx/>
              </a:rPr>
              <a:t>Previous Successes.</a:t>
            </a:r>
          </a:p>
          <a:p>
            <a:pPr algn="l" rtl="0">
              <a:buFont charset="2" pitchFamily="2" typeface="Wingdings"/>
              <a:buChar char="v"/>
            </a:pPr>
            <a:r>
              <a:rPr dirty="0" lang="en-US" sz="3200">
                <a:solidFill>
                  <a:srgbClr val="0070C0"/>
                </a:solidFill>
                <a:uFillTx/>
              </a:rPr>
              <a:t>Very Recent Achievement:</a:t>
            </a:r>
          </a:p>
          <a:p>
            <a:pPr algn="l" rtl="0">
              <a:buNone/>
            </a:pPr>
            <a:r>
              <a:rPr dirty="0" lang="en-US" sz="3200">
                <a:solidFill>
                  <a:srgbClr val="0070C0"/>
                </a:solidFill>
                <a:uFillTx/>
              </a:rPr>
              <a:t>    </a:t>
            </a:r>
            <a:r>
              <a:rPr dirty="0" lang="en-US" sz="3200">
                <a:solidFill>
                  <a:srgbClr val="C00000"/>
                </a:solidFill>
                <a:uFillTx/>
              </a:rPr>
              <a:t>“Quantum Imaging With Undetected Photons”</a:t>
            </a:r>
          </a:p>
          <a:p>
            <a:pPr algn="l" rtl="0">
              <a:buNone/>
            </a:pPr>
            <a:r>
              <a:rPr dirty="0" lang="en-US" sz="3200">
                <a:solidFill>
                  <a:srgbClr val="0070C0"/>
                </a:solidFill>
                <a:uFillTx/>
              </a:rPr>
              <a:t>       G B </a:t>
            </a:r>
            <a:r>
              <a:rPr dirty="0" err="1" lang="en-US" sz="3200">
                <a:solidFill>
                  <a:srgbClr val="0070C0"/>
                </a:solidFill>
                <a:uFillTx/>
              </a:rPr>
              <a:t>Lemos</a:t>
            </a:r>
            <a:r>
              <a:rPr dirty="0" lang="en-US" sz="3200">
                <a:solidFill>
                  <a:srgbClr val="0070C0"/>
                </a:solidFill>
                <a:uFillTx/>
              </a:rPr>
              <a:t>, V </a:t>
            </a:r>
            <a:r>
              <a:rPr dirty="0" err="1" lang="en-US" sz="3200">
                <a:solidFill>
                  <a:srgbClr val="0070C0"/>
                </a:solidFill>
                <a:uFillTx/>
              </a:rPr>
              <a:t>Borish</a:t>
            </a:r>
            <a:r>
              <a:rPr dirty="0" lang="en-US" sz="3200">
                <a:solidFill>
                  <a:srgbClr val="0070C0"/>
                </a:solidFill>
                <a:uFillTx/>
              </a:rPr>
              <a:t>, G D Cole, S </a:t>
            </a:r>
            <a:r>
              <a:rPr dirty="0" err="1" lang="en-US" sz="3200">
                <a:solidFill>
                  <a:srgbClr val="0070C0"/>
                </a:solidFill>
                <a:uFillTx/>
              </a:rPr>
              <a:t>Ramelow</a:t>
            </a:r>
            <a:r>
              <a:rPr dirty="0" lang="en-US" sz="3200">
                <a:solidFill>
                  <a:srgbClr val="0070C0"/>
                </a:solidFill>
                <a:uFillTx/>
              </a:rPr>
              <a:t>, R </a:t>
            </a:r>
            <a:r>
              <a:rPr dirty="0" err="1" lang="en-US" sz="3200">
                <a:solidFill>
                  <a:srgbClr val="0070C0"/>
                </a:solidFill>
                <a:uFillTx/>
              </a:rPr>
              <a:t>Lapkiewics</a:t>
            </a:r>
            <a:endParaRPr dirty="0" lang="en-US" sz="3200">
              <a:solidFill>
                <a:srgbClr val="0070C0"/>
              </a:solidFill>
              <a:uFillTx/>
            </a:endParaRPr>
          </a:p>
          <a:p>
            <a:pPr algn="l" rtl="0">
              <a:buNone/>
            </a:pPr>
            <a:r>
              <a:rPr dirty="0" lang="en-US" sz="3200">
                <a:solidFill>
                  <a:srgbClr val="0070C0"/>
                </a:solidFill>
                <a:uFillTx/>
              </a:rPr>
              <a:t>         and A </a:t>
            </a:r>
            <a:r>
              <a:rPr dirty="0" err="1" lang="en-US" sz="3200">
                <a:solidFill>
                  <a:srgbClr val="0070C0"/>
                </a:solidFill>
                <a:uFillTx/>
              </a:rPr>
              <a:t>Zeilinger</a:t>
            </a:r>
            <a:r>
              <a:rPr dirty="0" lang="en-US" sz="3200">
                <a:solidFill>
                  <a:srgbClr val="0070C0"/>
                </a:solidFill>
                <a:uFillTx/>
              </a:rPr>
              <a:t> (</a:t>
            </a:r>
            <a:r>
              <a:rPr dirty="0" err="1" lang="en-US" sz="3200">
                <a:solidFill>
                  <a:srgbClr val="0070C0"/>
                </a:solidFill>
                <a:uFillTx/>
              </a:rPr>
              <a:t>IQOQI,VCQST,UoV</a:t>
            </a:r>
            <a:r>
              <a:rPr dirty="0" lang="en-US" sz="3200">
                <a:solidFill>
                  <a:srgbClr val="0070C0"/>
                </a:solidFill>
                <a:uFillTx/>
              </a:rPr>
              <a:t>, Austria), </a:t>
            </a:r>
          </a:p>
          <a:p>
            <a:pPr algn="l" rtl="0">
              <a:buNone/>
            </a:pPr>
            <a:r>
              <a:rPr dirty="0" lang="en-US" sz="3200">
                <a:solidFill>
                  <a:srgbClr val="0070C0"/>
                </a:solidFill>
                <a:uFillTx/>
              </a:rPr>
              <a:t>          Nature, Letter, 27</a:t>
            </a:r>
            <a:r>
              <a:rPr baseline="30000" dirty="0" lang="en-US" sz="3200">
                <a:solidFill>
                  <a:srgbClr val="0070C0"/>
                </a:solidFill>
                <a:uFillTx/>
              </a:rPr>
              <a:t>th</a:t>
            </a:r>
            <a:r>
              <a:rPr dirty="0" lang="en-US" sz="3200">
                <a:solidFill>
                  <a:srgbClr val="0070C0"/>
                </a:solidFill>
                <a:uFillTx/>
              </a:rPr>
              <a:t> August, 2014.</a:t>
            </a:r>
          </a:p>
          <a:p>
            <a:pPr algn="l" rtl="0">
              <a:buNone/>
            </a:pPr>
            <a:endParaRPr dirty="0" lang="en-US" sz="3200">
              <a:solidFill>
                <a:srgbClr val="0070C0"/>
              </a:solidFill>
              <a:uFillTx/>
            </a:endParaRPr>
          </a:p>
          <a:p>
            <a:pPr algn="l" lvl="1" rtl="0">
              <a:buFont charset="2" pitchFamily="2" typeface="Wingdings"/>
              <a:buChar char="q"/>
            </a:pPr>
            <a:r>
              <a:rPr dirty="0" lang="en-US" sz="3200">
                <a:solidFill>
                  <a:srgbClr val="C00000"/>
                </a:solidFill>
                <a:uFillTx/>
              </a:rPr>
              <a:t>  </a:t>
            </a:r>
            <a:r>
              <a:rPr dirty="0" lang="en-US" smtClean="0" sz="3200">
                <a:solidFill>
                  <a:srgbClr val="C00000"/>
                </a:solidFill>
                <a:uFillTx/>
              </a:rPr>
              <a:t>“Telepathic Quantum” </a:t>
            </a:r>
            <a:r>
              <a:rPr dirty="0" lang="en-US" sz="3200">
                <a:solidFill>
                  <a:srgbClr val="C00000"/>
                </a:solidFill>
                <a:uFillTx/>
              </a:rPr>
              <a:t>Imaging</a:t>
            </a:r>
          </a:p>
          <a:p>
            <a:pPr algn="l" lvl="1" rtl="0">
              <a:buFont charset="2" pitchFamily="2" typeface="Wingdings"/>
              <a:buChar char="q"/>
            </a:pPr>
            <a:r>
              <a:rPr dirty="0" lang="en-US" sz="3200">
                <a:solidFill>
                  <a:srgbClr val="C00000"/>
                </a:solidFill>
                <a:uFillTx/>
              </a:rPr>
              <a:t>  Entangled  Photons Make a Picture from a Paradox</a:t>
            </a:r>
          </a:p>
          <a:p>
            <a:pPr algn="l" lvl="1" rtl="0">
              <a:buFont charset="2" pitchFamily="2" typeface="Wingdings"/>
              <a:buChar char="q"/>
            </a:pPr>
            <a:r>
              <a:rPr dirty="0" lang="en-US" sz="3200">
                <a:solidFill>
                  <a:srgbClr val="C00000"/>
                </a:solidFill>
                <a:uFillTx/>
              </a:rPr>
              <a:t>  Casper the Quantum Ghost</a:t>
            </a:r>
          </a:p>
          <a:p>
            <a:pPr algn="l" lvl="1" rtl="0">
              <a:buFont charset="2" pitchFamily="2" typeface="Wingdings"/>
              <a:buChar char="q"/>
            </a:pPr>
            <a:r>
              <a:rPr dirty="0" lang="en-US" sz="3200">
                <a:solidFill>
                  <a:srgbClr val="C00000"/>
                </a:solidFill>
                <a:uFillTx/>
              </a:rPr>
              <a:t>  Quantum Imaging Finally Saves Schrönginer’s Cat </a:t>
            </a:r>
          </a:p>
          <a:p>
            <a:pPr algn="l" lvl="1" rtl="0">
              <a:buFont charset="2" pitchFamily="2" typeface="Wingdings"/>
              <a:buChar char="q"/>
            </a:pPr>
            <a:r>
              <a:rPr dirty="0" lang="en-US" sz="3200">
                <a:solidFill>
                  <a:srgbClr val="C00000"/>
                </a:solidFill>
                <a:uFillTx/>
              </a:rPr>
              <a:t>  “Spooky” Quantum Entanglement Reveals Invisible</a:t>
            </a:r>
          </a:p>
          <a:p>
            <a:pPr algn="l" lvl="1" rtl="0">
              <a:buNone/>
            </a:pPr>
            <a:r>
              <a:rPr dirty="0" lang="en-US" sz="3200">
                <a:solidFill>
                  <a:srgbClr val="C00000"/>
                </a:solidFill>
                <a:uFillTx/>
              </a:rPr>
              <a:t>       Objects</a:t>
            </a:r>
          </a:p>
          <a:p>
            <a:pPr algn="l" lvl="1" rtl="0">
              <a:buFont charset="2" pitchFamily="2" typeface="Wingdings"/>
              <a:buChar char="q"/>
            </a:pPr>
            <a:r>
              <a:rPr dirty="0" lang="en-US" sz="3200">
                <a:solidFill>
                  <a:srgbClr val="C00000"/>
                </a:solidFill>
                <a:uFillTx/>
              </a:rPr>
              <a:t>  Blind Quantum Camera Snaps Photos </a:t>
            </a:r>
            <a:r>
              <a:rPr dirty="0" lang="en-US" smtClean="0" sz="3200">
                <a:solidFill>
                  <a:srgbClr val="C00000"/>
                </a:solidFill>
                <a:uFillTx/>
              </a:rPr>
              <a:t>of </a:t>
            </a:r>
            <a:r>
              <a:rPr dirty="0" lang="en-US" sz="3200">
                <a:solidFill>
                  <a:srgbClr val="C00000"/>
                </a:solidFill>
                <a:uFillTx/>
              </a:rPr>
              <a:t>Schrönginer’s Cat </a:t>
            </a:r>
          </a:p>
          <a:p>
            <a:pPr algn="l" lvl="1" rtl="0">
              <a:buFont charset="2" pitchFamily="2" typeface="Wingdings"/>
              <a:buChar char="q"/>
            </a:pPr>
            <a:r>
              <a:rPr dirty="0" lang="en-US" sz="3200">
                <a:solidFill>
                  <a:srgbClr val="C00000"/>
                </a:solidFill>
                <a:uFillTx/>
              </a:rPr>
              <a:t> Schrönginer’s Cat Has Been Caught on Quantum Film                    </a:t>
            </a:r>
          </a:p>
          <a:p>
            <a:pPr algn="l">
              <a:buFont charset="0" pitchFamily="34" typeface="Calibri"/>
              <a:buChar char=" "/>
            </a:pP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504440" y="609601"/>
            <a:ext cx="4937760" cy="766738"/>
          </a:xfrm>
        </p:spPr>
        <p:txBody xmlns:c="http://schemas.openxmlformats.org/drawingml/2006/chart" xmlns:pic="http://schemas.openxmlformats.org/drawingml/2006/picture" xmlns:dgm="http://schemas.openxmlformats.org/drawingml/2006/diagram">
          <a:bodyPr>
            <a:normAutofit fontScale="62500" lnSpcReduction="20000"/>
          </a:bodyPr>
          <a:lstStyle/>
          <a:p>
            <a:pPr algn="ctr">
              <a:buNone/>
            </a:pPr>
            <a:r>
              <a:rPr dirty="0" lang="en-US" smtClean="0" sz="4600">
                <a:solidFill>
                  <a:srgbClr val="00B0F0"/>
                </a:solidFill>
                <a:uFillTx/>
              </a:rPr>
              <a:t>What is “Telepathic” Imaging?</a:t>
            </a:r>
          </a:p>
          <a:p>
            <a:pPr algn="l">
              <a:buNone/>
            </a:pPr>
            <a:endParaRPr dirty="0" lang="en-US">
              <a:solidFill>
                <a:srgbClr val="002060"/>
              </a:solidFill>
              <a:uFillTx/>
            </a:endParaRPr>
          </a:p>
        </p:txBody>
      </p:sp>
      <p:pic>
        <p:nvPicPr>
          <p:cNvPr xmlns:c="http://schemas.openxmlformats.org/drawingml/2006/chart" xmlns:pic="http://schemas.openxmlformats.org/drawingml/2006/picture" xmlns:dgm="http://schemas.openxmlformats.org/drawingml/2006/diagram" descr="C:\Users\user45\Pictures\qi_pr.png" id="15362"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cstate="print"/>
          <a:srcRect/>
          <a:stretch>
            <a:fillRect/>
          </a:stretch>
        </p:blipFill>
        <p:spPr xmlns:c="http://schemas.openxmlformats.org/drawingml/2006/chart" xmlns:pic="http://schemas.openxmlformats.org/drawingml/2006/picture" xmlns:dgm="http://schemas.openxmlformats.org/drawingml/2006/diagram" bwMode="auto">
          <a:xfrm>
            <a:off x="2489200" y="1376339"/>
            <a:ext cx="10134600" cy="6396061"/>
          </a:xfrm>
          <a:prstGeom prst="rect">
            <a:avLst/>
          </a:prstGeom>
          <a:noFill/>
        </p:spPr>
      </p:pic>
      <p:pic>
        <p:nvPicPr>
          <p:cNvPr xmlns:c="http://schemas.openxmlformats.org/drawingml/2006/chart" xmlns:pic="http://schemas.openxmlformats.org/drawingml/2006/picture" xmlns:dgm="http://schemas.openxmlformats.org/drawingml/2006/diagram" descr="C:\Users\user45\Pictures\wa5401b619.jpg" id="15363" name="Picture 3"/>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cstate="print"/>
          <a:srcRect/>
          <a:stretch>
            <a:fillRect/>
          </a:stretch>
        </p:blipFill>
        <p:spPr xmlns:c="http://schemas.openxmlformats.org/drawingml/2006/chart" xmlns:pic="http://schemas.openxmlformats.org/drawingml/2006/picture" xmlns:dgm="http://schemas.openxmlformats.org/drawingml/2006/diagram" bwMode="auto">
          <a:xfrm>
            <a:off x="4394200" y="8153400"/>
            <a:ext cx="3429000" cy="2819400"/>
          </a:xfrm>
          <a:prstGeom prst="rect">
            <a:avLst/>
          </a:prstGeom>
          <a:noFill/>
        </p:spPr>
      </p:pic>
      <p:sp>
        <p:nvSpPr>
          <p:cNvPr xmlns:c="http://schemas.openxmlformats.org/drawingml/2006/chart" xmlns:pic="http://schemas.openxmlformats.org/drawingml/2006/picture" xmlns:dgm="http://schemas.openxmlformats.org/drawingml/2006/diagram" id="6" name="TextBox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42200" y="8839200"/>
            <a:ext cx="7010399" cy="1077218"/>
          </a:xfrm>
          <a:prstGeom prst="rect">
            <a:avLst/>
          </a:prstGeom>
          <a:noFill/>
        </p:spPr>
        <p:txBody xmlns:c="http://schemas.openxmlformats.org/drawingml/2006/chart" xmlns:pic="http://schemas.openxmlformats.org/drawingml/2006/picture" xmlns:dgm="http://schemas.openxmlformats.org/drawingml/2006/diagram">
          <a:bodyPr rtlCol="1" wrap="square">
            <a:spAutoFit/>
          </a:bodyPr>
          <a:lstStyle/>
          <a:p>
            <a:pPr algn="ctr"/>
            <a:r>
              <a:rPr b="1" dirty="0" lang="en-US" sz="3200">
                <a:solidFill>
                  <a:srgbClr val="0070C0"/>
                </a:solidFill>
                <a:uFillTx/>
                <a:latin charset="-79" pitchFamily="2" typeface="Aharoni"/>
                <a:cs charset="-79" pitchFamily="2" typeface="Aharoni"/>
              </a:rPr>
              <a:t>Quantum </a:t>
            </a:r>
            <a:r>
              <a:rPr b="1" dirty="0" lang="en-US" smtClean="0" sz="3200">
                <a:solidFill>
                  <a:srgbClr val="0070C0"/>
                </a:solidFill>
                <a:uFillTx/>
                <a:latin charset="-79" pitchFamily="2" typeface="Aharoni"/>
                <a:cs charset="-79" pitchFamily="2" typeface="Aharoni"/>
              </a:rPr>
              <a:t>“Telepathic” </a:t>
            </a:r>
            <a:r>
              <a:rPr b="1" dirty="0" lang="en-US" sz="3200">
                <a:solidFill>
                  <a:srgbClr val="0070C0"/>
                </a:solidFill>
                <a:uFillTx/>
                <a:latin charset="-79" pitchFamily="2" typeface="Aharoni"/>
                <a:cs charset="-79" pitchFamily="2" typeface="Aharoni"/>
              </a:rPr>
              <a:t>Photo of</a:t>
            </a:r>
          </a:p>
          <a:p>
            <a:pPr algn="ctr"/>
            <a:r>
              <a:rPr b="1" dirty="0" lang="en-US" sz="3200">
                <a:solidFill>
                  <a:srgbClr val="0070C0"/>
                </a:solidFill>
                <a:uFillTx/>
                <a:latin charset="-79" pitchFamily="2" typeface="Aharoni"/>
                <a:cs charset="-79" pitchFamily="2" typeface="Aharoni"/>
              </a:rPr>
              <a:t>Schrödinger’s Cat</a:t>
            </a:r>
          </a:p>
        </p:txBody>
      </p:sp>
      <p:sp>
        <p:nvSpPr>
          <p:cNvPr xmlns:c="http://schemas.openxmlformats.org/drawingml/2006/chart" xmlns:pic="http://schemas.openxmlformats.org/drawingml/2006/picture" xmlns:dgm="http://schemas.openxmlformats.org/drawingml/2006/diagram" id="2" name="Rectangle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437722" y="9874203"/>
            <a:ext cx="3019353" cy="523220"/>
          </a:xfrm>
          <a:prstGeom prst="rect">
            <a:avLst/>
          </a:prstGeom>
        </p:spPr>
        <p:txBody xmlns:c="http://schemas.openxmlformats.org/drawingml/2006/chart" xmlns:pic="http://schemas.openxmlformats.org/drawingml/2006/picture" xmlns:dgm="http://schemas.openxmlformats.org/drawingml/2006/diagram">
          <a:bodyPr wrap="none">
            <a:spAutoFit/>
          </a:bodyPr>
          <a:lstStyle/>
          <a:p>
            <a:pPr algn="l"/>
            <a:r>
              <a:rPr b="1" dirty="0" i="1" lang="en-US" smtClean="0" sz="2800">
                <a:solidFill>
                  <a:srgbClr val="FF0000"/>
                </a:solidFill>
                <a:uFillTx/>
              </a:rPr>
              <a:t>(27</a:t>
            </a:r>
            <a:r>
              <a:rPr b="1" baseline="30000" dirty="0" i="1" lang="en-US" smtClean="0" sz="2800">
                <a:solidFill>
                  <a:srgbClr val="FF0000"/>
                </a:solidFill>
                <a:uFillTx/>
              </a:rPr>
              <a:t>th</a:t>
            </a:r>
            <a:r>
              <a:rPr b="1" dirty="0" i="1" lang="en-US" smtClean="0" sz="2800">
                <a:solidFill>
                  <a:srgbClr val="FF0000"/>
                </a:solidFill>
                <a:uFillTx/>
              </a:rPr>
              <a:t> </a:t>
            </a:r>
            <a:r>
              <a:rPr b="1" dirty="0" i="1" lang="en-US" sz="2800">
                <a:solidFill>
                  <a:srgbClr val="FF0000"/>
                </a:solidFill>
                <a:uFillTx/>
              </a:rPr>
              <a:t>August, </a:t>
            </a:r>
            <a:r>
              <a:rPr b="1" dirty="0" i="1" lang="en-US" smtClean="0" sz="2800">
                <a:solidFill>
                  <a:srgbClr val="FF0000"/>
                </a:solidFill>
                <a:uFillTx/>
              </a:rPr>
              <a:t>2014)</a:t>
            </a:r>
            <a:endParaRPr b="1" dirty="0" i="1" lang="en-US" sz="2800">
              <a:solidFill>
                <a:srgbClr val="FF0000"/>
              </a:solidFill>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C:\Users\user45\Pictures\nature13586-f2.jpg" id="16386" name="Picture 2"/>
          <p:cNvPicPr xmlns:c="http://schemas.openxmlformats.org/drawingml/2006/chart" xmlns:pic="http://schemas.openxmlformats.org/drawingml/2006/picture" xmlns:dgm="http://schemas.openxmlformats.org/drawingml/2006/diagram">
            <a:picLocks noChangeArrowheads="1" noChangeAspect="1" noGrp="1"/>
          </p:cNvPicPr>
          <p:nvPr>
            <p:ph idx="1"/>
          </p:nvPr>
        </p:nvPicPr>
        <p:blipFill xmlns:c="http://schemas.openxmlformats.org/drawingml/2006/chart" xmlns:pic="http://schemas.openxmlformats.org/drawingml/2006/picture" xmlns:dgm="http://schemas.openxmlformats.org/drawingml/2006/diagram">
          <a:blip r:embed="rId2" cstate="print"/>
          <a:srcRect/>
          <a:stretch>
            <a:fillRect/>
          </a:stretch>
        </p:blipFill>
        <p:spPr xmlns:c="http://schemas.openxmlformats.org/drawingml/2006/chart" xmlns:pic="http://schemas.openxmlformats.org/drawingml/2006/picture" xmlns:dgm="http://schemas.openxmlformats.org/drawingml/2006/diagram" bwMode="auto">
          <a:xfrm>
            <a:off x="3860800" y="2971800"/>
            <a:ext cx="11394440" cy="7086600"/>
          </a:xfrm>
          <a:prstGeom prst="rect">
            <a:avLst/>
          </a:prstGeom>
          <a:noFill/>
        </p:spPr>
      </p:pic>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606040" y="1371600"/>
            <a:ext cx="5217160" cy="584775"/>
          </a:xfrm>
          <a:prstGeom prst="rect">
            <a:avLst/>
          </a:prstGeom>
          <a:noFill/>
        </p:spPr>
        <p:txBody xmlns:c="http://schemas.openxmlformats.org/drawingml/2006/chart" xmlns:pic="http://schemas.openxmlformats.org/drawingml/2006/picture" xmlns:dgm="http://schemas.openxmlformats.org/drawingml/2006/diagram">
          <a:bodyPr rtlCol="1" wrap="square">
            <a:spAutoFit/>
          </a:bodyPr>
          <a:lstStyle/>
          <a:p>
            <a:pPr algn="l"/>
            <a:r>
              <a:rPr dirty="0" lang="en-US" sz="3200">
                <a:solidFill>
                  <a:srgbClr val="FF0000"/>
                </a:solidFill>
                <a:uFillTx/>
              </a:rPr>
              <a:t>Actual Experimental Setup</a:t>
            </a:r>
          </a:p>
        </p:txBody>
      </p:sp>
      <p:sp>
        <p:nvSpPr>
          <p:cNvPr xmlns:c="http://schemas.openxmlformats.org/drawingml/2006/chart" xmlns:pic="http://schemas.openxmlformats.org/drawingml/2006/picture" xmlns:dgm="http://schemas.openxmlformats.org/drawingml/2006/diagram" id="2" name="TextBox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606040" y="5334000"/>
            <a:ext cx="4495800" cy="397031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l"/>
            <a:r>
              <a:rPr dirty="0" i="1" lang="en-US" sz="3600">
                <a:solidFill>
                  <a:srgbClr val="6600FF"/>
                </a:solidFill>
                <a:uFillTx/>
              </a:rPr>
              <a:t>P</a:t>
            </a:r>
            <a:r>
              <a:rPr dirty="0" i="1" lang="en-US" smtClean="0" sz="3600">
                <a:solidFill>
                  <a:srgbClr val="6600FF"/>
                </a:solidFill>
                <a:uFillTx/>
              </a:rPr>
              <a:t>hotons that illuminate the imaged object are never detected and their sisters that are detected never touch the object</a:t>
            </a:r>
            <a:endParaRPr dirty="0" i="1" lang="en-US" sz="3600">
              <a:solidFill>
                <a:srgbClr val="6600FF"/>
              </a:solidFill>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89000" y="228600"/>
            <a:ext cx="14249400" cy="11658600"/>
          </a:xfrm>
        </p:spPr>
        <p:txBody xmlns:c="http://schemas.openxmlformats.org/drawingml/2006/chart" xmlns:pic="http://schemas.openxmlformats.org/drawingml/2006/picture" xmlns:dgm="http://schemas.openxmlformats.org/drawingml/2006/diagram">
          <a:bodyPr/>
          <a:lstStyle/>
          <a:p>
            <a:pPr>
              <a:buFont charset="2" panose="05000000000000000000" pitchFamily="2" typeface="Wingdings"/>
              <a:buChar char="v"/>
            </a:pPr>
            <a:r>
              <a:rPr dirty="0" lang="en-US" smtClean="0">
                <a:solidFill>
                  <a:srgbClr val="6600FF"/>
                </a:solidFill>
                <a:uFillTx/>
              </a:rPr>
              <a:t>“Indistinguishable quantum states interfere, but the mere possibility of obtaining information that could distinguish between overlapping states inhibits quantum interference.”</a:t>
            </a:r>
          </a:p>
          <a:p>
            <a:pPr>
              <a:buFont charset="2" panose="05000000000000000000" pitchFamily="2" typeface="Wingdings"/>
              <a:buChar char="v"/>
            </a:pPr>
            <a:r>
              <a:rPr dirty="0" lang="en-US" smtClean="0">
                <a:solidFill>
                  <a:srgbClr val="6600FF"/>
                </a:solidFill>
                <a:uFillTx/>
              </a:rPr>
              <a:t>“Quantum interference imaging can outperform classical imaging or even have entirely new features.”</a:t>
            </a:r>
          </a:p>
          <a:p>
            <a:pPr>
              <a:buFont charset="2" panose="05000000000000000000" pitchFamily="2" typeface="Wingdings"/>
              <a:buChar char="v"/>
            </a:pPr>
            <a:r>
              <a:rPr dirty="0" lang="en-US" smtClean="0">
                <a:solidFill>
                  <a:srgbClr val="6600FF"/>
                </a:solidFill>
                <a:uFillTx/>
              </a:rPr>
              <a:t>“This imaging technique relies on the indistinguishability of the possible sources of a photon that remains undetected.”</a:t>
            </a:r>
          </a:p>
          <a:p>
            <a:pPr>
              <a:buFont charset="2" panose="05000000000000000000" pitchFamily="2" typeface="Wingdings"/>
              <a:buChar char="v"/>
            </a:pPr>
            <a:r>
              <a:rPr dirty="0" lang="en-US" smtClean="0">
                <a:solidFill>
                  <a:srgbClr val="6600FF"/>
                </a:solidFill>
                <a:uFillTx/>
              </a:rPr>
              <a:t>“While the photons passing through the object are never detected, images are obtained exclusively with the sister photons that do not interact with the object. Therefore, the object to be imaged can be either opaque or invisible to the detected photons.”</a:t>
            </a:r>
          </a:p>
          <a:p>
            <a:pPr>
              <a:buFont charset="2" panose="05000000000000000000" pitchFamily="2" typeface="Wingdings"/>
              <a:buChar char="v"/>
            </a:pPr>
            <a:r>
              <a:rPr dirty="0" lang="en-US" smtClean="0">
                <a:solidFill>
                  <a:srgbClr val="6600FF"/>
                </a:solidFill>
                <a:uFillTx/>
              </a:rPr>
              <a:t>“Moreover, this technique allows the probe wavelength to be chosen in a range for which suitable sources and/or detectors are unavailable.”</a:t>
            </a:r>
          </a:p>
          <a:p>
            <a:pPr indent="0" marL="0">
              <a:buNone/>
            </a:pPr>
            <a:r>
              <a:rPr dirty="0" lang="en-US" smtClean="0">
                <a:uFillTx/>
              </a:rPr>
              <a:t> </a:t>
            </a:r>
            <a:endParaRPr dirty="0" lang="en-US">
              <a:uFillTx/>
            </a:endParaRPr>
          </a:p>
        </p:txBody>
      </p:sp>
      <p:sp>
        <p:nvSpPr>
          <p:cNvPr xmlns:c="http://schemas.openxmlformats.org/drawingml/2006/chart" xmlns:pic="http://schemas.openxmlformats.org/drawingml/2006/picture" xmlns:dgm="http://schemas.openxmlformats.org/drawingml/2006/diagram" id="4" name="Down Arrow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529068" y="7543800"/>
            <a:ext cx="484632" cy="978408"/>
          </a:xfrm>
          <a:prstGeom prst="downArrow">
            <a:avLst/>
          </a:prstGeom>
          <a:solidFill>
            <a:srgbClr val="C00000"/>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solidFill>
                <a:srgbClr val="FF0000"/>
              </a:solidFill>
              <a:uFillTx/>
            </a:endParaRP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52068" y="8538684"/>
            <a:ext cx="14695932" cy="378565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3200">
                <a:solidFill>
                  <a:srgbClr val="6600FF"/>
                </a:solidFill>
                <a:uFillTx/>
              </a:rPr>
              <a:t>This looks like </a:t>
            </a:r>
            <a:r>
              <a:rPr dirty="0" lang="en-US" smtClean="0" sz="3600">
                <a:solidFill>
                  <a:srgbClr val="FF0000"/>
                </a:solidFill>
                <a:uFillTx/>
              </a:rPr>
              <a:t>MAGIC!</a:t>
            </a:r>
          </a:p>
          <a:p>
            <a:pPr algn="ctr"/>
            <a:r>
              <a:rPr b="1" dirty="0" lang="en-US" smtClean="0" sz="3600">
                <a:solidFill>
                  <a:srgbClr val="00B050"/>
                </a:solidFill>
                <a:uFillTx/>
              </a:rPr>
              <a:t>Knowledge can be extracted by and about a photon that is</a:t>
            </a:r>
          </a:p>
          <a:p>
            <a:pPr algn="ctr"/>
            <a:r>
              <a:rPr b="1" dirty="0" lang="en-US" sz="3600">
                <a:solidFill>
                  <a:srgbClr val="00B050"/>
                </a:solidFill>
                <a:uFillTx/>
              </a:rPr>
              <a:t> </a:t>
            </a:r>
            <a:r>
              <a:rPr b="1" dirty="0" lang="en-US" smtClean="0" sz="3600">
                <a:solidFill>
                  <a:srgbClr val="00B050"/>
                </a:solidFill>
                <a:uFillTx/>
              </a:rPr>
              <a:t>              never detected</a:t>
            </a:r>
            <a:r>
              <a:rPr dirty="0" lang="en-US" smtClean="0" sz="3600">
                <a:solidFill>
                  <a:srgbClr val="00B050"/>
                </a:solidFill>
                <a:uFillTx/>
              </a:rPr>
              <a:t>             </a:t>
            </a:r>
            <a:r>
              <a:rPr dirty="0" lang="en-US" smtClean="0" sz="3600">
                <a:solidFill>
                  <a:srgbClr val="00B0F0"/>
                </a:solidFill>
                <a:uFillTx/>
              </a:rPr>
              <a:t>All sorts of bizarre things become possible</a:t>
            </a:r>
          </a:p>
          <a:p>
            <a:pPr algn="ctr"/>
            <a:endParaRPr dirty="0" lang="en-US" smtClean="0" sz="3200">
              <a:solidFill>
                <a:srgbClr val="FF0000"/>
              </a:solidFill>
              <a:uFillTx/>
            </a:endParaRPr>
          </a:p>
          <a:p>
            <a:pPr algn="ctr"/>
            <a:endParaRPr dirty="0" lang="en-US" sz="3200">
              <a:solidFill>
                <a:srgbClr val="FF0000"/>
              </a:solidFill>
              <a:uFillTx/>
            </a:endParaRPr>
          </a:p>
          <a:p>
            <a:pPr algn="ctr"/>
            <a:r>
              <a:rPr b="1" dirty="0" lang="en-US" smtClean="0" sz="3600">
                <a:solidFill>
                  <a:srgbClr val="7030A0"/>
                </a:solidFill>
                <a:uFillTx/>
              </a:rPr>
              <a:t>A Prototype of an Experiment in Quantum Information</a:t>
            </a:r>
          </a:p>
          <a:p>
            <a:pPr algn="l"/>
            <a:endParaRPr dirty="0" lang="en-US" sz="3200">
              <a:solidFill>
                <a:srgbClr val="FF0000"/>
              </a:solidFill>
              <a:uFillTx/>
            </a:endParaRPr>
          </a:p>
        </p:txBody>
      </p:sp>
      <p:sp>
        <p:nvSpPr>
          <p:cNvPr xmlns:c="http://schemas.openxmlformats.org/drawingml/2006/chart" xmlns:pic="http://schemas.openxmlformats.org/drawingml/2006/picture" xmlns:dgm="http://schemas.openxmlformats.org/drawingml/2006/diagram" id="6" name="Down Arrow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286752" y="10339105"/>
            <a:ext cx="484632" cy="978408"/>
          </a:xfrm>
          <a:prstGeom prst="down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7" name="Right Arrow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308344" y="9704875"/>
            <a:ext cx="978408" cy="484632"/>
          </a:xfrm>
          <a:prstGeom prst="rightArrow">
            <a:avLst/>
          </a:prstGeom>
          <a:solidFill>
            <a:srgbClr val="FF0000"/>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41600" y="455450"/>
            <a:ext cx="11201400" cy="4325022"/>
          </a:xfrm>
        </p:spPr>
        <p:txBody xmlns:c="http://schemas.openxmlformats.org/drawingml/2006/chart" xmlns:pic="http://schemas.openxmlformats.org/drawingml/2006/picture" xmlns:dgm="http://schemas.openxmlformats.org/drawingml/2006/diagram">
          <a:bodyPr>
            <a:normAutofit/>
          </a:bodyPr>
          <a:lstStyle/>
          <a:p>
            <a:pPr algn="ctr">
              <a:buNone/>
            </a:pPr>
            <a:r>
              <a:rPr dirty="0" lang="en-US" smtClean="0" sz="3200">
                <a:solidFill>
                  <a:srgbClr val="C00000"/>
                </a:solidFill>
                <a:uFillTx/>
              </a:rPr>
              <a:t>The Story of Schr</a:t>
            </a:r>
            <a:r>
              <a:rPr dirty="0" lang="en-US" smtClean="0" sz="3200">
                <a:solidFill>
                  <a:srgbClr val="C00000"/>
                </a:solidFill>
                <a:uFillTx/>
                <a:latin typeface="Calibri"/>
                <a:cs typeface="Calibri"/>
              </a:rPr>
              <a:t>ödinger’s Cat</a:t>
            </a:r>
            <a:endParaRPr dirty="0" lang="en-US" smtClean="0" sz="3200">
              <a:solidFill>
                <a:srgbClr val="C00000"/>
              </a:solidFill>
              <a:uFillTx/>
            </a:endParaRPr>
          </a:p>
          <a:p>
            <a:pPr algn="ctr">
              <a:buNone/>
            </a:pPr>
            <a:r>
              <a:rPr dirty="0" lang="en-US" smtClean="0" sz="3200">
                <a:solidFill>
                  <a:srgbClr val="C00000"/>
                </a:solidFill>
                <a:uFillTx/>
                <a:latin typeface="Calibri"/>
                <a:cs typeface="Calibri"/>
              </a:rPr>
              <a:t>and Her Cousins</a:t>
            </a:r>
          </a:p>
          <a:p>
            <a:pPr algn="l" rtl="0">
              <a:buFont charset="2" pitchFamily="2" typeface="Wingdings"/>
              <a:buChar char="v"/>
            </a:pPr>
            <a:r>
              <a:rPr dirty="0" lang="en-US" smtClean="0" sz="2800">
                <a:uFillTx/>
              </a:rPr>
              <a:t>In </a:t>
            </a:r>
            <a:r>
              <a:rPr dirty="0" lang="en-US" sz="2800">
                <a:uFillTx/>
                <a:hlinkClick r:id="rId2" action="ppaction://hlinkfile" tooltip="Quantum computing"/>
              </a:rPr>
              <a:t>quantum computing</a:t>
            </a:r>
            <a:r>
              <a:rPr dirty="0" lang="en-US" sz="2800">
                <a:uFillTx/>
              </a:rPr>
              <a:t> the phrase "</a:t>
            </a:r>
            <a:r>
              <a:rPr dirty="0" lang="en-US" sz="2800">
                <a:uFillTx/>
                <a:hlinkClick r:id="rId3" action="ppaction://hlinkfile" tooltip="Cat state"/>
              </a:rPr>
              <a:t>cat state</a:t>
            </a:r>
            <a:r>
              <a:rPr dirty="0" lang="en-US" sz="2800">
                <a:uFillTx/>
              </a:rPr>
              <a:t>" often refers to the special entanglement of </a:t>
            </a:r>
            <a:r>
              <a:rPr dirty="0" err="1" lang="en-US" sz="2800">
                <a:uFillTx/>
                <a:hlinkClick r:id="rId4" action="ppaction://hlinkfile" tooltip="Qubit"/>
              </a:rPr>
              <a:t>qubits</a:t>
            </a:r>
            <a:r>
              <a:rPr dirty="0" lang="en-US" sz="2800">
                <a:uFillTx/>
              </a:rPr>
              <a:t> wherein the </a:t>
            </a:r>
            <a:r>
              <a:rPr dirty="0" err="1" lang="en-US" sz="2800">
                <a:uFillTx/>
              </a:rPr>
              <a:t>qubits</a:t>
            </a:r>
            <a:r>
              <a:rPr dirty="0" lang="en-US" sz="2800">
                <a:uFillTx/>
              </a:rPr>
              <a:t> are in an equal superposition of all being 0 and all being 1; e.g.,</a:t>
            </a:r>
          </a:p>
          <a:p>
            <a:pPr algn="l" rtl="0">
              <a:buNone/>
            </a:pPr>
            <a:r>
              <a:rPr dirty="0" lang="en-US" sz="1350">
                <a:uFillTx/>
              </a:rPr>
              <a:t>          </a:t>
            </a:r>
          </a:p>
          <a:p>
            <a:pPr algn="l" rtl="0">
              <a:buFont charset="2" pitchFamily="2" typeface="Wingdings"/>
              <a:buChar char="v"/>
            </a:pPr>
            <a:endParaRPr dirty="0" lang="en-US" smtClean="0">
              <a:solidFill>
                <a:srgbClr val="0070C0"/>
              </a:solidFill>
              <a:uFillTx/>
            </a:endParaRPr>
          </a:p>
          <a:p>
            <a:pPr algn="l" rtl="0">
              <a:buNone/>
            </a:pPr>
            <a:endParaRPr dirty="0" lang="en-US" smtClean="0">
              <a:solidFill>
                <a:srgbClr val="002060"/>
              </a:solidFill>
              <a:uFillTx/>
              <a:latin typeface="Calibri"/>
              <a:cs typeface="Calibri"/>
            </a:endParaRPr>
          </a:p>
          <a:p>
            <a:pPr algn="l">
              <a:buNone/>
            </a:pPr>
            <a:endParaRPr dirty="0" lang="en-US" smtClean="0">
              <a:solidFill>
                <a:srgbClr val="002060"/>
              </a:solidFill>
              <a:uFillTx/>
              <a:latin typeface="Calibri"/>
              <a:cs typeface="Calibri"/>
            </a:endParaRPr>
          </a:p>
        </p:txBody>
      </p:sp>
      <p:pic>
        <p:nvPicPr>
          <p:cNvPr xmlns:c="http://schemas.openxmlformats.org/drawingml/2006/chart" xmlns:pic="http://schemas.openxmlformats.org/drawingml/2006/picture" xmlns:dgm="http://schemas.openxmlformats.org/drawingml/2006/diagram" descr="untitled.png"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cstate="print"/>
          <a:stretch>
            <a:fillRect/>
          </a:stretch>
        </p:blipFill>
        <p:spPr xmlns:c="http://schemas.openxmlformats.org/drawingml/2006/chart" xmlns:pic="http://schemas.openxmlformats.org/drawingml/2006/picture" xmlns:dgm="http://schemas.openxmlformats.org/drawingml/2006/diagram">
          <a:xfrm>
            <a:off x="4318001" y="4780472"/>
            <a:ext cx="7086600" cy="5430328"/>
          </a:xfrm>
          <a:prstGeom prst="rect">
            <a:avLst/>
          </a:prstGeom>
        </p:spPr>
      </p:pic>
      <p:pic>
        <p:nvPicPr>
          <p:cNvPr xmlns:c="http://schemas.openxmlformats.org/drawingml/2006/chart" xmlns:pic="http://schemas.openxmlformats.org/drawingml/2006/picture" xmlns:dgm="http://schemas.openxmlformats.org/drawingml/2006/diagram" descr="untitled.png"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cstate="print"/>
          <a:stretch>
            <a:fillRect/>
          </a:stretch>
        </p:blipFill>
        <p:spPr xmlns:c="http://schemas.openxmlformats.org/drawingml/2006/chart" xmlns:pic="http://schemas.openxmlformats.org/drawingml/2006/picture" xmlns:dgm="http://schemas.openxmlformats.org/drawingml/2006/diagram">
          <a:xfrm>
            <a:off x="5384800" y="3505200"/>
            <a:ext cx="4419600" cy="1066800"/>
          </a:xfrm>
          <a:prstGeom prst="rect">
            <a:avLst/>
          </a:prstGeom>
        </p:spPr>
      </p:pic>
    </p:spTree>
  </p:cSld>
  <p:clrMapOvr xmlns:c="http://schemas.openxmlformats.org/drawingml/2006/chart" xmlns:pic="http://schemas.openxmlformats.org/drawingml/2006/picture" xmlns:dgm="http://schemas.openxmlformats.org/drawingml/2006/diagram">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dur="indefinite" id="1" nodeType="tmRoot" restart="never"/>
      </p:par>
    </p:tnLst>
  </p:timing>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panose="020F0302020204030204"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636</TotalTime>
  <Words>884</Words>
  <Application>Microsoft Office PowerPoint</Application>
  <PresentationFormat>Custom</PresentationFormat>
  <Paragraphs>128</Paragraphs>
  <Slides>15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Agency FB</vt:lpstr>
      <vt:lpstr>Aharoni</vt:lpstr>
      <vt:lpstr>Arial</vt:lpstr>
      <vt:lpstr>Calibri</vt:lpstr>
      <vt:lpstr>Calibri Light</vt:lpstr>
      <vt:lpstr>Cambria Math</vt:lpstr>
      <vt:lpstr>Times New Roman</vt:lpstr>
      <vt:lpstr>Wingdings</vt:lpstr>
      <vt:lpstr>Office Theme</vt:lpstr>
      <vt:lpstr>Equation</vt:lpstr>
      <vt:lpstr>“Telepathic” Quantum Imaging, Entanglement and Fractal Space-Time:  A Return to Schrödinger’s Cat!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Telepathic Quantum Imaging, Entanglement and Fractal Space-Time: A Return to Schrödinger’s Cat?</dc:title>
  <dc:creator>user45</dc:creator>
  <cp:lastModifiedBy>DR.Ahmed Saker 2O14</cp:lastModifiedBy>
  <cp:revision>74</cp:revision>
  <dcterms:created xsi:type="dcterms:W3CDTF">2014-10-25T07:14:50Z</dcterms:created>
  <dcterms:modified xsi:type="dcterms:W3CDTF">2014-10-29T16:57:07Z</dcterms:modified>
</cp:coreProperties>
</file>