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Caveat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ve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ave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0fd62d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0fd62d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0fd62d6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0fd62d6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0fd62d6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d0fd62d6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03bbdd0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03bbdd0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03bbdd02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03bbdd0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d03bbdd0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d03bbdd0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03bbdd0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03bbdd0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03bbdd02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d03bbdd02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03bbdd0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d03bbdd0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03bbdd02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d03bbdd02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ffc4a3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cffc4a3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d03bbdd02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d03bbdd0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03bbdd02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d03bbdd02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03bbdd02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03bbdd02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03bbdd02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d03bbdd02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03bbdd02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03bbdd02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03bbdd02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d03bbdd02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03bbdd02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03bbdd02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d0396b6d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d0396b6d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ffc4a3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ffc4a3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0c9498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0c9498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0c9498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0c9498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0c94989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0c94989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ffc4a3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ffc4a3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03bbdd0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03bbdd0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0fd62d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0fd62d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jp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jp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jp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0.jp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3.jpg"/><Relationship Id="rId5" Type="http://schemas.openxmlformats.org/officeDocument/2006/relationships/image" Target="../media/image16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jp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jp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jp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31.png"/><Relationship Id="rId8" Type="http://schemas.openxmlformats.org/officeDocument/2006/relationships/image" Target="../media/image3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.jp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jpg"/><Relationship Id="rId5" Type="http://schemas.openxmlformats.org/officeDocument/2006/relationships/image" Target="../media/image16.jpg"/><Relationship Id="rId6" Type="http://schemas.openxmlformats.org/officeDocument/2006/relationships/image" Target="../media/image14.jp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38" y="1052513"/>
            <a:ext cx="45053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 rot="532">
            <a:off x="693300" y="200188"/>
            <a:ext cx="77574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Problem Solving</a:t>
            </a:r>
            <a:endParaRPr b="1" sz="3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68" y="2403293"/>
            <a:ext cx="2614675" cy="2614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2"/>
          <p:cNvGrpSpPr/>
          <p:nvPr/>
        </p:nvGrpSpPr>
        <p:grpSpPr>
          <a:xfrm>
            <a:off x="1061236" y="1230097"/>
            <a:ext cx="1491574" cy="1472950"/>
            <a:chOff x="626836" y="2122297"/>
            <a:chExt cx="1491574" cy="1472950"/>
          </a:xfrm>
        </p:grpSpPr>
        <p:pic>
          <p:nvPicPr>
            <p:cNvPr id="153" name="Google Shape;153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0740" y="2176888"/>
              <a:ext cx="1363750" cy="136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6836" y="2122297"/>
              <a:ext cx="1491574" cy="147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22"/>
          <p:cNvSpPr txBox="1"/>
          <p:nvPr/>
        </p:nvSpPr>
        <p:spPr>
          <a:xfrm>
            <a:off x="3114350" y="1230116"/>
            <a:ext cx="5784000" cy="35526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Menstrukturkan</a:t>
            </a:r>
            <a:r>
              <a:rPr b="1" lang="id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 kegiatan unit kerja ke dalam bentuk penjadwalan</a:t>
            </a:r>
            <a:endParaRPr b="1" sz="2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type="title"/>
          </p:nvPr>
        </p:nvSpPr>
        <p:spPr>
          <a:xfrm rot="532">
            <a:off x="693300" y="200188"/>
            <a:ext cx="77574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Problem Solving</a:t>
            </a:r>
            <a:endParaRPr b="1" sz="3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950" y="2403275"/>
            <a:ext cx="2614675" cy="2614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23"/>
          <p:cNvGrpSpPr/>
          <p:nvPr/>
        </p:nvGrpSpPr>
        <p:grpSpPr>
          <a:xfrm>
            <a:off x="3842298" y="1229888"/>
            <a:ext cx="1492000" cy="1473350"/>
            <a:chOff x="2377160" y="2122100"/>
            <a:chExt cx="1492000" cy="1473350"/>
          </a:xfrm>
        </p:grpSpPr>
        <p:pic>
          <p:nvPicPr>
            <p:cNvPr id="164" name="Google Shape;16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41265" y="2176888"/>
              <a:ext cx="1363750" cy="136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2377160" y="2122100"/>
              <a:ext cx="1492000" cy="1473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3"/>
          <p:cNvSpPr txBox="1"/>
          <p:nvPr/>
        </p:nvSpPr>
        <p:spPr>
          <a:xfrm>
            <a:off x="0" y="4432800"/>
            <a:ext cx="91440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Mensistemasikan </a:t>
            </a:r>
            <a:r>
              <a:rPr b="1" lang="id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dokumentasi per kegiatan unit kerja</a:t>
            </a:r>
            <a:endParaRPr b="1" sz="2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>
            <p:ph type="title"/>
          </p:nvPr>
        </p:nvSpPr>
        <p:spPr>
          <a:xfrm rot="532">
            <a:off x="693300" y="200188"/>
            <a:ext cx="77574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Problem Solving</a:t>
            </a:r>
            <a:endParaRPr b="1" sz="3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213" y="2403286"/>
            <a:ext cx="2614675" cy="2614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4"/>
          <p:cNvGrpSpPr/>
          <p:nvPr/>
        </p:nvGrpSpPr>
        <p:grpSpPr>
          <a:xfrm>
            <a:off x="6623775" y="1227837"/>
            <a:ext cx="1459000" cy="1477475"/>
            <a:chOff x="4191800" y="2238900"/>
            <a:chExt cx="1459000" cy="1477475"/>
          </a:xfrm>
        </p:grpSpPr>
        <p:pic>
          <p:nvPicPr>
            <p:cNvPr id="175" name="Google Shape;175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39415" y="2295750"/>
              <a:ext cx="1363750" cy="136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4182563" y="2248137"/>
              <a:ext cx="1477475" cy="145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24"/>
          <p:cNvSpPr txBox="1"/>
          <p:nvPr/>
        </p:nvSpPr>
        <p:spPr>
          <a:xfrm>
            <a:off x="550275" y="1227825"/>
            <a:ext cx="5268900" cy="35526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Memasifkan</a:t>
            </a:r>
            <a:r>
              <a:rPr b="1" lang="id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 seluruh kegiatan unit kerja untuk dimonitoring</a:t>
            </a:r>
            <a:endParaRPr b="1" sz="2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338" y="1111112"/>
            <a:ext cx="2921275" cy="29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 rot="257">
            <a:off x="1551387" y="1896150"/>
            <a:ext cx="40116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How to make it happen</a:t>
            </a:r>
            <a:endParaRPr b="1" sz="48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12836">
            <a:off x="3035389" y="1054624"/>
            <a:ext cx="3073225" cy="17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937050" y="3247725"/>
            <a:ext cx="29613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Aplikasi Manajemen Kegiatan</a:t>
            </a:r>
            <a:endParaRPr b="1" sz="2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438" y="799963"/>
            <a:ext cx="3543574" cy="354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>
            <p:ph type="title"/>
          </p:nvPr>
        </p:nvSpPr>
        <p:spPr>
          <a:xfrm rot="327">
            <a:off x="369675" y="800275"/>
            <a:ext cx="6306900" cy="39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Schedule &amp; Attendance Feature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Documenter &amp; Verify Feature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Filter &amp; Report Feature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6196" y="507471"/>
            <a:ext cx="1148875" cy="11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5400" y="2034162"/>
            <a:ext cx="1075174" cy="10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2317" y="3487131"/>
            <a:ext cx="1075174" cy="107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>
            <p:ph type="title"/>
          </p:nvPr>
        </p:nvSpPr>
        <p:spPr>
          <a:xfrm rot="257">
            <a:off x="2566200" y="199750"/>
            <a:ext cx="40116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Who use that</a:t>
            </a:r>
            <a:endParaRPr b="1" sz="48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>
            <p:ph type="title"/>
          </p:nvPr>
        </p:nvSpPr>
        <p:spPr>
          <a:xfrm rot="342">
            <a:off x="1559400" y="691225"/>
            <a:ext cx="60252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Unit Kerja Perum Jamkrindo</a:t>
            </a:r>
            <a:endParaRPr b="1" sz="48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>
            <p:ph type="title"/>
          </p:nvPr>
        </p:nvSpPr>
        <p:spPr>
          <a:xfrm rot="257">
            <a:off x="4779262" y="1896150"/>
            <a:ext cx="40116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When they use it</a:t>
            </a:r>
            <a:endParaRPr b="1" sz="48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type="title"/>
          </p:nvPr>
        </p:nvSpPr>
        <p:spPr>
          <a:xfrm rot="336">
            <a:off x="5209175" y="99900"/>
            <a:ext cx="3066600" cy="49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Sebelum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Saat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Setelah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Kegiatan Unit Kerja dilaksanakan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 rot="394">
            <a:off x="3153725" y="1811700"/>
            <a:ext cx="2619300" cy="16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Problem Corporate Activity</a:t>
            </a:r>
            <a:endParaRPr b="1" sz="3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>
            <p:ph type="title"/>
          </p:nvPr>
        </p:nvSpPr>
        <p:spPr>
          <a:xfrm rot="384">
            <a:off x="495575" y="614300"/>
            <a:ext cx="2682600" cy="16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Where they can use</a:t>
            </a:r>
            <a:endParaRPr b="1" sz="48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875" y="60850"/>
            <a:ext cx="5021800" cy="5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>
            <p:ph type="title"/>
          </p:nvPr>
        </p:nvSpPr>
        <p:spPr>
          <a:xfrm rot="287">
            <a:off x="353150" y="150"/>
            <a:ext cx="3592800" cy="51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Dimana saja selama ada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Perangkat untuk mengakses Browser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Internet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000" y="0"/>
            <a:ext cx="4218000" cy="42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>
            <p:ph type="title"/>
          </p:nvPr>
        </p:nvSpPr>
        <p:spPr>
          <a:xfrm rot="445">
            <a:off x="1091838" y="4145950"/>
            <a:ext cx="6960300" cy="7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Why they must use Hystech</a:t>
            </a:r>
            <a:endParaRPr b="1" sz="48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300" y="651400"/>
            <a:ext cx="3840701" cy="384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>
            <p:ph type="title"/>
          </p:nvPr>
        </p:nvSpPr>
        <p:spPr>
          <a:xfrm rot="651">
            <a:off x="460575" y="300"/>
            <a:ext cx="4751100" cy="51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Simple &amp; </a:t>
            </a: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Easy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Responsive Web Design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Multi User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User Privileges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Management Transaction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Management Document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218E"/>
              </a:buClr>
              <a:buSzPts val="3000"/>
              <a:buFont typeface="Caveat"/>
              <a:buChar char="➢"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Reporting module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>
            <p:ph type="title"/>
          </p:nvPr>
        </p:nvSpPr>
        <p:spPr>
          <a:xfrm rot="742">
            <a:off x="2855800" y="3946463"/>
            <a:ext cx="55581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Conclusion</a:t>
            </a:r>
            <a:endParaRPr b="1" sz="48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25" y="1276362"/>
            <a:ext cx="4505325" cy="259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37"/>
          <p:cNvGrpSpPr/>
          <p:nvPr/>
        </p:nvGrpSpPr>
        <p:grpSpPr>
          <a:xfrm>
            <a:off x="541163" y="322891"/>
            <a:ext cx="1486475" cy="1614480"/>
            <a:chOff x="152400" y="471654"/>
            <a:chExt cx="1486475" cy="1614480"/>
          </a:xfrm>
        </p:grpSpPr>
        <p:pic>
          <p:nvPicPr>
            <p:cNvPr id="272" name="Google Shape;272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24000" y="867375"/>
              <a:ext cx="814875" cy="804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152393" y="1276350"/>
              <a:ext cx="814875" cy="804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2400" y="471654"/>
              <a:ext cx="814875" cy="804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5" name="Google Shape;27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2925" y="1845276"/>
            <a:ext cx="1614421" cy="16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>
            <p:ph type="title"/>
          </p:nvPr>
        </p:nvSpPr>
        <p:spPr>
          <a:xfrm rot="639">
            <a:off x="477259" y="2125275"/>
            <a:ext cx="16143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Problem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77" name="Google Shape;277;p37"/>
          <p:cNvSpPr txBox="1"/>
          <p:nvPr>
            <p:ph type="title"/>
          </p:nvPr>
        </p:nvSpPr>
        <p:spPr>
          <a:xfrm rot="466">
            <a:off x="6852825" y="3613425"/>
            <a:ext cx="22146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Solution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0375" y="3036871"/>
            <a:ext cx="2014538" cy="201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25" y="1052500"/>
            <a:ext cx="45053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4099450"/>
            <a:ext cx="8520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Sumber Gambar : </a:t>
            </a:r>
            <a:r>
              <a:rPr lang="id" sz="2400">
                <a:latin typeface="Caveat"/>
                <a:ea typeface="Caveat"/>
                <a:cs typeface="Caveat"/>
                <a:sym typeface="Caveat"/>
              </a:rPr>
              <a:t>https://pixabay.com/id/users/3dman_eu-1553824/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250" y="243375"/>
            <a:ext cx="3679501" cy="36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5"/>
          <p:cNvGrpSpPr/>
          <p:nvPr/>
        </p:nvGrpSpPr>
        <p:grpSpPr>
          <a:xfrm>
            <a:off x="5855825" y="1255900"/>
            <a:ext cx="2665013" cy="2631700"/>
            <a:chOff x="5941650" y="1655400"/>
            <a:chExt cx="2665013" cy="2631700"/>
          </a:xfrm>
        </p:grpSpPr>
        <p:pic>
          <p:nvPicPr>
            <p:cNvPr id="67" name="Google Shape;6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941650" y="1655400"/>
              <a:ext cx="2665013" cy="263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5"/>
            <p:cNvSpPr txBox="1"/>
            <p:nvPr/>
          </p:nvSpPr>
          <p:spPr>
            <a:xfrm>
              <a:off x="6026150" y="1965875"/>
              <a:ext cx="2496000" cy="17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Butuh</a:t>
              </a:r>
              <a:endParaRPr b="1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Monitoring</a:t>
              </a:r>
              <a:endParaRPr b="1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3690463" y="2478500"/>
            <a:ext cx="2631650" cy="2665000"/>
            <a:chOff x="3340050" y="1638750"/>
            <a:chExt cx="2631650" cy="2665000"/>
          </a:xfrm>
        </p:grpSpPr>
        <p:pic>
          <p:nvPicPr>
            <p:cNvPr id="70" name="Google Shape;7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3323375" y="1655425"/>
              <a:ext cx="2665000" cy="263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5"/>
            <p:cNvSpPr txBox="1"/>
            <p:nvPr/>
          </p:nvSpPr>
          <p:spPr>
            <a:xfrm>
              <a:off x="3407875" y="1965850"/>
              <a:ext cx="2496000" cy="17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Buruknya</a:t>
              </a:r>
              <a:endParaRPr b="1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Dokumentasi</a:t>
              </a:r>
              <a:endParaRPr sz="2500">
                <a:solidFill>
                  <a:srgbClr val="31218E"/>
                </a:solidFill>
              </a:endParaRPr>
            </a:p>
          </p:txBody>
        </p:sp>
      </p:grp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550" y="1134275"/>
            <a:ext cx="3170501" cy="3170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 rot="290">
            <a:off x="0" y="838850"/>
            <a:ext cx="35616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Kegiatan Unit Kerja</a:t>
            </a:r>
            <a:endParaRPr b="1" sz="3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3682150" y="0"/>
            <a:ext cx="2665000" cy="2631700"/>
            <a:chOff x="505500" y="1655400"/>
            <a:chExt cx="2665000" cy="2631700"/>
          </a:xfrm>
        </p:grpSpPr>
        <p:pic>
          <p:nvPicPr>
            <p:cNvPr id="76" name="Google Shape;7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5500" y="1655400"/>
              <a:ext cx="2665000" cy="263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5"/>
            <p:cNvSpPr txBox="1"/>
            <p:nvPr/>
          </p:nvSpPr>
          <p:spPr>
            <a:xfrm>
              <a:off x="785750" y="2096350"/>
              <a:ext cx="2104500" cy="15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Tidak </a:t>
              </a:r>
              <a:endParaRPr b="1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Efektif &amp; Efisien</a:t>
              </a:r>
              <a:endParaRPr sz="2500">
                <a:solidFill>
                  <a:srgbClr val="31218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6175"/>
            <a:ext cx="4007325" cy="4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 rot="290">
            <a:off x="0" y="665025"/>
            <a:ext cx="35616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Kegiatan Unit Kerja</a:t>
            </a:r>
            <a:endParaRPr b="1" sz="3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3682150" y="0"/>
            <a:ext cx="2665000" cy="2631700"/>
            <a:chOff x="505500" y="1655400"/>
            <a:chExt cx="2665000" cy="2631700"/>
          </a:xfrm>
        </p:grpSpPr>
        <p:pic>
          <p:nvPicPr>
            <p:cNvPr id="86" name="Google Shape;8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5500" y="1655400"/>
              <a:ext cx="2665000" cy="263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6"/>
            <p:cNvSpPr txBox="1"/>
            <p:nvPr/>
          </p:nvSpPr>
          <p:spPr>
            <a:xfrm>
              <a:off x="785750" y="2096350"/>
              <a:ext cx="2104500" cy="15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Tidak </a:t>
              </a:r>
              <a:endParaRPr b="1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Efektif &amp; Efisien</a:t>
              </a:r>
              <a:endParaRPr sz="2500">
                <a:solidFill>
                  <a:srgbClr val="31218E"/>
                </a:solidFill>
              </a:endParaRPr>
            </a:p>
          </p:txBody>
        </p:sp>
      </p:grpSp>
      <p:sp>
        <p:nvSpPr>
          <p:cNvPr id="88" name="Google Shape;88;p16"/>
          <p:cNvSpPr txBox="1"/>
          <p:nvPr/>
        </p:nvSpPr>
        <p:spPr>
          <a:xfrm>
            <a:off x="3838425" y="2571750"/>
            <a:ext cx="5305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Ada 2 kegiatan dengan tujuan yang sama sehingga </a:t>
            </a: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Tidak Efisien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Ada 2 kegiatan dengan tujuan yang beda namun </a:t>
            </a: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Tidak Efektif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2625"/>
            <a:ext cx="3833501" cy="383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7"/>
          <p:cNvGrpSpPr/>
          <p:nvPr/>
        </p:nvGrpSpPr>
        <p:grpSpPr>
          <a:xfrm>
            <a:off x="3690463" y="2478500"/>
            <a:ext cx="2631650" cy="2665000"/>
            <a:chOff x="3340050" y="1638750"/>
            <a:chExt cx="2631650" cy="2665000"/>
          </a:xfrm>
        </p:grpSpPr>
        <p:pic>
          <p:nvPicPr>
            <p:cNvPr id="95" name="Google Shape;9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3323375" y="1655425"/>
              <a:ext cx="2665000" cy="263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7"/>
            <p:cNvSpPr txBox="1"/>
            <p:nvPr/>
          </p:nvSpPr>
          <p:spPr>
            <a:xfrm>
              <a:off x="3407875" y="1965850"/>
              <a:ext cx="2496000" cy="17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Buruknya</a:t>
              </a:r>
              <a:endParaRPr b="1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Dokumentasi</a:t>
              </a:r>
              <a:endParaRPr sz="2500">
                <a:solidFill>
                  <a:srgbClr val="31218E"/>
                </a:solidFill>
              </a:endParaRPr>
            </a:p>
          </p:txBody>
        </p:sp>
      </p:grpSp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 rot="290">
            <a:off x="0" y="838850"/>
            <a:ext cx="35616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Kegiatan Unit Kerja</a:t>
            </a:r>
            <a:endParaRPr b="1" sz="3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002400" y="1187175"/>
            <a:ext cx="5064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Kegiatan </a:t>
            </a: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Tidak Terdokumentasi </a:t>
            </a:r>
            <a:r>
              <a:rPr b="1" lang="id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dengan baik sehingga menyulitkan stakeholder kegiatan</a:t>
            </a:r>
            <a:endParaRPr sz="2500">
              <a:solidFill>
                <a:srgbClr val="31218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5825" y="1255900"/>
            <a:ext cx="2665013" cy="2631700"/>
            <a:chOff x="5941650" y="1655400"/>
            <a:chExt cx="2665013" cy="2631700"/>
          </a:xfrm>
        </p:grpSpPr>
        <p:pic>
          <p:nvPicPr>
            <p:cNvPr id="105" name="Google Shape;10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941650" y="1655400"/>
              <a:ext cx="2665013" cy="263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8"/>
            <p:cNvSpPr txBox="1"/>
            <p:nvPr/>
          </p:nvSpPr>
          <p:spPr>
            <a:xfrm>
              <a:off x="6026150" y="1965875"/>
              <a:ext cx="2496000" cy="17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Butuh</a:t>
              </a:r>
              <a:endParaRPr b="1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500">
                  <a:solidFill>
                    <a:srgbClr val="31218E"/>
                  </a:solidFill>
                  <a:latin typeface="Caveat"/>
                  <a:ea typeface="Caveat"/>
                  <a:cs typeface="Caveat"/>
                  <a:sym typeface="Caveat"/>
                </a:rPr>
                <a:t>Monitoring</a:t>
              </a:r>
              <a:endParaRPr b="1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 rot="290">
            <a:off x="0" y="838850"/>
            <a:ext cx="35616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Kegiatan Unit Kerja</a:t>
            </a:r>
            <a:endParaRPr b="1" sz="3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50" y="1614800"/>
            <a:ext cx="3528701" cy="35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947925" y="3823075"/>
            <a:ext cx="60801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Perlu </a:t>
            </a: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memonitoring</a:t>
            </a:r>
            <a:r>
              <a:rPr b="1" lang="id" sz="2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 seluruh kegiatan yang dilakukan oleh unit kerja secara keseluruhan</a:t>
            </a:r>
            <a:endParaRPr b="1" sz="2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476" y="578000"/>
            <a:ext cx="3339450" cy="398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type="title"/>
          </p:nvPr>
        </p:nvSpPr>
        <p:spPr>
          <a:xfrm rot="377">
            <a:off x="1862075" y="2188050"/>
            <a:ext cx="27330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What is the Solution</a:t>
            </a:r>
            <a:endParaRPr b="1" sz="48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15" y="199600"/>
            <a:ext cx="1363750" cy="13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512" y="1896600"/>
            <a:ext cx="2614675" cy="26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31" y="1896618"/>
            <a:ext cx="2614675" cy="26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7775" y="1896611"/>
            <a:ext cx="2614675" cy="261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 rot="377">
            <a:off x="3297325" y="1098475"/>
            <a:ext cx="27330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6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Solusi</a:t>
            </a:r>
            <a:endParaRPr b="1" sz="6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 rot="377">
            <a:off x="575225" y="4214150"/>
            <a:ext cx="27330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Terstruktur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 rot="377">
            <a:off x="3356500" y="4214150"/>
            <a:ext cx="27330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Sistematis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 rot="377">
            <a:off x="6137775" y="4214150"/>
            <a:ext cx="27330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Masif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940" y="2122288"/>
            <a:ext cx="1363750" cy="13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25" y="199600"/>
            <a:ext cx="1229625" cy="4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type="title"/>
          </p:nvPr>
        </p:nvSpPr>
        <p:spPr>
          <a:xfrm rot="532">
            <a:off x="693300" y="615738"/>
            <a:ext cx="77574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What's the correlation</a:t>
            </a:r>
            <a:endParaRPr b="1" sz="35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693288" y="1996929"/>
            <a:ext cx="1486475" cy="1614480"/>
            <a:chOff x="152400" y="471654"/>
            <a:chExt cx="1486475" cy="1614480"/>
          </a:xfrm>
        </p:grpSpPr>
        <p:pic>
          <p:nvPicPr>
            <p:cNvPr id="139" name="Google Shape;139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824000" y="867375"/>
              <a:ext cx="814875" cy="804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152393" y="1276350"/>
              <a:ext cx="814875" cy="804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2400" y="471654"/>
              <a:ext cx="814875" cy="804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Google Shape;14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8113" y="1540600"/>
            <a:ext cx="2987750" cy="29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type="title"/>
          </p:nvPr>
        </p:nvSpPr>
        <p:spPr>
          <a:xfrm rot="639">
            <a:off x="565484" y="3716513"/>
            <a:ext cx="16143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Problem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 rot="639">
            <a:off x="6964234" y="3716513"/>
            <a:ext cx="16143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31218E"/>
                </a:solidFill>
                <a:latin typeface="Caveat"/>
                <a:ea typeface="Caveat"/>
                <a:cs typeface="Caveat"/>
                <a:sym typeface="Caveat"/>
              </a:rPr>
              <a:t>Solution</a:t>
            </a:r>
            <a:endParaRPr b="1" sz="3000">
              <a:solidFill>
                <a:srgbClr val="31218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