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0e6df2390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60e6df239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11f865606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611f865606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11f86560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611f86560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11f865606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611f865606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125099db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6125099db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125099db8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6125099db8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125099db8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6125099db8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d547557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7" name="Google Shape;187;g33d547557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3d547557a_0_0:notes"/>
          <p:cNvSpPr txBox="1"/>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0d8f9031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60d8f9031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11f86560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611f86560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11f86560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611f86560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0e6df239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60e6df239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11f865606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611f86560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11f86560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611f86560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11f865606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611f86560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megapolitan.kompas.com/read/2019/01/04/06310081/4-titik-kemacetan-di-depok-menurut-polisi?page=all" TargetMode="External"/><Relationship Id="rId4" Type="http://schemas.openxmlformats.org/officeDocument/2006/relationships/hyperlink" Target="https://www.liputan6.com/news/read/3690000/pelanggar-lalu-lintas-saat-operasi-zebra-2018-menurun-dibanding-tahun-lalu?related=dable&amp;utm_expid=.9Z4i5ypGQeGiS7w9arwTvQ.1&amp;utm_referrer=" TargetMode="External"/><Relationship Id="rId10" Type="http://schemas.openxmlformats.org/officeDocument/2006/relationships/image" Target="../media/image11.jpg"/><Relationship Id="rId9" Type="http://schemas.openxmlformats.org/officeDocument/2006/relationships/hyperlink" Target="https://pixabay.com/users/3d_maennchen-1553824/" TargetMode="External"/><Relationship Id="rId5" Type="http://schemas.openxmlformats.org/officeDocument/2006/relationships/hyperlink" Target="https://megapolitan.kompas.com/read/2017/09/26/11222561/pelanggaran-di-jalan-margonda-yang-membuat-kesal-pengendara?page=all" TargetMode="External"/><Relationship Id="rId6" Type="http://schemas.openxmlformats.org/officeDocument/2006/relationships/hyperlink" Target="https://oto.detik.com/berita/d-3640891/20-25-persen-warga-depok-langgar-lalu-lintas" TargetMode="External"/><Relationship Id="rId7" Type="http://schemas.openxmlformats.org/officeDocument/2006/relationships/hyperlink" Target="https://megapolitan.kompas.com/read/2018/11/29/20044261/tak-terima-ditilang-pengemudi-ojek-online-ini-telepon-ibunya" TargetMode="External"/><Relationship Id="rId8" Type="http://schemas.openxmlformats.org/officeDocument/2006/relationships/hyperlink" Target="https://otomotif.kompas.com/read/2019/01/10/074200815/ingat-berkendara-sambil-main-ponsel-itu-berbahay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1.jpg"/><Relationship Id="rId6" Type="http://schemas.openxmlformats.org/officeDocument/2006/relationships/image" Target="../media/image9.jpg"/><Relationship Id="rId7"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5763666" y="1014438"/>
            <a:ext cx="3027300" cy="3030902"/>
          </a:xfrm>
          <a:prstGeom prst="rect">
            <a:avLst/>
          </a:prstGeom>
          <a:noFill/>
          <a:ln>
            <a:noFill/>
          </a:ln>
        </p:spPr>
      </p:pic>
      <p:sp>
        <p:nvSpPr>
          <p:cNvPr id="89" name="Google Shape;89;p13"/>
          <p:cNvSpPr txBox="1"/>
          <p:nvPr>
            <p:ph idx="4294967295" type="title"/>
          </p:nvPr>
        </p:nvSpPr>
        <p:spPr>
          <a:xfrm>
            <a:off x="1500" y="4506700"/>
            <a:ext cx="12189000" cy="1398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4400"/>
              <a:buFont typeface="Calibri"/>
              <a:buNone/>
            </a:pPr>
            <a:r>
              <a:rPr b="1" lang="en-US" sz="3000"/>
              <a:t>Optimalisasi Tanda Nomor Kendaraan Bermotor Untuk Mengatasi Pelanggar Lalu Lintas</a:t>
            </a:r>
            <a:endParaRPr b="1" sz="3000"/>
          </a:p>
        </p:txBody>
      </p:sp>
      <p:pic>
        <p:nvPicPr>
          <p:cNvPr id="90" name="Google Shape;90;p13"/>
          <p:cNvPicPr preferRelativeResize="0"/>
          <p:nvPr/>
        </p:nvPicPr>
        <p:blipFill>
          <a:blip r:embed="rId4">
            <a:alphaModFix/>
          </a:blip>
          <a:stretch>
            <a:fillRect/>
          </a:stretch>
        </p:blipFill>
        <p:spPr>
          <a:xfrm>
            <a:off x="3401038" y="1806537"/>
            <a:ext cx="2117275" cy="1982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67100" y="443713"/>
            <a:ext cx="2655000" cy="38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3000"/>
              <a:t>Peluang Pasar</a:t>
            </a:r>
            <a:endParaRPr b="1" sz="3000"/>
          </a:p>
        </p:txBody>
      </p:sp>
      <p:sp>
        <p:nvSpPr>
          <p:cNvPr id="151" name="Google Shape;151;p22"/>
          <p:cNvSpPr txBox="1"/>
          <p:nvPr>
            <p:ph idx="1" type="body"/>
          </p:nvPr>
        </p:nvSpPr>
        <p:spPr>
          <a:xfrm>
            <a:off x="445325" y="1169375"/>
            <a:ext cx="5650800" cy="5261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2400"/>
              <a:t>Target Pasar :</a:t>
            </a:r>
            <a:endParaRPr b="1" sz="2400"/>
          </a:p>
          <a:p>
            <a:pPr indent="-381000" lvl="0" marL="457200" rtl="0" algn="just">
              <a:lnSpc>
                <a:spcPct val="150000"/>
              </a:lnSpc>
              <a:spcBef>
                <a:spcPts val="0"/>
              </a:spcBef>
              <a:spcAft>
                <a:spcPts val="0"/>
              </a:spcAft>
              <a:buSzPts val="2400"/>
              <a:buFont typeface="Calibri"/>
              <a:buChar char="●"/>
            </a:pPr>
            <a:r>
              <a:rPr lang="en-US" sz="2400"/>
              <a:t>Pengendara</a:t>
            </a:r>
            <a:endParaRPr sz="2400"/>
          </a:p>
          <a:p>
            <a:pPr indent="-381000" lvl="0" marL="457200" rtl="0" algn="just">
              <a:lnSpc>
                <a:spcPct val="150000"/>
              </a:lnSpc>
              <a:spcBef>
                <a:spcPts val="0"/>
              </a:spcBef>
              <a:spcAft>
                <a:spcPts val="0"/>
              </a:spcAft>
              <a:buSzPts val="2400"/>
              <a:buFont typeface="Calibri"/>
              <a:buChar char="●"/>
            </a:pPr>
            <a:r>
              <a:rPr lang="en-US" sz="2400"/>
              <a:t>Masyarakat</a:t>
            </a:r>
            <a:endParaRPr sz="2400"/>
          </a:p>
          <a:p>
            <a:pPr indent="-381000" lvl="0" marL="457200" rtl="0" algn="just">
              <a:lnSpc>
                <a:spcPct val="150000"/>
              </a:lnSpc>
              <a:spcBef>
                <a:spcPts val="0"/>
              </a:spcBef>
              <a:spcAft>
                <a:spcPts val="0"/>
              </a:spcAft>
              <a:buSzPts val="2400"/>
              <a:buFont typeface="Calibri"/>
              <a:buChar char="●"/>
            </a:pPr>
            <a:r>
              <a:rPr lang="en-US" sz="2400"/>
              <a:t>Polisi</a:t>
            </a:r>
            <a:endParaRPr sz="2400"/>
          </a:p>
          <a:p>
            <a:pPr indent="0" lvl="0" marL="0" rtl="0" algn="just">
              <a:lnSpc>
                <a:spcPct val="150000"/>
              </a:lnSpc>
              <a:spcBef>
                <a:spcPts val="0"/>
              </a:spcBef>
              <a:spcAft>
                <a:spcPts val="0"/>
              </a:spcAft>
              <a:buClr>
                <a:schemeClr val="dk1"/>
              </a:buClr>
              <a:buSzPts val="1100"/>
              <a:buFont typeface="Arial"/>
              <a:buNone/>
            </a:pPr>
            <a:r>
              <a:rPr b="1" lang="en-US" sz="2400"/>
              <a:t>Ukuran Pasar :</a:t>
            </a:r>
            <a:endParaRPr b="1" sz="2400"/>
          </a:p>
          <a:p>
            <a:pPr indent="0" lvl="0" marL="0" rtl="0" algn="just">
              <a:lnSpc>
                <a:spcPct val="150000"/>
              </a:lnSpc>
              <a:spcBef>
                <a:spcPts val="0"/>
              </a:spcBef>
              <a:spcAft>
                <a:spcPts val="0"/>
              </a:spcAft>
              <a:buClr>
                <a:schemeClr val="dk1"/>
              </a:buClr>
              <a:buSzPts val="1100"/>
              <a:buFont typeface="Arial"/>
              <a:buNone/>
            </a:pPr>
            <a:r>
              <a:rPr lang="en-US" sz="2400"/>
              <a:t>Pada tahun 2018 terdapat pelanggar peraturan lalu lintas yaitu melanggar : </a:t>
            </a:r>
            <a:endParaRPr sz="2400"/>
          </a:p>
          <a:p>
            <a:pPr indent="-381000" lvl="0" marL="457200" rtl="0" algn="just">
              <a:lnSpc>
                <a:spcPct val="150000"/>
              </a:lnSpc>
              <a:spcBef>
                <a:spcPts val="1200"/>
              </a:spcBef>
              <a:spcAft>
                <a:spcPts val="0"/>
              </a:spcAft>
              <a:buSzPts val="2400"/>
              <a:buFont typeface="Calibri"/>
              <a:buChar char="●"/>
            </a:pPr>
            <a:r>
              <a:rPr lang="en-US" sz="2400"/>
              <a:t>Rambu berhenti dan parkir 6.167 kasus</a:t>
            </a:r>
            <a:endParaRPr sz="2400"/>
          </a:p>
          <a:p>
            <a:pPr indent="-381000" lvl="0" marL="457200" rtl="0" algn="just">
              <a:lnSpc>
                <a:spcPct val="150000"/>
              </a:lnSpc>
              <a:spcBef>
                <a:spcPts val="0"/>
              </a:spcBef>
              <a:spcAft>
                <a:spcPts val="0"/>
              </a:spcAft>
              <a:buSzPts val="2400"/>
              <a:buFont typeface="Calibri"/>
              <a:buChar char="●"/>
            </a:pPr>
            <a:r>
              <a:rPr lang="en-US" sz="2400"/>
              <a:t>Marka berhenti 4.313 kasus</a:t>
            </a:r>
            <a:endParaRPr sz="2400"/>
          </a:p>
        </p:txBody>
      </p:sp>
      <p:sp>
        <p:nvSpPr>
          <p:cNvPr id="152" name="Google Shape;152;p22"/>
          <p:cNvSpPr txBox="1"/>
          <p:nvPr>
            <p:ph idx="1" type="body"/>
          </p:nvPr>
        </p:nvSpPr>
        <p:spPr>
          <a:xfrm>
            <a:off x="6365500" y="739325"/>
            <a:ext cx="5650800" cy="61212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0"/>
              </a:spcBef>
              <a:spcAft>
                <a:spcPts val="0"/>
              </a:spcAft>
              <a:buSzPts val="2400"/>
              <a:buFont typeface="Calibri"/>
              <a:buChar char="●"/>
            </a:pPr>
            <a:r>
              <a:rPr lang="en-US" sz="2400"/>
              <a:t>Aturan kelengkapan surat 3.056 kasus</a:t>
            </a:r>
            <a:endParaRPr sz="2400"/>
          </a:p>
          <a:p>
            <a:pPr indent="-381000" lvl="0" marL="457200" rtl="0" algn="just">
              <a:lnSpc>
                <a:spcPct val="150000"/>
              </a:lnSpc>
              <a:spcBef>
                <a:spcPts val="0"/>
              </a:spcBef>
              <a:spcAft>
                <a:spcPts val="0"/>
              </a:spcAft>
              <a:buSzPts val="2400"/>
              <a:buFont typeface="Calibri"/>
              <a:buChar char="●"/>
            </a:pPr>
            <a:r>
              <a:rPr lang="en-US" sz="2400"/>
              <a:t>Aturan kelebihan muatan sebanyak 2.173 kasus</a:t>
            </a:r>
            <a:endParaRPr sz="2400"/>
          </a:p>
          <a:p>
            <a:pPr indent="-381000" lvl="0" marL="457200" rtl="0" algn="just">
              <a:lnSpc>
                <a:spcPct val="150000"/>
              </a:lnSpc>
              <a:spcBef>
                <a:spcPts val="0"/>
              </a:spcBef>
              <a:spcAft>
                <a:spcPts val="0"/>
              </a:spcAft>
              <a:buSzPts val="2400"/>
              <a:buFont typeface="Calibri"/>
              <a:buChar char="●"/>
            </a:pPr>
            <a:r>
              <a:rPr lang="en-US" sz="2400"/>
              <a:t>Aturan sabuk pengaman sebanyak 2.066 kasus</a:t>
            </a:r>
            <a:endParaRPr sz="2400"/>
          </a:p>
          <a:p>
            <a:pPr indent="-381000" lvl="0" marL="457200" rtl="0" algn="just">
              <a:lnSpc>
                <a:spcPct val="150000"/>
              </a:lnSpc>
              <a:spcBef>
                <a:spcPts val="0"/>
              </a:spcBef>
              <a:spcAft>
                <a:spcPts val="0"/>
              </a:spcAft>
              <a:buSzPts val="2400"/>
              <a:buFont typeface="Calibri"/>
              <a:buChar char="●"/>
            </a:pPr>
            <a:r>
              <a:rPr lang="en-US" sz="2400"/>
              <a:t>Lalu lintas 1.499 kasus</a:t>
            </a:r>
            <a:endParaRPr sz="2400"/>
          </a:p>
          <a:p>
            <a:pPr indent="-381000" lvl="0" marL="457200" rtl="0" algn="just">
              <a:lnSpc>
                <a:spcPct val="150000"/>
              </a:lnSpc>
              <a:spcBef>
                <a:spcPts val="0"/>
              </a:spcBef>
              <a:spcAft>
                <a:spcPts val="0"/>
              </a:spcAft>
              <a:buSzPts val="2400"/>
              <a:buFont typeface="Calibri"/>
              <a:buChar char="●"/>
            </a:pPr>
            <a:r>
              <a:rPr lang="en-US" sz="2400"/>
              <a:t>Marka tidak terputus 1.122 kasus</a:t>
            </a:r>
            <a:endParaRPr sz="2400"/>
          </a:p>
          <a:p>
            <a:pPr indent="-381000" lvl="0" marL="457200" rtl="0" algn="just">
              <a:lnSpc>
                <a:spcPct val="150000"/>
              </a:lnSpc>
              <a:spcBef>
                <a:spcPts val="0"/>
              </a:spcBef>
              <a:spcAft>
                <a:spcPts val="0"/>
              </a:spcAft>
              <a:buSzPts val="2400"/>
              <a:buFont typeface="Calibri"/>
              <a:buChar char="●"/>
            </a:pPr>
            <a:r>
              <a:rPr lang="en-US" sz="2400"/>
              <a:t>Aturan kelengkapan kendaraan 962 kasus</a:t>
            </a:r>
            <a:endParaRPr sz="2400"/>
          </a:p>
          <a:p>
            <a:pPr indent="-381000" lvl="0" marL="457200" rtl="0" algn="just">
              <a:lnSpc>
                <a:spcPct val="150000"/>
              </a:lnSpc>
              <a:spcBef>
                <a:spcPts val="0"/>
              </a:spcBef>
              <a:spcAft>
                <a:spcPts val="0"/>
              </a:spcAft>
              <a:buSzPts val="2400"/>
              <a:buFont typeface="Calibri"/>
              <a:buChar char="●"/>
            </a:pPr>
            <a:r>
              <a:rPr lang="en-US" sz="2400"/>
              <a:t>Aturan penggunaan telepon seluler saat berkendara 865 kasus</a:t>
            </a:r>
            <a:endParaRPr sz="2400"/>
          </a:p>
          <a:p>
            <a:pPr indent="0" lvl="0" marL="0" rtl="0" algn="l">
              <a:spcBef>
                <a:spcPts val="1200"/>
              </a:spcBef>
              <a:spcAft>
                <a:spcPts val="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1" type="body"/>
          </p:nvPr>
        </p:nvSpPr>
        <p:spPr>
          <a:xfrm>
            <a:off x="445325" y="457200"/>
            <a:ext cx="11257800" cy="59733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400"/>
              <a:t>Total pelanggaran di atas adalah </a:t>
            </a:r>
            <a:r>
              <a:rPr b="1" lang="en-US" sz="2400"/>
              <a:t>22.223 kasus</a:t>
            </a:r>
            <a:r>
              <a:rPr lang="en-US" sz="2400"/>
              <a:t>, pelanggaran tersebut langsung ditangani oleh kepolisian dan hanya pada waktu-waktu tertentu salah satunya operasi zebra [2]. Bagaimana jika operasi dilakukan selamanya? Tentu ada kemungkinan jumlah pelanggar makin bertambah atau positifnya banyak pengendara yang menjadi taat peraturan lalu lintas sehingga angka kemacetan dapat dikurangi.</a:t>
            </a:r>
            <a:endParaRPr sz="2400"/>
          </a:p>
          <a:p>
            <a:pPr indent="0" lvl="0" marL="0" rtl="0" algn="just">
              <a:lnSpc>
                <a:spcPct val="150000"/>
              </a:lnSpc>
              <a:spcBef>
                <a:spcPts val="0"/>
              </a:spcBef>
              <a:spcAft>
                <a:spcPts val="0"/>
              </a:spcAft>
              <a:buClr>
                <a:schemeClr val="dk1"/>
              </a:buClr>
              <a:buSzPts val="1100"/>
              <a:buFont typeface="Arial"/>
              <a:buNone/>
            </a:pPr>
            <a:r>
              <a:t/>
            </a:r>
            <a:endParaRPr sz="2400"/>
          </a:p>
          <a:p>
            <a:pPr indent="0" lvl="0" marL="0" rtl="0" algn="just">
              <a:lnSpc>
                <a:spcPct val="150000"/>
              </a:lnSpc>
              <a:spcBef>
                <a:spcPts val="0"/>
              </a:spcBef>
              <a:spcAft>
                <a:spcPts val="0"/>
              </a:spcAft>
              <a:buClr>
                <a:schemeClr val="dk1"/>
              </a:buClr>
              <a:buSzPts val="1100"/>
              <a:buFont typeface="Arial"/>
              <a:buNone/>
            </a:pPr>
            <a:r>
              <a:rPr lang="en-US" sz="2400"/>
              <a:t>Dapat diketahui bahwa </a:t>
            </a:r>
            <a:r>
              <a:rPr b="1" lang="en-US" sz="2400"/>
              <a:t>ukuran pasar</a:t>
            </a:r>
            <a:r>
              <a:rPr lang="en-US" sz="2400"/>
              <a:t> dari permasalahan ini yaitu </a:t>
            </a:r>
            <a:r>
              <a:rPr b="1" lang="en-US" sz="2400"/>
              <a:t>sangat besar.</a:t>
            </a:r>
            <a:r>
              <a:rPr lang="en-US" sz="2400"/>
              <a:t> Ukuran pasar yang sangat besar dikarenakan banyaknya pengendara yang melanggar dan sedikitnya polisi yang bertindak. Sehingga pasar yang dibutuhkan juga besar, untuk itu kami menawarkan program yang dapat menyeimbangkan pengendara dengan pengawas, yaitu mengajak masyarakat.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445325" y="457200"/>
            <a:ext cx="11257800" cy="59733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None/>
            </a:pPr>
            <a:r>
              <a:rPr lang="en-US" sz="2400"/>
              <a:t>Inovasi ini merupakan salah satu contoh untuk memajukan program unggulan kota depok saat ini yaitu </a:t>
            </a:r>
            <a:r>
              <a:rPr b="1" lang="en-US" sz="2400"/>
              <a:t>Family Resilience City. </a:t>
            </a:r>
            <a:r>
              <a:rPr lang="en-US" sz="2400"/>
              <a:t>Hubungannya adalah agar kota Depok dapat menjadi tempat yang nyaman meskipun di jalanan yang berbahaya sekalipun.</a:t>
            </a:r>
            <a:endParaRPr sz="2400"/>
          </a:p>
          <a:p>
            <a:pPr indent="0" lvl="0" marL="0" rtl="0" algn="just">
              <a:lnSpc>
                <a:spcPct val="150000"/>
              </a:lnSpc>
              <a:spcBef>
                <a:spcPts val="0"/>
              </a:spcBef>
              <a:spcAft>
                <a:spcPts val="0"/>
              </a:spcAft>
              <a:buNone/>
            </a:pPr>
            <a:r>
              <a:t/>
            </a:r>
            <a:endParaRPr sz="2400"/>
          </a:p>
          <a:p>
            <a:pPr indent="0" lvl="0" marL="0" rtl="0" algn="just">
              <a:lnSpc>
                <a:spcPct val="150000"/>
              </a:lnSpc>
              <a:spcBef>
                <a:spcPts val="0"/>
              </a:spcBef>
              <a:spcAft>
                <a:spcPts val="0"/>
              </a:spcAft>
              <a:buNone/>
            </a:pPr>
            <a:r>
              <a:rPr lang="en-US" sz="2400"/>
              <a:t>Tujuan inovasi ini adalah </a:t>
            </a:r>
            <a:r>
              <a:rPr b="1" lang="en-US" sz="2400"/>
              <a:t>supaya pengendara yang melanggar peraturan lalu lintas dapat diatasi tidak hanya oleh polisi melainkan masyarakat</a:t>
            </a:r>
            <a:r>
              <a:rPr lang="en-US" sz="2400"/>
              <a:t>. Berikut SWOT dari inovasi ini yang dilihat dari tujuan tersebut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idx="1" type="body"/>
          </p:nvPr>
        </p:nvSpPr>
        <p:spPr>
          <a:xfrm>
            <a:off x="445325" y="457200"/>
            <a:ext cx="11257800" cy="5973300"/>
          </a:xfrm>
          <a:prstGeom prst="rect">
            <a:avLst/>
          </a:prstGeom>
          <a:noFill/>
          <a:ln>
            <a:noFill/>
          </a:ln>
        </p:spPr>
        <p:txBody>
          <a:bodyPr anchorCtr="0" anchor="ctr" bIns="45700" lIns="91425" spcFirstLastPara="1" rIns="91425" wrap="square" tIns="45700">
            <a:noAutofit/>
          </a:bodyPr>
          <a:lstStyle/>
          <a:p>
            <a:pPr indent="-368300" lvl="0" marL="457200" rtl="0" algn="just">
              <a:lnSpc>
                <a:spcPct val="150000"/>
              </a:lnSpc>
              <a:spcBef>
                <a:spcPts val="0"/>
              </a:spcBef>
              <a:spcAft>
                <a:spcPts val="0"/>
              </a:spcAft>
              <a:buSzPts val="2200"/>
              <a:buFont typeface="Calibri"/>
              <a:buChar char="●"/>
            </a:pPr>
            <a:r>
              <a:rPr lang="en-US" sz="2200"/>
              <a:t>Strengths :</a:t>
            </a:r>
            <a:endParaRPr sz="2200"/>
          </a:p>
          <a:p>
            <a:pPr indent="-368300" lvl="1" marL="914400" rtl="0" algn="just">
              <a:lnSpc>
                <a:spcPct val="150000"/>
              </a:lnSpc>
              <a:spcBef>
                <a:spcPts val="0"/>
              </a:spcBef>
              <a:spcAft>
                <a:spcPts val="0"/>
              </a:spcAft>
              <a:buSzPts val="2200"/>
              <a:buFont typeface="Calibri"/>
              <a:buChar char="○"/>
            </a:pPr>
            <a:r>
              <a:rPr lang="en-US" sz="2200"/>
              <a:t>Menjadi wadah pelaporan masyarakat untuk pelanggar lalu lintas</a:t>
            </a:r>
            <a:endParaRPr sz="2200"/>
          </a:p>
          <a:p>
            <a:pPr indent="-368300" lvl="1" marL="914400" rtl="0" algn="just">
              <a:lnSpc>
                <a:spcPct val="150000"/>
              </a:lnSpc>
              <a:spcBef>
                <a:spcPts val="0"/>
              </a:spcBef>
              <a:spcAft>
                <a:spcPts val="0"/>
              </a:spcAft>
              <a:buSzPts val="2200"/>
              <a:buFont typeface="Calibri"/>
              <a:buChar char="○"/>
            </a:pPr>
            <a:r>
              <a:rPr lang="en-US" sz="2200"/>
              <a:t>Sistem sederhana dan mudah digunakan</a:t>
            </a:r>
            <a:endParaRPr sz="2200"/>
          </a:p>
          <a:p>
            <a:pPr indent="-368300" lvl="1" marL="914400" rtl="0" algn="just">
              <a:lnSpc>
                <a:spcPct val="150000"/>
              </a:lnSpc>
              <a:spcBef>
                <a:spcPts val="0"/>
              </a:spcBef>
              <a:spcAft>
                <a:spcPts val="0"/>
              </a:spcAft>
              <a:buSzPts val="2200"/>
              <a:buFont typeface="Calibri"/>
              <a:buChar char="○"/>
            </a:pPr>
            <a:r>
              <a:rPr lang="en-US" sz="2200"/>
              <a:t>Data yang digunakan valid keasliannya</a:t>
            </a:r>
            <a:endParaRPr sz="2200"/>
          </a:p>
          <a:p>
            <a:pPr indent="-368300" lvl="1" marL="914400" rtl="0" algn="just">
              <a:lnSpc>
                <a:spcPct val="150000"/>
              </a:lnSpc>
              <a:spcBef>
                <a:spcPts val="0"/>
              </a:spcBef>
              <a:spcAft>
                <a:spcPts val="0"/>
              </a:spcAft>
              <a:buSzPts val="2200"/>
              <a:buFont typeface="Calibri"/>
              <a:buChar char="○"/>
            </a:pPr>
            <a:r>
              <a:rPr lang="en-US" sz="2200"/>
              <a:t>Informasi pelapor terjaga kerahasiaannya</a:t>
            </a:r>
            <a:endParaRPr sz="2200"/>
          </a:p>
          <a:p>
            <a:pPr indent="-368300" lvl="1" marL="914400" rtl="0" algn="just">
              <a:lnSpc>
                <a:spcPct val="150000"/>
              </a:lnSpc>
              <a:spcBef>
                <a:spcPts val="0"/>
              </a:spcBef>
              <a:spcAft>
                <a:spcPts val="0"/>
              </a:spcAft>
              <a:buSzPts val="2200"/>
              <a:buFont typeface="Calibri"/>
              <a:buChar char="○"/>
            </a:pPr>
            <a:r>
              <a:rPr lang="en-US" sz="2200"/>
              <a:t>Adanya fitur poin untuk menarik masyarakat</a:t>
            </a:r>
            <a:endParaRPr sz="2200"/>
          </a:p>
          <a:p>
            <a:pPr indent="-368300" lvl="1" marL="914400" rtl="0" algn="just">
              <a:lnSpc>
                <a:spcPct val="150000"/>
              </a:lnSpc>
              <a:spcBef>
                <a:spcPts val="0"/>
              </a:spcBef>
              <a:spcAft>
                <a:spcPts val="0"/>
              </a:spcAft>
              <a:buSzPts val="2200"/>
              <a:buFont typeface="Calibri"/>
              <a:buChar char="○"/>
            </a:pPr>
            <a:r>
              <a:rPr lang="en-US" sz="2200"/>
              <a:t>Laporan pelanggar lalu lintas terdokumentasi secara terstruktur</a:t>
            </a:r>
            <a:endParaRPr sz="2200"/>
          </a:p>
          <a:p>
            <a:pPr indent="-368300" lvl="1" marL="914400" rtl="0" algn="just">
              <a:lnSpc>
                <a:spcPct val="150000"/>
              </a:lnSpc>
              <a:spcBef>
                <a:spcPts val="0"/>
              </a:spcBef>
              <a:spcAft>
                <a:spcPts val="0"/>
              </a:spcAft>
              <a:buSzPts val="2200"/>
              <a:buFont typeface="Calibri"/>
              <a:buChar char="○"/>
            </a:pPr>
            <a:r>
              <a:rPr lang="en-US" sz="2200"/>
              <a:t>Data laporan dapat digunakan untuk dianalisis</a:t>
            </a:r>
            <a:endParaRPr sz="2200"/>
          </a:p>
          <a:p>
            <a:pPr indent="-368300" lvl="0" marL="457200" rtl="0" algn="just">
              <a:lnSpc>
                <a:spcPct val="150000"/>
              </a:lnSpc>
              <a:spcBef>
                <a:spcPts val="0"/>
              </a:spcBef>
              <a:spcAft>
                <a:spcPts val="0"/>
              </a:spcAft>
              <a:buSzPts val="2200"/>
              <a:buFont typeface="Calibri"/>
              <a:buChar char="●"/>
            </a:pPr>
            <a:r>
              <a:rPr lang="en-US" sz="2200"/>
              <a:t>Weaknesses :</a:t>
            </a:r>
            <a:endParaRPr sz="2200"/>
          </a:p>
          <a:p>
            <a:pPr indent="-368300" lvl="1" marL="914400" rtl="0" algn="just">
              <a:lnSpc>
                <a:spcPct val="150000"/>
              </a:lnSpc>
              <a:spcBef>
                <a:spcPts val="0"/>
              </a:spcBef>
              <a:spcAft>
                <a:spcPts val="0"/>
              </a:spcAft>
              <a:buSzPts val="2200"/>
              <a:buFont typeface="Calibri"/>
              <a:buChar char="○"/>
            </a:pPr>
            <a:r>
              <a:rPr lang="en-US" sz="2200"/>
              <a:t>Perlu sosialisasi mengenai sistem ini</a:t>
            </a:r>
            <a:endParaRPr sz="2200"/>
          </a:p>
          <a:p>
            <a:pPr indent="-368300" lvl="1" marL="914400" rtl="0" algn="just">
              <a:lnSpc>
                <a:spcPct val="150000"/>
              </a:lnSpc>
              <a:spcBef>
                <a:spcPts val="0"/>
              </a:spcBef>
              <a:spcAft>
                <a:spcPts val="0"/>
              </a:spcAft>
              <a:buSzPts val="2200"/>
              <a:buFont typeface="Calibri"/>
              <a:buChar char="○"/>
            </a:pPr>
            <a:r>
              <a:rPr lang="en-US" sz="2200"/>
              <a:t>Perlu menghafal atau mencatat atau memfoto TNKB untuk dilaporkan</a:t>
            </a:r>
            <a:endParaRPr sz="2200"/>
          </a:p>
          <a:p>
            <a:pPr indent="-368300" lvl="1" marL="914400" rtl="0" algn="just">
              <a:lnSpc>
                <a:spcPct val="150000"/>
              </a:lnSpc>
              <a:spcBef>
                <a:spcPts val="0"/>
              </a:spcBef>
              <a:spcAft>
                <a:spcPts val="0"/>
              </a:spcAft>
              <a:buSzPts val="2200"/>
              <a:buFont typeface="Calibri"/>
              <a:buChar char="○"/>
            </a:pPr>
            <a:r>
              <a:rPr lang="en-US" sz="2200"/>
              <a:t>Perlu mempunyai nomor handphone yang terverifikasi dengan NIK</a:t>
            </a:r>
            <a:endParaRPr sz="2200"/>
          </a:p>
          <a:p>
            <a:pPr indent="-368300" lvl="1" marL="914400" rtl="0" algn="just">
              <a:lnSpc>
                <a:spcPct val="150000"/>
              </a:lnSpc>
              <a:spcBef>
                <a:spcPts val="0"/>
              </a:spcBef>
              <a:spcAft>
                <a:spcPts val="0"/>
              </a:spcAft>
              <a:buSzPts val="2200"/>
              <a:buFont typeface="Calibri"/>
              <a:buChar char="○"/>
            </a:pPr>
            <a:r>
              <a:rPr lang="en-US" sz="2200"/>
              <a:t>Perlu menggunakan akses internet dan aplikasi browser</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445325" y="457200"/>
            <a:ext cx="11257800" cy="5973300"/>
          </a:xfrm>
          <a:prstGeom prst="rect">
            <a:avLst/>
          </a:prstGeom>
          <a:noFill/>
          <a:ln>
            <a:noFill/>
          </a:ln>
        </p:spPr>
        <p:txBody>
          <a:bodyPr anchorCtr="0" anchor="ctr" bIns="45700" lIns="91425" spcFirstLastPara="1" rIns="91425" wrap="square" tIns="45700">
            <a:noAutofit/>
          </a:bodyPr>
          <a:lstStyle/>
          <a:p>
            <a:pPr indent="-368300" lvl="0" marL="457200" rtl="0" algn="just">
              <a:lnSpc>
                <a:spcPct val="150000"/>
              </a:lnSpc>
              <a:spcBef>
                <a:spcPts val="0"/>
              </a:spcBef>
              <a:spcAft>
                <a:spcPts val="0"/>
              </a:spcAft>
              <a:buSzPts val="2200"/>
              <a:buFont typeface="Calibri"/>
              <a:buChar char="●"/>
            </a:pPr>
            <a:r>
              <a:rPr lang="en-US" sz="2200"/>
              <a:t>Opportunities :</a:t>
            </a:r>
            <a:endParaRPr sz="2200"/>
          </a:p>
          <a:p>
            <a:pPr indent="-368300" lvl="1" marL="914400" rtl="0" algn="just">
              <a:lnSpc>
                <a:spcPct val="150000"/>
              </a:lnSpc>
              <a:spcBef>
                <a:spcPts val="0"/>
              </a:spcBef>
              <a:spcAft>
                <a:spcPts val="0"/>
              </a:spcAft>
              <a:buSzPts val="2200"/>
              <a:buFont typeface="Calibri"/>
              <a:buChar char="○"/>
            </a:pPr>
            <a:r>
              <a:rPr lang="en-US" sz="2200"/>
              <a:t>Ada masyarakat yang kesal kepada pelanggar lalu lintas sehingga ingin menindak [3]</a:t>
            </a:r>
            <a:endParaRPr sz="2200"/>
          </a:p>
          <a:p>
            <a:pPr indent="-368300" lvl="1" marL="914400" rtl="0" algn="just">
              <a:lnSpc>
                <a:spcPct val="150000"/>
              </a:lnSpc>
              <a:spcBef>
                <a:spcPts val="0"/>
              </a:spcBef>
              <a:spcAft>
                <a:spcPts val="0"/>
              </a:spcAft>
              <a:buSzPts val="2200"/>
              <a:buFont typeface="Calibri"/>
              <a:buChar char="○"/>
            </a:pPr>
            <a:r>
              <a:rPr lang="en-US" sz="2200"/>
              <a:t>Banyak pengendara yang melakukan pelanggaran lalu lintas [4]</a:t>
            </a:r>
            <a:endParaRPr sz="2200"/>
          </a:p>
          <a:p>
            <a:pPr indent="-368300" lvl="0" marL="457200" rtl="0" algn="just">
              <a:lnSpc>
                <a:spcPct val="150000"/>
              </a:lnSpc>
              <a:spcBef>
                <a:spcPts val="0"/>
              </a:spcBef>
              <a:spcAft>
                <a:spcPts val="0"/>
              </a:spcAft>
              <a:buSzPts val="2200"/>
              <a:buFont typeface="Calibri"/>
              <a:buChar char="●"/>
            </a:pPr>
            <a:r>
              <a:rPr lang="en-US" sz="2200"/>
              <a:t>Threats :</a:t>
            </a:r>
            <a:endParaRPr sz="2200"/>
          </a:p>
          <a:p>
            <a:pPr indent="-368300" lvl="1" marL="914400" rtl="0" algn="just">
              <a:lnSpc>
                <a:spcPct val="150000"/>
              </a:lnSpc>
              <a:spcBef>
                <a:spcPts val="0"/>
              </a:spcBef>
              <a:spcAft>
                <a:spcPts val="0"/>
              </a:spcAft>
              <a:buSzPts val="2200"/>
              <a:buFont typeface="Calibri"/>
              <a:buChar char="○"/>
            </a:pPr>
            <a:r>
              <a:rPr lang="en-US" sz="2200"/>
              <a:t>Ada pelanggar lalu lintas yang tidak terima jika dilaporkan oleh masyarakat [5]</a:t>
            </a:r>
            <a:endParaRPr sz="2200"/>
          </a:p>
          <a:p>
            <a:pPr indent="-368300" lvl="1" marL="914400" rtl="0" algn="just">
              <a:lnSpc>
                <a:spcPct val="150000"/>
              </a:lnSpc>
              <a:spcBef>
                <a:spcPts val="0"/>
              </a:spcBef>
              <a:spcAft>
                <a:spcPts val="0"/>
              </a:spcAft>
              <a:buSzPts val="2200"/>
              <a:buFont typeface="Calibri"/>
              <a:buChar char="○"/>
            </a:pPr>
            <a:r>
              <a:rPr lang="en-US" sz="2200"/>
              <a:t>Bahaya jika menggunakan ponsel saat berkendara [6]</a:t>
            </a:r>
            <a:endParaRPr sz="2200"/>
          </a:p>
          <a:p>
            <a:pPr indent="0" lvl="0" marL="0" rtl="0" algn="just">
              <a:lnSpc>
                <a:spcPct val="150000"/>
              </a:lnSpc>
              <a:spcBef>
                <a:spcPts val="0"/>
              </a:spcBef>
              <a:spcAft>
                <a:spcPts val="0"/>
              </a:spcAft>
              <a:buNone/>
            </a:pPr>
            <a:r>
              <a:t/>
            </a:r>
            <a:endParaRPr sz="2200"/>
          </a:p>
          <a:p>
            <a:pPr indent="0" lvl="0" marL="0" rtl="0" algn="just">
              <a:lnSpc>
                <a:spcPct val="150000"/>
              </a:lnSpc>
              <a:spcBef>
                <a:spcPts val="0"/>
              </a:spcBef>
              <a:spcAft>
                <a:spcPts val="0"/>
              </a:spcAft>
              <a:buNone/>
            </a:pPr>
            <a:r>
              <a:rPr lang="en-US" sz="2200"/>
              <a:t>Dari analisis diatas dapat diketahui bahwa sistem ini memiliki poin : </a:t>
            </a:r>
            <a:endParaRPr sz="2200"/>
          </a:p>
          <a:p>
            <a:pPr indent="-368300" lvl="0" marL="457200" rtl="0" algn="just">
              <a:lnSpc>
                <a:spcPct val="150000"/>
              </a:lnSpc>
              <a:spcBef>
                <a:spcPts val="0"/>
              </a:spcBef>
              <a:spcAft>
                <a:spcPts val="0"/>
              </a:spcAft>
              <a:buSzPts val="2200"/>
              <a:buFont typeface="Calibri"/>
              <a:buChar char="●"/>
            </a:pPr>
            <a:r>
              <a:rPr lang="en-US" sz="2200"/>
              <a:t>Strengths : 7 Poin</a:t>
            </a:r>
            <a:endParaRPr sz="2200"/>
          </a:p>
          <a:p>
            <a:pPr indent="-368300" lvl="0" marL="457200" rtl="0" algn="just">
              <a:lnSpc>
                <a:spcPct val="150000"/>
              </a:lnSpc>
              <a:spcBef>
                <a:spcPts val="0"/>
              </a:spcBef>
              <a:spcAft>
                <a:spcPts val="0"/>
              </a:spcAft>
              <a:buSzPts val="2200"/>
              <a:buFont typeface="Calibri"/>
              <a:buChar char="●"/>
            </a:pPr>
            <a:r>
              <a:rPr lang="en-US" sz="2200"/>
              <a:t>Weaknesses : 4 Poin</a:t>
            </a:r>
            <a:endParaRPr sz="2200"/>
          </a:p>
          <a:p>
            <a:pPr indent="-368300" lvl="0" marL="457200" rtl="0" algn="just">
              <a:lnSpc>
                <a:spcPct val="150000"/>
              </a:lnSpc>
              <a:spcBef>
                <a:spcPts val="0"/>
              </a:spcBef>
              <a:spcAft>
                <a:spcPts val="0"/>
              </a:spcAft>
              <a:buSzPts val="2200"/>
              <a:buFont typeface="Calibri"/>
              <a:buChar char="●"/>
            </a:pPr>
            <a:r>
              <a:rPr lang="en-US" sz="2200"/>
              <a:t>Opportunities : 2 Poin</a:t>
            </a:r>
            <a:endParaRPr sz="2200"/>
          </a:p>
          <a:p>
            <a:pPr indent="-368300" lvl="0" marL="457200" rtl="0" algn="just">
              <a:lnSpc>
                <a:spcPct val="150000"/>
              </a:lnSpc>
              <a:spcBef>
                <a:spcPts val="0"/>
              </a:spcBef>
              <a:spcAft>
                <a:spcPts val="0"/>
              </a:spcAft>
              <a:buSzPts val="2200"/>
              <a:buFont typeface="Calibri"/>
              <a:buChar char="●"/>
            </a:pPr>
            <a:r>
              <a:rPr lang="en-US" sz="2200"/>
              <a:t>Threats : 2 Poin</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445325" y="457200"/>
            <a:ext cx="11257800" cy="5973300"/>
          </a:xfrm>
          <a:prstGeom prst="rect">
            <a:avLst/>
          </a:prstGeom>
          <a:noFill/>
          <a:ln>
            <a:noFill/>
          </a:ln>
        </p:spPr>
        <p:txBody>
          <a:bodyPr anchorCtr="0" anchor="t" bIns="45700" lIns="91425" spcFirstLastPara="1" rIns="91425" wrap="square" tIns="45700">
            <a:noAutofit/>
          </a:bodyPr>
          <a:lstStyle/>
          <a:p>
            <a:pPr indent="-368300" lvl="0" marL="457200" rtl="0" algn="just">
              <a:lnSpc>
                <a:spcPct val="150000"/>
              </a:lnSpc>
              <a:spcBef>
                <a:spcPts val="0"/>
              </a:spcBef>
              <a:spcAft>
                <a:spcPts val="0"/>
              </a:spcAft>
              <a:buSzPts val="2200"/>
              <a:buFont typeface="Calibri"/>
              <a:buChar char="●"/>
            </a:pPr>
            <a:r>
              <a:rPr lang="en-US" sz="2200"/>
              <a:t>Sehingga bentuk gambaran diagram dari SWOT diatas adalah sebagai berikut :</a:t>
            </a:r>
            <a:endParaRPr sz="2200"/>
          </a:p>
          <a:p>
            <a:pPr indent="0" lvl="0" marL="0" rtl="0" algn="just">
              <a:lnSpc>
                <a:spcPct val="150000"/>
              </a:lnSpc>
              <a:spcBef>
                <a:spcPts val="0"/>
              </a:spcBef>
              <a:spcAft>
                <a:spcPts val="0"/>
              </a:spcAft>
              <a:buNone/>
            </a:pPr>
            <a:r>
              <a:t/>
            </a:r>
            <a:endParaRPr sz="2200"/>
          </a:p>
          <a:p>
            <a:pPr indent="0" lvl="0" marL="0" rtl="0" algn="just">
              <a:lnSpc>
                <a:spcPct val="150000"/>
              </a:lnSpc>
              <a:spcBef>
                <a:spcPts val="0"/>
              </a:spcBef>
              <a:spcAft>
                <a:spcPts val="0"/>
              </a:spcAft>
              <a:buNone/>
            </a:pPr>
            <a:r>
              <a:t/>
            </a:r>
            <a:endParaRPr sz="2200"/>
          </a:p>
        </p:txBody>
      </p:sp>
      <p:pic>
        <p:nvPicPr>
          <p:cNvPr id="178" name="Google Shape;178;p27"/>
          <p:cNvPicPr preferRelativeResize="0"/>
          <p:nvPr/>
        </p:nvPicPr>
        <p:blipFill>
          <a:blip r:embed="rId3">
            <a:alphaModFix/>
          </a:blip>
          <a:stretch>
            <a:fillRect/>
          </a:stretch>
        </p:blipFill>
        <p:spPr>
          <a:xfrm>
            <a:off x="2659500" y="1096500"/>
            <a:ext cx="6829425" cy="533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467100" y="443713"/>
            <a:ext cx="2655000" cy="38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3000"/>
              <a:t>Kesimpulan</a:t>
            </a:r>
            <a:endParaRPr b="1" sz="3000"/>
          </a:p>
        </p:txBody>
      </p:sp>
      <p:sp>
        <p:nvSpPr>
          <p:cNvPr id="184" name="Google Shape;184;p28"/>
          <p:cNvSpPr txBox="1"/>
          <p:nvPr>
            <p:ph idx="1" type="body"/>
          </p:nvPr>
        </p:nvSpPr>
        <p:spPr>
          <a:xfrm>
            <a:off x="445325" y="1169375"/>
            <a:ext cx="11257800" cy="52611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None/>
            </a:pPr>
            <a:r>
              <a:rPr lang="en-US" sz="2400"/>
              <a:t>Penjelasan-penjelasan diatas dapat kami ambil kesimpulan bahwa dengan inovasi ini kami yakin </a:t>
            </a:r>
            <a:r>
              <a:rPr b="1" lang="en-US" sz="2400"/>
              <a:t>dapat menindaklanjuti pelanggar lalu lintas,</a:t>
            </a:r>
            <a:r>
              <a:rPr lang="en-US" sz="2400"/>
              <a:t> sehingga dapat membuat kota Depok menjadi nyaman saat berkendara dan mengurangi kemacetan untuk kota Depok yang menjadi </a:t>
            </a:r>
            <a:r>
              <a:rPr b="1" i="1" lang="en-US" sz="2400"/>
              <a:t>Family Resilience City</a:t>
            </a:r>
            <a:r>
              <a:rPr lang="en-US" sz="2400"/>
              <a:t>.</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45325" y="302850"/>
            <a:ext cx="3242100" cy="85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4000"/>
              <a:t>Referensi</a:t>
            </a:r>
            <a:endParaRPr b="1" sz="4000"/>
          </a:p>
        </p:txBody>
      </p:sp>
      <p:sp>
        <p:nvSpPr>
          <p:cNvPr id="191" name="Google Shape;191;p29"/>
          <p:cNvSpPr txBox="1"/>
          <p:nvPr>
            <p:ph idx="1" type="body"/>
          </p:nvPr>
        </p:nvSpPr>
        <p:spPr>
          <a:xfrm>
            <a:off x="445325" y="1371600"/>
            <a:ext cx="11257800" cy="5058900"/>
          </a:xfrm>
          <a:prstGeom prst="rect">
            <a:avLst/>
          </a:prstGeom>
          <a:noFill/>
          <a:ln>
            <a:noFill/>
          </a:ln>
        </p:spPr>
        <p:txBody>
          <a:bodyPr anchorCtr="0" anchor="t" bIns="45700" lIns="91425" spcFirstLastPara="1" rIns="91425" wrap="square" tIns="45700">
            <a:noAutofit/>
          </a:bodyPr>
          <a:lstStyle/>
          <a:p>
            <a:pPr indent="-349250" lvl="0" marL="457200" marR="0" rtl="0" algn="l">
              <a:lnSpc>
                <a:spcPct val="115000"/>
              </a:lnSpc>
              <a:spcBef>
                <a:spcPts val="0"/>
              </a:spcBef>
              <a:spcAft>
                <a:spcPts val="0"/>
              </a:spcAft>
              <a:buSzPts val="1900"/>
              <a:buAutoNum type="arabicPeriod"/>
            </a:pPr>
            <a:r>
              <a:rPr lang="en-US" sz="1900" u="sng">
                <a:solidFill>
                  <a:schemeClr val="hlink"/>
                </a:solidFill>
                <a:hlinkClick r:id="rId3"/>
              </a:rPr>
              <a:t>ttps://megapolitan.kompas.com/read/2019/01/04/06310081/4-titik-kemacetan-di-depok-menurut-polisi?page=all</a:t>
            </a:r>
            <a:r>
              <a:rPr lang="en-US" sz="1900"/>
              <a:t> </a:t>
            </a:r>
            <a:endParaRPr sz="1900"/>
          </a:p>
          <a:p>
            <a:pPr indent="-349250" lvl="0" marL="457200" rtl="0" algn="just">
              <a:lnSpc>
                <a:spcPct val="150000"/>
              </a:lnSpc>
              <a:spcBef>
                <a:spcPts val="0"/>
              </a:spcBef>
              <a:spcAft>
                <a:spcPts val="0"/>
              </a:spcAft>
              <a:buSzPts val="1900"/>
              <a:buFont typeface="Calibri"/>
              <a:buAutoNum type="arabicPeriod"/>
            </a:pPr>
            <a:r>
              <a:rPr lang="en-US" sz="1900" u="sng">
                <a:solidFill>
                  <a:srgbClr val="1155CC"/>
                </a:solidFill>
                <a:hlinkClick r:id="rId4">
                  <a:extLst>
                    <a:ext uri="{A12FA001-AC4F-418D-AE19-62706E023703}">
                      <ahyp:hlinkClr val="tx"/>
                    </a:ext>
                  </a:extLst>
                </a:hlinkClick>
              </a:rPr>
              <a:t>https://www.liputan6.com/news/read/3690000/pelanggar-lalu-lintas-saat-operasi-zebra-2018-menurun-dibanding-tahun-lalu?related=dable&amp;utm_expid=.9Z4i5ypGQeGiS7w9arwTvQ.1&amp;utm_referrer=</a:t>
            </a:r>
            <a:endParaRPr sz="1900"/>
          </a:p>
          <a:p>
            <a:pPr indent="-349250" lvl="0" marL="457200" rtl="0" algn="just">
              <a:lnSpc>
                <a:spcPct val="150000"/>
              </a:lnSpc>
              <a:spcBef>
                <a:spcPts val="0"/>
              </a:spcBef>
              <a:spcAft>
                <a:spcPts val="0"/>
              </a:spcAft>
              <a:buSzPts val="1900"/>
              <a:buFont typeface="Calibri"/>
              <a:buAutoNum type="arabicPeriod"/>
            </a:pPr>
            <a:r>
              <a:rPr lang="en-US" sz="1900" u="sng">
                <a:solidFill>
                  <a:srgbClr val="1155CC"/>
                </a:solidFill>
                <a:hlinkClick r:id="rId5">
                  <a:extLst>
                    <a:ext uri="{A12FA001-AC4F-418D-AE19-62706E023703}">
                      <ahyp:hlinkClr val="tx"/>
                    </a:ext>
                  </a:extLst>
                </a:hlinkClick>
              </a:rPr>
              <a:t>https://megapolitan.kompas.com/read/2017/09/26/11222561/pelanggaran-di-jalan-margonda-yang-membuat-kesal-pengendara?page=all</a:t>
            </a:r>
            <a:endParaRPr sz="1900"/>
          </a:p>
          <a:p>
            <a:pPr indent="-349250" lvl="0" marL="457200" rtl="0" algn="just">
              <a:lnSpc>
                <a:spcPct val="150000"/>
              </a:lnSpc>
              <a:spcBef>
                <a:spcPts val="0"/>
              </a:spcBef>
              <a:spcAft>
                <a:spcPts val="0"/>
              </a:spcAft>
              <a:buSzPts val="1900"/>
              <a:buFont typeface="Calibri"/>
              <a:buAutoNum type="arabicPeriod"/>
            </a:pPr>
            <a:r>
              <a:rPr lang="en-US" sz="1900" u="sng">
                <a:solidFill>
                  <a:srgbClr val="1155CC"/>
                </a:solidFill>
                <a:hlinkClick r:id="rId6">
                  <a:extLst>
                    <a:ext uri="{A12FA001-AC4F-418D-AE19-62706E023703}">
                      <ahyp:hlinkClr val="tx"/>
                    </a:ext>
                  </a:extLst>
                </a:hlinkClick>
              </a:rPr>
              <a:t>https://oto.detik.com/berita/d-3640891/20-25-persen-warga-depok-langgar-lalu-lintas</a:t>
            </a:r>
            <a:endParaRPr sz="1900"/>
          </a:p>
          <a:p>
            <a:pPr indent="-349250" lvl="0" marL="457200" rtl="0" algn="just">
              <a:lnSpc>
                <a:spcPct val="150000"/>
              </a:lnSpc>
              <a:spcBef>
                <a:spcPts val="0"/>
              </a:spcBef>
              <a:spcAft>
                <a:spcPts val="0"/>
              </a:spcAft>
              <a:buSzPts val="1900"/>
              <a:buFont typeface="Calibri"/>
              <a:buAutoNum type="arabicPeriod"/>
            </a:pPr>
            <a:r>
              <a:rPr lang="en-US" sz="1900" u="sng">
                <a:solidFill>
                  <a:srgbClr val="1155CC"/>
                </a:solidFill>
                <a:hlinkClick r:id="rId7">
                  <a:extLst>
                    <a:ext uri="{A12FA001-AC4F-418D-AE19-62706E023703}">
                      <ahyp:hlinkClr val="tx"/>
                    </a:ext>
                  </a:extLst>
                </a:hlinkClick>
              </a:rPr>
              <a:t>https://megapolitan.kompas.com/read/2018/11/29/20044261/tak-terima-ditilang-pengemudi-ojek-online-ini-telepon-ibunya</a:t>
            </a:r>
            <a:endParaRPr sz="1900"/>
          </a:p>
          <a:p>
            <a:pPr indent="-349250" lvl="0" marL="457200" rtl="0" algn="just">
              <a:lnSpc>
                <a:spcPct val="150000"/>
              </a:lnSpc>
              <a:spcBef>
                <a:spcPts val="0"/>
              </a:spcBef>
              <a:spcAft>
                <a:spcPts val="0"/>
              </a:spcAft>
              <a:buSzPts val="1900"/>
              <a:buFont typeface="Calibri"/>
              <a:buAutoNum type="arabicPeriod"/>
            </a:pPr>
            <a:r>
              <a:rPr lang="en-US" sz="1900" u="sng">
                <a:solidFill>
                  <a:srgbClr val="1155CC"/>
                </a:solidFill>
                <a:hlinkClick r:id="rId8">
                  <a:extLst>
                    <a:ext uri="{A12FA001-AC4F-418D-AE19-62706E023703}">
                      <ahyp:hlinkClr val="tx"/>
                    </a:ext>
                  </a:extLst>
                </a:hlinkClick>
              </a:rPr>
              <a:t>https://otomotif.kompas.com/read/2019/01/10/074200815/ingat-berkendara-sambil-main-ponsel-itu-berbahaya</a:t>
            </a:r>
            <a:endParaRPr sz="1900"/>
          </a:p>
          <a:p>
            <a:pPr indent="-349250" lvl="0" marL="457200" rtl="0" algn="l">
              <a:lnSpc>
                <a:spcPct val="115000"/>
              </a:lnSpc>
              <a:spcBef>
                <a:spcPts val="0"/>
              </a:spcBef>
              <a:spcAft>
                <a:spcPts val="0"/>
              </a:spcAft>
              <a:buSzPts val="1900"/>
              <a:buAutoNum type="arabicPeriod"/>
            </a:pPr>
            <a:r>
              <a:rPr lang="en-US" sz="1900" u="sng">
                <a:solidFill>
                  <a:schemeClr val="hlink"/>
                </a:solidFill>
                <a:hlinkClick r:id="rId9"/>
              </a:rPr>
              <a:t>https://pixabay.com/users/3d_maennchen-1553824/</a:t>
            </a:r>
            <a:endParaRPr sz="1900"/>
          </a:p>
        </p:txBody>
      </p:sp>
      <p:pic>
        <p:nvPicPr>
          <p:cNvPr id="192" name="Google Shape;192;p29"/>
          <p:cNvPicPr preferRelativeResize="0"/>
          <p:nvPr/>
        </p:nvPicPr>
        <p:blipFill>
          <a:blip r:embed="rId10">
            <a:alphaModFix/>
          </a:blip>
          <a:stretch>
            <a:fillRect/>
          </a:stretch>
        </p:blipFill>
        <p:spPr>
          <a:xfrm>
            <a:off x="8546125" y="5586050"/>
            <a:ext cx="1271950" cy="127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4"/>
          <p:cNvPicPr preferRelativeResize="0"/>
          <p:nvPr/>
        </p:nvPicPr>
        <p:blipFill>
          <a:blip r:embed="rId3">
            <a:alphaModFix/>
          </a:blip>
          <a:stretch>
            <a:fillRect/>
          </a:stretch>
        </p:blipFill>
        <p:spPr>
          <a:xfrm>
            <a:off x="5168138" y="3429000"/>
            <a:ext cx="1840626" cy="1840626"/>
          </a:xfrm>
          <a:prstGeom prst="rect">
            <a:avLst/>
          </a:prstGeom>
          <a:noFill/>
          <a:ln>
            <a:noFill/>
          </a:ln>
        </p:spPr>
      </p:pic>
      <p:sp>
        <p:nvSpPr>
          <p:cNvPr id="96" name="Google Shape;96;p14"/>
          <p:cNvSpPr txBox="1"/>
          <p:nvPr/>
        </p:nvSpPr>
        <p:spPr>
          <a:xfrm>
            <a:off x="2107238" y="2067775"/>
            <a:ext cx="3323400" cy="13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Muhammad Azhar Rasyad</a:t>
            </a:r>
            <a:endParaRPr b="1"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0812-9035-1971</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muhazharrasyad@gmail.com</a:t>
            </a:r>
            <a:endParaRPr sz="2000">
              <a:latin typeface="Times New Roman"/>
              <a:ea typeface="Times New Roman"/>
              <a:cs typeface="Times New Roman"/>
              <a:sym typeface="Times New Roman"/>
            </a:endParaRPr>
          </a:p>
          <a:p>
            <a:pPr indent="0" lvl="0" marL="0" rtl="0" algn="ctr">
              <a:spcBef>
                <a:spcPts val="0"/>
              </a:spcBef>
              <a:spcAft>
                <a:spcPts val="0"/>
              </a:spcAft>
              <a:buNone/>
            </a:pPr>
            <a:r>
              <a:rPr b="1" lang="en-US" sz="2000">
                <a:latin typeface="Times New Roman"/>
                <a:ea typeface="Times New Roman"/>
                <a:cs typeface="Times New Roman"/>
                <a:sym typeface="Times New Roman"/>
              </a:rPr>
              <a:t>Project Manager</a:t>
            </a:r>
            <a:endParaRPr b="1" sz="2000">
              <a:latin typeface="Times New Roman"/>
              <a:ea typeface="Times New Roman"/>
              <a:cs typeface="Times New Roman"/>
              <a:sym typeface="Times New Roman"/>
            </a:endParaRPr>
          </a:p>
        </p:txBody>
      </p:sp>
      <p:sp>
        <p:nvSpPr>
          <p:cNvPr id="97" name="Google Shape;97;p14"/>
          <p:cNvSpPr txBox="1"/>
          <p:nvPr/>
        </p:nvSpPr>
        <p:spPr>
          <a:xfrm>
            <a:off x="317225" y="5220175"/>
            <a:ext cx="3323400" cy="13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Ahmad Fathan Syakir</a:t>
            </a:r>
            <a:endParaRPr b="1"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0857-2758-5597</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ahmadfathan7@gmail.com</a:t>
            </a:r>
            <a:endParaRPr sz="2000">
              <a:latin typeface="Times New Roman"/>
              <a:ea typeface="Times New Roman"/>
              <a:cs typeface="Times New Roman"/>
              <a:sym typeface="Times New Roman"/>
            </a:endParaRPr>
          </a:p>
          <a:p>
            <a:pPr indent="0" lvl="0" marL="0" rtl="0" algn="ctr">
              <a:spcBef>
                <a:spcPts val="0"/>
              </a:spcBef>
              <a:spcAft>
                <a:spcPts val="0"/>
              </a:spcAft>
              <a:buNone/>
            </a:pPr>
            <a:r>
              <a:rPr b="1" lang="en-US" sz="2000">
                <a:latin typeface="Times New Roman"/>
                <a:ea typeface="Times New Roman"/>
                <a:cs typeface="Times New Roman"/>
                <a:sym typeface="Times New Roman"/>
              </a:rPr>
              <a:t>Data Analyst</a:t>
            </a:r>
            <a:endParaRPr b="1" sz="2000">
              <a:latin typeface="Times New Roman"/>
              <a:ea typeface="Times New Roman"/>
              <a:cs typeface="Times New Roman"/>
              <a:sym typeface="Times New Roman"/>
            </a:endParaRPr>
          </a:p>
        </p:txBody>
      </p:sp>
      <p:pic>
        <p:nvPicPr>
          <p:cNvPr id="98" name="Google Shape;98;p14"/>
          <p:cNvPicPr preferRelativeResize="0"/>
          <p:nvPr/>
        </p:nvPicPr>
        <p:blipFill>
          <a:blip r:embed="rId4">
            <a:alphaModFix/>
          </a:blip>
          <a:stretch>
            <a:fillRect/>
          </a:stretch>
        </p:blipFill>
        <p:spPr>
          <a:xfrm>
            <a:off x="2848637" y="251875"/>
            <a:ext cx="1840626" cy="1840626"/>
          </a:xfrm>
          <a:prstGeom prst="rect">
            <a:avLst/>
          </a:prstGeom>
          <a:noFill/>
          <a:ln>
            <a:noFill/>
          </a:ln>
        </p:spPr>
      </p:pic>
      <p:pic>
        <p:nvPicPr>
          <p:cNvPr id="99" name="Google Shape;99;p14"/>
          <p:cNvPicPr preferRelativeResize="0"/>
          <p:nvPr/>
        </p:nvPicPr>
        <p:blipFill>
          <a:blip r:embed="rId5">
            <a:alphaModFix/>
          </a:blip>
          <a:stretch>
            <a:fillRect/>
          </a:stretch>
        </p:blipFill>
        <p:spPr>
          <a:xfrm>
            <a:off x="7379675" y="251875"/>
            <a:ext cx="1840626" cy="1840626"/>
          </a:xfrm>
          <a:prstGeom prst="rect">
            <a:avLst/>
          </a:prstGeom>
          <a:noFill/>
          <a:ln>
            <a:noFill/>
          </a:ln>
        </p:spPr>
      </p:pic>
      <p:sp>
        <p:nvSpPr>
          <p:cNvPr id="100" name="Google Shape;100;p14"/>
          <p:cNvSpPr txBox="1"/>
          <p:nvPr/>
        </p:nvSpPr>
        <p:spPr>
          <a:xfrm>
            <a:off x="6638288" y="2092500"/>
            <a:ext cx="3323400" cy="13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Huda Izzatul Haq</a:t>
            </a:r>
            <a:endParaRPr b="1"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0838-7662-4991</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ulrichstren19@gmail.com</a:t>
            </a:r>
            <a:endParaRPr sz="2000">
              <a:latin typeface="Times New Roman"/>
              <a:ea typeface="Times New Roman"/>
              <a:cs typeface="Times New Roman"/>
              <a:sym typeface="Times New Roman"/>
            </a:endParaRPr>
          </a:p>
          <a:p>
            <a:pPr indent="0" lvl="0" marL="0" rtl="0" algn="ctr">
              <a:spcBef>
                <a:spcPts val="0"/>
              </a:spcBef>
              <a:spcAft>
                <a:spcPts val="0"/>
              </a:spcAft>
              <a:buNone/>
            </a:pPr>
            <a:r>
              <a:rPr b="1" lang="en-US" sz="2000">
                <a:latin typeface="Times New Roman"/>
                <a:ea typeface="Times New Roman"/>
                <a:cs typeface="Times New Roman"/>
                <a:sym typeface="Times New Roman"/>
              </a:rPr>
              <a:t>System Analyst</a:t>
            </a:r>
            <a:endParaRPr b="1" sz="2000">
              <a:latin typeface="Times New Roman"/>
              <a:ea typeface="Times New Roman"/>
              <a:cs typeface="Times New Roman"/>
              <a:sym typeface="Times New Roman"/>
            </a:endParaRPr>
          </a:p>
        </p:txBody>
      </p:sp>
      <p:sp>
        <p:nvSpPr>
          <p:cNvPr id="101" name="Google Shape;101;p14"/>
          <p:cNvSpPr txBox="1"/>
          <p:nvPr/>
        </p:nvSpPr>
        <p:spPr>
          <a:xfrm>
            <a:off x="4419200" y="5211225"/>
            <a:ext cx="3323400" cy="13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Ardith Lutfiawan</a:t>
            </a:r>
            <a:endParaRPr b="1"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0</a:t>
            </a:r>
            <a:r>
              <a:rPr lang="en-US" sz="2000">
                <a:latin typeface="Times New Roman"/>
                <a:ea typeface="Times New Roman"/>
                <a:cs typeface="Times New Roman"/>
                <a:sym typeface="Times New Roman"/>
              </a:rPr>
              <a:t>813-1790-7503</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ardith.lutfiawan@gmail.com</a:t>
            </a:r>
            <a:endParaRPr sz="2000">
              <a:latin typeface="Times New Roman"/>
              <a:ea typeface="Times New Roman"/>
              <a:cs typeface="Times New Roman"/>
              <a:sym typeface="Times New Roman"/>
            </a:endParaRPr>
          </a:p>
          <a:p>
            <a:pPr indent="0" lvl="0" marL="0" rtl="0" algn="ctr">
              <a:spcBef>
                <a:spcPts val="0"/>
              </a:spcBef>
              <a:spcAft>
                <a:spcPts val="0"/>
              </a:spcAft>
              <a:buNone/>
            </a:pPr>
            <a:r>
              <a:rPr b="1" lang="en-US" sz="2000">
                <a:latin typeface="Times New Roman"/>
                <a:ea typeface="Times New Roman"/>
                <a:cs typeface="Times New Roman"/>
                <a:sym typeface="Times New Roman"/>
              </a:rPr>
              <a:t>UI / UX Designer</a:t>
            </a:r>
            <a:endParaRPr b="1" sz="2000">
              <a:latin typeface="Times New Roman"/>
              <a:ea typeface="Times New Roman"/>
              <a:cs typeface="Times New Roman"/>
              <a:sym typeface="Times New Roman"/>
            </a:endParaRPr>
          </a:p>
        </p:txBody>
      </p:sp>
      <p:sp>
        <p:nvSpPr>
          <p:cNvPr id="102" name="Google Shape;102;p14"/>
          <p:cNvSpPr txBox="1"/>
          <p:nvPr/>
        </p:nvSpPr>
        <p:spPr>
          <a:xfrm>
            <a:off x="8536275" y="5220175"/>
            <a:ext cx="3323400" cy="13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Atrisa Endya Nur Hidayah</a:t>
            </a:r>
            <a:endParaRPr b="1"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0</a:t>
            </a:r>
            <a:r>
              <a:rPr lang="en-US" sz="2000">
                <a:latin typeface="Times New Roman"/>
                <a:ea typeface="Times New Roman"/>
                <a:cs typeface="Times New Roman"/>
                <a:sym typeface="Times New Roman"/>
              </a:rPr>
              <a:t>812-5254-6466</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US" sz="2000">
                <a:latin typeface="Times New Roman"/>
                <a:ea typeface="Times New Roman"/>
                <a:cs typeface="Times New Roman"/>
                <a:sym typeface="Times New Roman"/>
              </a:rPr>
              <a:t>atrisaendya@gmail.com</a:t>
            </a:r>
            <a:endParaRPr sz="2000">
              <a:latin typeface="Times New Roman"/>
              <a:ea typeface="Times New Roman"/>
              <a:cs typeface="Times New Roman"/>
              <a:sym typeface="Times New Roman"/>
            </a:endParaRPr>
          </a:p>
          <a:p>
            <a:pPr indent="0" lvl="0" marL="0" rtl="0" algn="ctr">
              <a:spcBef>
                <a:spcPts val="0"/>
              </a:spcBef>
              <a:spcAft>
                <a:spcPts val="0"/>
              </a:spcAft>
              <a:buNone/>
            </a:pPr>
            <a:r>
              <a:rPr b="1" lang="en-US" sz="2000">
                <a:latin typeface="Times New Roman"/>
                <a:ea typeface="Times New Roman"/>
                <a:cs typeface="Times New Roman"/>
                <a:sym typeface="Times New Roman"/>
              </a:rPr>
              <a:t>Fact Checker</a:t>
            </a:r>
            <a:endParaRPr b="1" sz="2000">
              <a:latin typeface="Times New Roman"/>
              <a:ea typeface="Times New Roman"/>
              <a:cs typeface="Times New Roman"/>
              <a:sym typeface="Times New Roman"/>
            </a:endParaRPr>
          </a:p>
        </p:txBody>
      </p:sp>
      <p:pic>
        <p:nvPicPr>
          <p:cNvPr id="103" name="Google Shape;103;p14"/>
          <p:cNvPicPr preferRelativeResize="0"/>
          <p:nvPr/>
        </p:nvPicPr>
        <p:blipFill>
          <a:blip r:embed="rId6">
            <a:alphaModFix/>
          </a:blip>
          <a:stretch>
            <a:fillRect/>
          </a:stretch>
        </p:blipFill>
        <p:spPr>
          <a:xfrm>
            <a:off x="9262575" y="3429000"/>
            <a:ext cx="1840626" cy="1840626"/>
          </a:xfrm>
          <a:prstGeom prst="rect">
            <a:avLst/>
          </a:prstGeom>
          <a:noFill/>
          <a:ln>
            <a:noFill/>
          </a:ln>
        </p:spPr>
      </p:pic>
      <p:pic>
        <p:nvPicPr>
          <p:cNvPr id="104" name="Google Shape;104;p14"/>
          <p:cNvPicPr preferRelativeResize="0"/>
          <p:nvPr/>
        </p:nvPicPr>
        <p:blipFill>
          <a:blip r:embed="rId7">
            <a:alphaModFix/>
          </a:blip>
          <a:stretch>
            <a:fillRect/>
          </a:stretch>
        </p:blipFill>
        <p:spPr>
          <a:xfrm>
            <a:off x="1096800" y="3448100"/>
            <a:ext cx="1840626" cy="1840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467100" y="443713"/>
            <a:ext cx="2655000" cy="38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3000" u="none">
                <a:solidFill>
                  <a:schemeClr val="dk1"/>
                </a:solidFill>
              </a:rPr>
              <a:t>Permasalahan</a:t>
            </a:r>
            <a:endParaRPr b="1" sz="3000"/>
          </a:p>
        </p:txBody>
      </p:sp>
      <p:sp>
        <p:nvSpPr>
          <p:cNvPr id="110" name="Google Shape;110;p15"/>
          <p:cNvSpPr txBox="1"/>
          <p:nvPr>
            <p:ph idx="1" type="body"/>
          </p:nvPr>
        </p:nvSpPr>
        <p:spPr>
          <a:xfrm>
            <a:off x="445325" y="1169375"/>
            <a:ext cx="11257800" cy="5261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2400"/>
              <a:t>Macet, Macet, Macet,</a:t>
            </a:r>
            <a:r>
              <a:rPr lang="en-US" sz="2400"/>
              <a:t> hal yang sering menjadi masalah di Depok. Padahal banyak upaya yang sudah dilakukan pemerintah untuk mengatasi kemacetan diantaranya :</a:t>
            </a:r>
            <a:endParaRPr sz="2400"/>
          </a:p>
          <a:p>
            <a:pPr indent="-381000" lvl="0" marL="457200" rtl="0" algn="just">
              <a:lnSpc>
                <a:spcPct val="150000"/>
              </a:lnSpc>
              <a:spcBef>
                <a:spcPts val="0"/>
              </a:spcBef>
              <a:spcAft>
                <a:spcPts val="0"/>
              </a:spcAft>
              <a:buSzPts val="2400"/>
              <a:buFont typeface="Calibri"/>
              <a:buChar char="-"/>
            </a:pPr>
            <a:r>
              <a:rPr lang="en-US" sz="2400"/>
              <a:t>Menggunakan Angkutan Umum, namun bukannya mengurangi kemacetan tapi menambah kemacetan karena ada banyak </a:t>
            </a:r>
            <a:r>
              <a:rPr b="1" lang="en-US" sz="2400"/>
              <a:t>angkutan umum yang tidak mematuhi peraturan</a:t>
            </a:r>
            <a:r>
              <a:rPr lang="en-US" sz="2400"/>
              <a:t> sehingga membuat kemacetan. Contohnya angkutan kota (angkot) yang berhenti di sembarang jalan untuk menunggu penumpang. </a:t>
            </a:r>
            <a:endParaRPr sz="2400"/>
          </a:p>
          <a:p>
            <a:pPr indent="-381000" lvl="0" marL="457200" rtl="0" algn="just">
              <a:lnSpc>
                <a:spcPct val="150000"/>
              </a:lnSpc>
              <a:spcBef>
                <a:spcPts val="0"/>
              </a:spcBef>
              <a:spcAft>
                <a:spcPts val="0"/>
              </a:spcAft>
              <a:buSzPts val="2400"/>
              <a:buFont typeface="Calibri"/>
              <a:buChar char="-"/>
            </a:pPr>
            <a:r>
              <a:rPr lang="en-US" sz="2400"/>
              <a:t>Membuat Aturan Lalu Lintas, aturan ini tidak dipatuhi oleh semua pengendara melainkan </a:t>
            </a:r>
            <a:r>
              <a:rPr b="1" lang="en-US" sz="2400"/>
              <a:t>ada yang terang-terangan melanggarnya </a:t>
            </a:r>
            <a:r>
              <a:rPr lang="en-US" sz="2400"/>
              <a:t>meskipun sudah dipasang peraturannya. Contoh ada rambu dilarang parkir tapi tetap saja ada pengendara yang parkir di sana.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idx="1" type="body"/>
          </p:nvPr>
        </p:nvSpPr>
        <p:spPr>
          <a:xfrm>
            <a:off x="445325" y="439625"/>
            <a:ext cx="11257800" cy="59910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None/>
            </a:pPr>
            <a:r>
              <a:rPr lang="en-US" sz="2400"/>
              <a:t>Dari upaya diatas memang dapat mengurangi kemacetan, tapi yang sebenarnya membuat kemacetan adalah </a:t>
            </a:r>
            <a:r>
              <a:rPr b="1" lang="en-US" sz="2400"/>
              <a:t>para pengendara yang tidak mematuhi aturan </a:t>
            </a:r>
            <a:r>
              <a:rPr lang="en-US" sz="2400"/>
              <a:t>sehingga mereka mengkritik kemacetan tanpa menyadari perbuatannya.</a:t>
            </a:r>
            <a:endParaRPr sz="2400"/>
          </a:p>
          <a:p>
            <a:pPr indent="0" lvl="0" marL="0" rtl="0" algn="just">
              <a:lnSpc>
                <a:spcPct val="150000"/>
              </a:lnSpc>
              <a:spcBef>
                <a:spcPts val="0"/>
              </a:spcBef>
              <a:spcAft>
                <a:spcPts val="0"/>
              </a:spcAft>
              <a:buNone/>
            </a:pPr>
            <a:r>
              <a:t/>
            </a:r>
            <a:endParaRPr sz="2400"/>
          </a:p>
          <a:p>
            <a:pPr indent="0" lvl="0" marL="0" rtl="0" algn="just">
              <a:lnSpc>
                <a:spcPct val="150000"/>
              </a:lnSpc>
              <a:spcBef>
                <a:spcPts val="0"/>
              </a:spcBef>
              <a:spcAft>
                <a:spcPts val="0"/>
              </a:spcAft>
              <a:buNone/>
            </a:pPr>
            <a:r>
              <a:rPr lang="en-US" sz="2400"/>
              <a:t>Dari penjelasan diatas dapat kami simpulkan </a:t>
            </a:r>
            <a:r>
              <a:rPr b="1" lang="en-US" sz="2400"/>
              <a:t>sumber masalah kemacetan ada pada pengendara yang tidak mematuhi aturan</a:t>
            </a:r>
            <a:r>
              <a:rPr lang="en-US" sz="2400"/>
              <a:t>. Lalu bagaimana mengatasinya? </a:t>
            </a:r>
            <a:r>
              <a:rPr b="1" lang="en-US" sz="2400"/>
              <a:t>Dengan adanya polisi yang menjaga maka masalah tersebut dapat teratasi</a:t>
            </a:r>
            <a:r>
              <a:rPr lang="en-US" sz="2400"/>
              <a:t> karena mereka yang memiliki kewenangan untuk menindak lanjuti pelanggar lalu lintas, berbeda dengan masyarakat biasa yang memberitahu.</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idx="1" type="body"/>
          </p:nvPr>
        </p:nvSpPr>
        <p:spPr>
          <a:xfrm>
            <a:off x="445325" y="439625"/>
            <a:ext cx="5650800" cy="59910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400"/>
              <a:t>Apakah masalah selesai? Tidak, pertanyaannya yang muncul apakah polisi harus terus menjaga para pengendara supaya tidak melanggar? Jika iya, berarti tugas polisi hanya menjaga pengendara supaya tidak melanggar, </a:t>
            </a:r>
            <a:r>
              <a:rPr b="1" lang="en-US" sz="2400"/>
              <a:t>tentu solusi tersebut sangat tidak efektif.</a:t>
            </a:r>
            <a:endParaRPr b="1" sz="2400"/>
          </a:p>
        </p:txBody>
      </p:sp>
      <p:pic>
        <p:nvPicPr>
          <p:cNvPr id="121" name="Google Shape;121;p17"/>
          <p:cNvPicPr preferRelativeResize="0"/>
          <p:nvPr/>
        </p:nvPicPr>
        <p:blipFill>
          <a:blip r:embed="rId3">
            <a:alphaModFix/>
          </a:blip>
          <a:stretch>
            <a:fillRect/>
          </a:stretch>
        </p:blipFill>
        <p:spPr>
          <a:xfrm>
            <a:off x="6283700" y="972188"/>
            <a:ext cx="5791074" cy="3860716"/>
          </a:xfrm>
          <a:prstGeom prst="rect">
            <a:avLst/>
          </a:prstGeom>
          <a:noFill/>
          <a:ln>
            <a:noFill/>
          </a:ln>
        </p:spPr>
      </p:pic>
      <p:sp>
        <p:nvSpPr>
          <p:cNvPr id="122" name="Google Shape;122;p17"/>
          <p:cNvSpPr txBox="1"/>
          <p:nvPr>
            <p:ph idx="1" type="body"/>
          </p:nvPr>
        </p:nvSpPr>
        <p:spPr>
          <a:xfrm>
            <a:off x="6353838" y="4942550"/>
            <a:ext cx="5650800" cy="9555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None/>
            </a:pPr>
            <a:r>
              <a:rPr i="1" lang="en-US" sz="1800">
                <a:latin typeface="Arial"/>
                <a:ea typeface="Arial"/>
                <a:cs typeface="Arial"/>
                <a:sym typeface="Arial"/>
              </a:rPr>
              <a:t>Gambar Margonda Raya Depok Macet, Jumat (3/8/2018).(Kompas.com/Cynthia Lova) [1]</a:t>
            </a:r>
            <a:endParaRPr i="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67100" y="443713"/>
            <a:ext cx="2655000" cy="38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3000"/>
              <a:t>Ide Inovasi</a:t>
            </a:r>
            <a:endParaRPr b="1" sz="3000"/>
          </a:p>
        </p:txBody>
      </p:sp>
      <p:sp>
        <p:nvSpPr>
          <p:cNvPr id="128" name="Google Shape;128;p18"/>
          <p:cNvSpPr txBox="1"/>
          <p:nvPr>
            <p:ph idx="1" type="body"/>
          </p:nvPr>
        </p:nvSpPr>
        <p:spPr>
          <a:xfrm>
            <a:off x="445325" y="1169375"/>
            <a:ext cx="11257800" cy="5261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400"/>
              <a:t>Dari permasalahan sebelumnya kami memiliki ide yaitu mengikutsertakan masyarakat untuk menertibkan pengendara agar tidak melanggar sehingga kemacetan dapat berkurang. </a:t>
            </a:r>
            <a:endParaRPr sz="2400"/>
          </a:p>
          <a:p>
            <a:pPr indent="-381000" lvl="0" marL="457200" rtl="0" algn="just">
              <a:lnSpc>
                <a:spcPct val="150000"/>
              </a:lnSpc>
              <a:spcBef>
                <a:spcPts val="0"/>
              </a:spcBef>
              <a:spcAft>
                <a:spcPts val="0"/>
              </a:spcAft>
              <a:buSzPts val="2400"/>
              <a:buFont typeface="Calibri"/>
              <a:buChar char="●"/>
            </a:pPr>
            <a:r>
              <a:rPr lang="en-US" sz="2400"/>
              <a:t>Bagaimana caranya? Bukannya masyarakat tidak punya wewenang untuk menindak pelanggar? Betul, tapi jangan lupa bahwa masyarakat dapat melaporkan ketidaktertiban kepada polisi.</a:t>
            </a:r>
            <a:endParaRPr sz="2400"/>
          </a:p>
          <a:p>
            <a:pPr indent="-381000" lvl="0" marL="457200" rtl="0" algn="just">
              <a:lnSpc>
                <a:spcPct val="150000"/>
              </a:lnSpc>
              <a:spcBef>
                <a:spcPts val="0"/>
              </a:spcBef>
              <a:spcAft>
                <a:spcPts val="0"/>
              </a:spcAft>
              <a:buSzPts val="2400"/>
              <a:buFont typeface="Calibri"/>
              <a:buChar char="●"/>
            </a:pPr>
            <a:r>
              <a:rPr lang="en-US" sz="2400"/>
              <a:t>Bukannya sudah ada wadah untuk menjadi tempat melapor masyarakat? seperti langsung ke polisi, aplikasi lapor.go.id atau qlue.co.id. Betul, tapi apa yang dilaporkan? semua permasalahan yang ada di kota tidak hanya kemacetan, jadi tidak bisa dibayangkan berapa banyak laporan yang harus polisi tanggapi dari seluruh Indonesia.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445325" y="457200"/>
            <a:ext cx="11257800" cy="59733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0"/>
              </a:spcBef>
              <a:spcAft>
                <a:spcPts val="0"/>
              </a:spcAft>
              <a:buSzPts val="2400"/>
              <a:buFont typeface="Calibri"/>
              <a:buChar char="●"/>
            </a:pPr>
            <a:r>
              <a:rPr lang="en-US" sz="2400"/>
              <a:t>Lalu bagaimana? Kuncinya fokus pada permasalahan yang besar terlebih dahulu karena dampaknya dirasakan banyak masyarakat salah satunya yaitu kemacetan.</a:t>
            </a:r>
            <a:endParaRPr sz="2400"/>
          </a:p>
          <a:p>
            <a:pPr indent="-381000" lvl="0" marL="457200" rtl="0" algn="just">
              <a:lnSpc>
                <a:spcPct val="150000"/>
              </a:lnSpc>
              <a:spcBef>
                <a:spcPts val="0"/>
              </a:spcBef>
              <a:spcAft>
                <a:spcPts val="0"/>
              </a:spcAft>
              <a:buSzPts val="2400"/>
              <a:buFont typeface="Calibri"/>
              <a:buChar char="●"/>
            </a:pPr>
            <a:r>
              <a:rPr lang="en-US" sz="2400"/>
              <a:t>Bagaimana implementasinya? Dengan membuat sistem Tanda Nomor Kendaraan Bermotor (TNKB).</a:t>
            </a:r>
            <a:endParaRPr sz="2400"/>
          </a:p>
          <a:p>
            <a:pPr indent="-381000" lvl="0" marL="457200" rtl="0" algn="just">
              <a:lnSpc>
                <a:spcPct val="150000"/>
              </a:lnSpc>
              <a:spcBef>
                <a:spcPts val="0"/>
              </a:spcBef>
              <a:spcAft>
                <a:spcPts val="0"/>
              </a:spcAft>
              <a:buSzPts val="2400"/>
              <a:buFont typeface="Calibri"/>
              <a:buChar char="●"/>
            </a:pPr>
            <a:r>
              <a:rPr lang="en-US" sz="2400"/>
              <a:t>Kenapa menggunakan TNKB? Jika membahas TNKB tentu tidak lepas dengan Surat Tanda Nomor Kendaraan (STNK), kedua hal tersebut tentu perlu biaya dalam pembuatan dan punya batas waktu 5 tahun. Dari rentang waktu 5 tahun digunakan untuk apa saja kedua hal itu? Identifikasi, Membayar Pajak atau Denda, Tentu hal tersebut tidak salah tapi apakah hanya itu saja? Mengapa tidak dimaksimalkan? Hal itulah yang akan kami lakukan memaksimalkan TNKB sehingga memanfaatkan yang sudah ada.</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445325" y="457200"/>
            <a:ext cx="11257800" cy="5973300"/>
          </a:xfrm>
          <a:prstGeom prst="rect">
            <a:avLst/>
          </a:prstGeom>
          <a:noFill/>
          <a:ln>
            <a:noFill/>
          </a:ln>
        </p:spPr>
        <p:txBody>
          <a:bodyPr anchorCtr="0" anchor="ctr" bIns="45700" lIns="91425" spcFirstLastPara="1" rIns="91425" wrap="square" tIns="45700">
            <a:noAutofit/>
          </a:bodyPr>
          <a:lstStyle/>
          <a:p>
            <a:pPr indent="-381000" lvl="0" marL="457200" rtl="0" algn="just">
              <a:lnSpc>
                <a:spcPct val="150000"/>
              </a:lnSpc>
              <a:spcBef>
                <a:spcPts val="0"/>
              </a:spcBef>
              <a:spcAft>
                <a:spcPts val="0"/>
              </a:spcAft>
              <a:buSzPts val="2400"/>
              <a:buFont typeface="Calibri"/>
              <a:buChar char="●"/>
            </a:pPr>
            <a:r>
              <a:rPr lang="en-US" sz="2400"/>
              <a:t>Bagaimana memaksimalkan TNKB? Memberikan poin pada setiap TNKB, Apa maksudnya poin? Semisal poin awal 1000 dan poin tersebut akan berkurang jika pengendara terbukti melakukan pelanggaran lalu lintas serta bertambah jika melaporkan si pelanggar. </a:t>
            </a:r>
            <a:endParaRPr sz="2400"/>
          </a:p>
          <a:p>
            <a:pPr indent="-381000" lvl="0" marL="457200" rtl="0" algn="just">
              <a:lnSpc>
                <a:spcPct val="150000"/>
              </a:lnSpc>
              <a:spcBef>
                <a:spcPts val="0"/>
              </a:spcBef>
              <a:spcAft>
                <a:spcPts val="0"/>
              </a:spcAft>
              <a:buSzPts val="2400"/>
              <a:buFont typeface="Calibri"/>
              <a:buChar char="●"/>
            </a:pPr>
            <a:r>
              <a:rPr lang="en-US" sz="2400"/>
              <a:t>Untuk apa poin itu? Poin tersebut jika positif maka pengendara tersebut tertib lalu lintas dan kemungkinan besar tidak membuat kemacetan serta mendapat </a:t>
            </a:r>
            <a:r>
              <a:rPr i="1" lang="en-US" sz="2400"/>
              <a:t>reward</a:t>
            </a:r>
            <a:r>
              <a:rPr lang="en-US" sz="2400"/>
              <a:t>, namun jika poinnya negatif maka sudah jelas pengendara tersebut melanggar peraturan dan kemungkinan besar salah satu penyebab kemacetan serta akan mendapat sanksi.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1" type="body"/>
          </p:nvPr>
        </p:nvSpPr>
        <p:spPr>
          <a:xfrm>
            <a:off x="445325" y="457200"/>
            <a:ext cx="5650800" cy="5973300"/>
          </a:xfrm>
          <a:prstGeom prst="rect">
            <a:avLst/>
          </a:prstGeom>
          <a:noFill/>
          <a:ln>
            <a:noFill/>
          </a:ln>
        </p:spPr>
        <p:txBody>
          <a:bodyPr anchorCtr="0" anchor="ctr" bIns="45700" lIns="91425" spcFirstLastPara="1" rIns="91425" wrap="square" tIns="45700">
            <a:noAutofit/>
          </a:bodyPr>
          <a:lstStyle/>
          <a:p>
            <a:pPr indent="-381000" lvl="0" marL="457200" rtl="0" algn="just">
              <a:lnSpc>
                <a:spcPct val="150000"/>
              </a:lnSpc>
              <a:spcBef>
                <a:spcPts val="0"/>
              </a:spcBef>
              <a:spcAft>
                <a:spcPts val="0"/>
              </a:spcAft>
              <a:buSzPts val="2400"/>
              <a:buFont typeface="Calibri"/>
              <a:buChar char="●"/>
            </a:pPr>
            <a:r>
              <a:rPr lang="en-US" sz="2400"/>
              <a:t>Gimana cara kerjanya? Masyarakat jika melihat pengendara melanggar maka ada beberapa cara :</a:t>
            </a:r>
            <a:endParaRPr sz="2400"/>
          </a:p>
          <a:p>
            <a:pPr indent="-381000" lvl="1" marL="914400" rtl="0" algn="just">
              <a:lnSpc>
                <a:spcPct val="150000"/>
              </a:lnSpc>
              <a:spcBef>
                <a:spcPts val="0"/>
              </a:spcBef>
              <a:spcAft>
                <a:spcPts val="0"/>
              </a:spcAft>
              <a:buSzPts val="2400"/>
              <a:buFont typeface="Calibri"/>
              <a:buChar char="○"/>
            </a:pPr>
            <a:r>
              <a:rPr lang="en-US"/>
              <a:t>Memfoto pengendara yang sedang melakukan pelanggaran termasuk TNKBnya</a:t>
            </a:r>
            <a:endParaRPr/>
          </a:p>
          <a:p>
            <a:pPr indent="-381000" lvl="1" marL="914400" rtl="0" algn="just">
              <a:lnSpc>
                <a:spcPct val="150000"/>
              </a:lnSpc>
              <a:spcBef>
                <a:spcPts val="0"/>
              </a:spcBef>
              <a:spcAft>
                <a:spcPts val="0"/>
              </a:spcAft>
              <a:buSzPts val="2400"/>
              <a:buFont typeface="Calibri"/>
              <a:buChar char="○"/>
            </a:pPr>
            <a:r>
              <a:rPr lang="en-US"/>
              <a:t>Mencatat TNKB dan nanti dimasukkan kedalam sistem</a:t>
            </a:r>
            <a:endParaRPr/>
          </a:p>
        </p:txBody>
      </p:sp>
      <p:pic>
        <p:nvPicPr>
          <p:cNvPr id="144" name="Google Shape;144;p21"/>
          <p:cNvPicPr preferRelativeResize="0"/>
          <p:nvPr/>
        </p:nvPicPr>
        <p:blipFill>
          <a:blip r:embed="rId3">
            <a:alphaModFix/>
          </a:blip>
          <a:stretch>
            <a:fillRect/>
          </a:stretch>
        </p:blipFill>
        <p:spPr>
          <a:xfrm>
            <a:off x="6296075" y="708575"/>
            <a:ext cx="5650800" cy="4241312"/>
          </a:xfrm>
          <a:prstGeom prst="rect">
            <a:avLst/>
          </a:prstGeom>
          <a:noFill/>
          <a:ln>
            <a:noFill/>
          </a:ln>
        </p:spPr>
      </p:pic>
      <p:sp>
        <p:nvSpPr>
          <p:cNvPr id="145" name="Google Shape;145;p21"/>
          <p:cNvSpPr txBox="1"/>
          <p:nvPr>
            <p:ph idx="1" type="body"/>
          </p:nvPr>
        </p:nvSpPr>
        <p:spPr>
          <a:xfrm>
            <a:off x="6388988" y="5193925"/>
            <a:ext cx="5650800" cy="9555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None/>
            </a:pPr>
            <a:r>
              <a:rPr i="1" lang="en-US" sz="1800">
                <a:latin typeface="Arial"/>
                <a:ea typeface="Arial"/>
                <a:cs typeface="Arial"/>
                <a:sym typeface="Arial"/>
              </a:rPr>
              <a:t>Gambar Ilustrasi Penggunaan Sistem</a:t>
            </a:r>
            <a:endParaRPr i="1"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