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8" r:id="rId4"/>
    <p:sldId id="259" r:id="rId5"/>
    <p:sldId id="260" r:id="rId6"/>
    <p:sldId id="261" r:id="rId7"/>
    <p:sldId id="262" r:id="rId8"/>
    <p:sldId id="264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63" r:id="rId20"/>
  </p:sldIdLst>
  <p:sldSz cx="9144000" cy="5143500" type="screen16x9"/>
  <p:notesSz cx="68580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88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893880" y="205920"/>
            <a:ext cx="6462360" cy="856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d-ID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893880" y="1373760"/>
            <a:ext cx="6462360" cy="1694160"/>
          </a:xfrm>
          <a:prstGeom prst="rect">
            <a:avLst/>
          </a:prstGeom>
        </p:spPr>
        <p:txBody>
          <a:bodyPr lIns="0" tIns="0" rIns="0" bIns="0"/>
          <a:lstStyle/>
          <a:p>
            <a:endParaRPr lang="id-ID" sz="10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893880" y="3229200"/>
            <a:ext cx="6462360" cy="1694160"/>
          </a:xfrm>
          <a:prstGeom prst="rect">
            <a:avLst/>
          </a:prstGeom>
        </p:spPr>
        <p:txBody>
          <a:bodyPr lIns="0" tIns="0" rIns="0" bIns="0"/>
          <a:lstStyle/>
          <a:p>
            <a:endParaRPr lang="id-ID" sz="10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893880" y="205920"/>
            <a:ext cx="6462360" cy="856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d-ID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893880" y="1373760"/>
            <a:ext cx="3153600" cy="1694160"/>
          </a:xfrm>
          <a:prstGeom prst="rect">
            <a:avLst/>
          </a:prstGeom>
        </p:spPr>
        <p:txBody>
          <a:bodyPr lIns="0" tIns="0" rIns="0" bIns="0"/>
          <a:lstStyle/>
          <a:p>
            <a:endParaRPr lang="id-ID" sz="10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205520" y="1373760"/>
            <a:ext cx="3153600" cy="1694160"/>
          </a:xfrm>
          <a:prstGeom prst="rect">
            <a:avLst/>
          </a:prstGeom>
        </p:spPr>
        <p:txBody>
          <a:bodyPr lIns="0" tIns="0" rIns="0" bIns="0"/>
          <a:lstStyle/>
          <a:p>
            <a:endParaRPr lang="id-ID" sz="10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205520" y="3229200"/>
            <a:ext cx="3153600" cy="1694160"/>
          </a:xfrm>
          <a:prstGeom prst="rect">
            <a:avLst/>
          </a:prstGeom>
        </p:spPr>
        <p:txBody>
          <a:bodyPr lIns="0" tIns="0" rIns="0" bIns="0"/>
          <a:lstStyle/>
          <a:p>
            <a:endParaRPr lang="id-ID" sz="10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893880" y="3229200"/>
            <a:ext cx="3153600" cy="1694160"/>
          </a:xfrm>
          <a:prstGeom prst="rect">
            <a:avLst/>
          </a:prstGeom>
        </p:spPr>
        <p:txBody>
          <a:bodyPr lIns="0" tIns="0" rIns="0" bIns="0"/>
          <a:lstStyle/>
          <a:p>
            <a:endParaRPr lang="id-ID" sz="10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893880" y="205920"/>
            <a:ext cx="6462360" cy="856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d-ID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893880" y="1373760"/>
            <a:ext cx="6462360" cy="3551760"/>
          </a:xfrm>
          <a:prstGeom prst="rect">
            <a:avLst/>
          </a:prstGeom>
        </p:spPr>
        <p:txBody>
          <a:bodyPr lIns="0" tIns="0" rIns="0" bIns="0"/>
          <a:lstStyle/>
          <a:p>
            <a:endParaRPr lang="id-ID" sz="10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893880" y="1373760"/>
            <a:ext cx="6462360" cy="3551760"/>
          </a:xfrm>
          <a:prstGeom prst="rect">
            <a:avLst/>
          </a:prstGeom>
        </p:spPr>
        <p:txBody>
          <a:bodyPr lIns="0" tIns="0" rIns="0" bIns="0"/>
          <a:lstStyle/>
          <a:p>
            <a:endParaRPr lang="id-ID" sz="10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8" name="Picture 37"/>
          <p:cNvPicPr/>
          <p:nvPr/>
        </p:nvPicPr>
        <p:blipFill>
          <a:blip r:embed="rId2"/>
          <a:stretch>
            <a:fillRect/>
          </a:stretch>
        </p:blipFill>
        <p:spPr>
          <a:xfrm>
            <a:off x="1899000" y="1373760"/>
            <a:ext cx="4451400" cy="3551760"/>
          </a:xfrm>
          <a:prstGeom prst="rect">
            <a:avLst/>
          </a:prstGeom>
          <a:ln>
            <a:noFill/>
          </a:ln>
        </p:spPr>
      </p:pic>
      <p:pic>
        <p:nvPicPr>
          <p:cNvPr id="39" name="Picture 38"/>
          <p:cNvPicPr/>
          <p:nvPr/>
        </p:nvPicPr>
        <p:blipFill>
          <a:blip r:embed="rId2"/>
          <a:stretch>
            <a:fillRect/>
          </a:stretch>
        </p:blipFill>
        <p:spPr>
          <a:xfrm>
            <a:off x="1899000" y="1373760"/>
            <a:ext cx="4451400" cy="3551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93880" y="205920"/>
            <a:ext cx="6462360" cy="856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d-ID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93880" y="1373760"/>
            <a:ext cx="6462360" cy="3551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d-ID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93880" y="205920"/>
            <a:ext cx="6462360" cy="856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d-ID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93880" y="1373760"/>
            <a:ext cx="6462360" cy="3551760"/>
          </a:xfrm>
          <a:prstGeom prst="rect">
            <a:avLst/>
          </a:prstGeom>
        </p:spPr>
        <p:txBody>
          <a:bodyPr lIns="0" tIns="0" rIns="0" bIns="0"/>
          <a:lstStyle/>
          <a:p>
            <a:endParaRPr lang="id-ID" sz="10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93880" y="205920"/>
            <a:ext cx="6462360" cy="856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d-ID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893880" y="1373760"/>
            <a:ext cx="3153600" cy="3551760"/>
          </a:xfrm>
          <a:prstGeom prst="rect">
            <a:avLst/>
          </a:prstGeom>
        </p:spPr>
        <p:txBody>
          <a:bodyPr lIns="0" tIns="0" rIns="0" bIns="0"/>
          <a:lstStyle/>
          <a:p>
            <a:endParaRPr lang="id-ID" sz="10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205520" y="1373760"/>
            <a:ext cx="3153600" cy="3551760"/>
          </a:xfrm>
          <a:prstGeom prst="rect">
            <a:avLst/>
          </a:prstGeom>
        </p:spPr>
        <p:txBody>
          <a:bodyPr lIns="0" tIns="0" rIns="0" bIns="0"/>
          <a:lstStyle/>
          <a:p>
            <a:endParaRPr lang="id-ID" sz="10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93880" y="205920"/>
            <a:ext cx="6462360" cy="856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d-ID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93880" y="205920"/>
            <a:ext cx="6462360" cy="3972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d-ID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93880" y="205920"/>
            <a:ext cx="6462360" cy="856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d-ID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893880" y="1373760"/>
            <a:ext cx="3153600" cy="1694160"/>
          </a:xfrm>
          <a:prstGeom prst="rect">
            <a:avLst/>
          </a:prstGeom>
        </p:spPr>
        <p:txBody>
          <a:bodyPr lIns="0" tIns="0" rIns="0" bIns="0"/>
          <a:lstStyle/>
          <a:p>
            <a:endParaRPr lang="id-ID" sz="10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893880" y="3229200"/>
            <a:ext cx="3153600" cy="1694160"/>
          </a:xfrm>
          <a:prstGeom prst="rect">
            <a:avLst/>
          </a:prstGeom>
        </p:spPr>
        <p:txBody>
          <a:bodyPr lIns="0" tIns="0" rIns="0" bIns="0"/>
          <a:lstStyle/>
          <a:p>
            <a:endParaRPr lang="id-ID" sz="10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205520" y="1373760"/>
            <a:ext cx="3153600" cy="3551760"/>
          </a:xfrm>
          <a:prstGeom prst="rect">
            <a:avLst/>
          </a:prstGeom>
        </p:spPr>
        <p:txBody>
          <a:bodyPr lIns="0" tIns="0" rIns="0" bIns="0"/>
          <a:lstStyle/>
          <a:p>
            <a:endParaRPr lang="id-ID" sz="10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893880" y="205920"/>
            <a:ext cx="6462360" cy="856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d-ID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893880" y="1373760"/>
            <a:ext cx="6462360" cy="3551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d-ID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93880" y="205920"/>
            <a:ext cx="6462360" cy="856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d-ID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893880" y="1373760"/>
            <a:ext cx="3153600" cy="3551760"/>
          </a:xfrm>
          <a:prstGeom prst="rect">
            <a:avLst/>
          </a:prstGeom>
        </p:spPr>
        <p:txBody>
          <a:bodyPr lIns="0" tIns="0" rIns="0" bIns="0"/>
          <a:lstStyle/>
          <a:p>
            <a:endParaRPr lang="id-ID" sz="10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205520" y="1373760"/>
            <a:ext cx="3153600" cy="1694160"/>
          </a:xfrm>
          <a:prstGeom prst="rect">
            <a:avLst/>
          </a:prstGeom>
        </p:spPr>
        <p:txBody>
          <a:bodyPr lIns="0" tIns="0" rIns="0" bIns="0"/>
          <a:lstStyle/>
          <a:p>
            <a:endParaRPr lang="id-ID" sz="10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205520" y="3229200"/>
            <a:ext cx="3153600" cy="1694160"/>
          </a:xfrm>
          <a:prstGeom prst="rect">
            <a:avLst/>
          </a:prstGeom>
        </p:spPr>
        <p:txBody>
          <a:bodyPr lIns="0" tIns="0" rIns="0" bIns="0"/>
          <a:lstStyle/>
          <a:p>
            <a:endParaRPr lang="id-ID" sz="10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93880" y="205920"/>
            <a:ext cx="6462360" cy="856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d-ID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893880" y="1373760"/>
            <a:ext cx="3153600" cy="1694160"/>
          </a:xfrm>
          <a:prstGeom prst="rect">
            <a:avLst/>
          </a:prstGeom>
        </p:spPr>
        <p:txBody>
          <a:bodyPr lIns="0" tIns="0" rIns="0" bIns="0"/>
          <a:lstStyle/>
          <a:p>
            <a:endParaRPr lang="id-ID" sz="10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205520" y="1373760"/>
            <a:ext cx="3153600" cy="1694160"/>
          </a:xfrm>
          <a:prstGeom prst="rect">
            <a:avLst/>
          </a:prstGeom>
        </p:spPr>
        <p:txBody>
          <a:bodyPr lIns="0" tIns="0" rIns="0" bIns="0"/>
          <a:lstStyle/>
          <a:p>
            <a:endParaRPr lang="id-ID" sz="10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893880" y="3229200"/>
            <a:ext cx="6462360" cy="1694160"/>
          </a:xfrm>
          <a:prstGeom prst="rect">
            <a:avLst/>
          </a:prstGeom>
        </p:spPr>
        <p:txBody>
          <a:bodyPr lIns="0" tIns="0" rIns="0" bIns="0"/>
          <a:lstStyle/>
          <a:p>
            <a:endParaRPr lang="id-ID" sz="10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93880" y="205920"/>
            <a:ext cx="6462360" cy="856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d-ID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893880" y="1373760"/>
            <a:ext cx="6462360" cy="1694160"/>
          </a:xfrm>
          <a:prstGeom prst="rect">
            <a:avLst/>
          </a:prstGeom>
        </p:spPr>
        <p:txBody>
          <a:bodyPr lIns="0" tIns="0" rIns="0" bIns="0"/>
          <a:lstStyle/>
          <a:p>
            <a:endParaRPr lang="id-ID" sz="10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893880" y="3229200"/>
            <a:ext cx="6462360" cy="1694160"/>
          </a:xfrm>
          <a:prstGeom prst="rect">
            <a:avLst/>
          </a:prstGeom>
        </p:spPr>
        <p:txBody>
          <a:bodyPr lIns="0" tIns="0" rIns="0" bIns="0"/>
          <a:lstStyle/>
          <a:p>
            <a:endParaRPr lang="id-ID" sz="10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93880" y="205920"/>
            <a:ext cx="6462360" cy="856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d-ID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893880" y="1373760"/>
            <a:ext cx="3153600" cy="1694160"/>
          </a:xfrm>
          <a:prstGeom prst="rect">
            <a:avLst/>
          </a:prstGeom>
        </p:spPr>
        <p:txBody>
          <a:bodyPr lIns="0" tIns="0" rIns="0" bIns="0"/>
          <a:lstStyle/>
          <a:p>
            <a:endParaRPr lang="id-ID" sz="10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205520" y="1373760"/>
            <a:ext cx="3153600" cy="1694160"/>
          </a:xfrm>
          <a:prstGeom prst="rect">
            <a:avLst/>
          </a:prstGeom>
        </p:spPr>
        <p:txBody>
          <a:bodyPr lIns="0" tIns="0" rIns="0" bIns="0"/>
          <a:lstStyle/>
          <a:p>
            <a:endParaRPr lang="id-ID" sz="10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205520" y="3229200"/>
            <a:ext cx="3153600" cy="1694160"/>
          </a:xfrm>
          <a:prstGeom prst="rect">
            <a:avLst/>
          </a:prstGeom>
        </p:spPr>
        <p:txBody>
          <a:bodyPr lIns="0" tIns="0" rIns="0" bIns="0"/>
          <a:lstStyle/>
          <a:p>
            <a:endParaRPr lang="id-ID" sz="10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893880" y="3229200"/>
            <a:ext cx="3153600" cy="1694160"/>
          </a:xfrm>
          <a:prstGeom prst="rect">
            <a:avLst/>
          </a:prstGeom>
        </p:spPr>
        <p:txBody>
          <a:bodyPr lIns="0" tIns="0" rIns="0" bIns="0"/>
          <a:lstStyle/>
          <a:p>
            <a:endParaRPr lang="id-ID" sz="10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93880" y="205920"/>
            <a:ext cx="6462360" cy="856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d-ID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893880" y="1373760"/>
            <a:ext cx="6462360" cy="3551760"/>
          </a:xfrm>
          <a:prstGeom prst="rect">
            <a:avLst/>
          </a:prstGeom>
        </p:spPr>
        <p:txBody>
          <a:bodyPr lIns="0" tIns="0" rIns="0" bIns="0"/>
          <a:lstStyle/>
          <a:p>
            <a:endParaRPr lang="id-ID" sz="10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893880" y="1373760"/>
            <a:ext cx="6462360" cy="3551760"/>
          </a:xfrm>
          <a:prstGeom prst="rect">
            <a:avLst/>
          </a:prstGeom>
        </p:spPr>
        <p:txBody>
          <a:bodyPr lIns="0" tIns="0" rIns="0" bIns="0"/>
          <a:lstStyle/>
          <a:p>
            <a:endParaRPr lang="id-ID" sz="10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8" name="Picture 77"/>
          <p:cNvPicPr/>
          <p:nvPr/>
        </p:nvPicPr>
        <p:blipFill>
          <a:blip r:embed="rId2"/>
          <a:stretch>
            <a:fillRect/>
          </a:stretch>
        </p:blipFill>
        <p:spPr>
          <a:xfrm>
            <a:off x="1899000" y="1373760"/>
            <a:ext cx="4451400" cy="3551760"/>
          </a:xfrm>
          <a:prstGeom prst="rect">
            <a:avLst/>
          </a:prstGeom>
          <a:ln>
            <a:noFill/>
          </a:ln>
        </p:spPr>
      </p:pic>
      <p:pic>
        <p:nvPicPr>
          <p:cNvPr id="79" name="Picture 78"/>
          <p:cNvPicPr/>
          <p:nvPr/>
        </p:nvPicPr>
        <p:blipFill>
          <a:blip r:embed="rId2"/>
          <a:stretch>
            <a:fillRect/>
          </a:stretch>
        </p:blipFill>
        <p:spPr>
          <a:xfrm>
            <a:off x="1899000" y="1373760"/>
            <a:ext cx="4451400" cy="3551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893880" y="205920"/>
            <a:ext cx="6462360" cy="856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d-ID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893880" y="1373760"/>
            <a:ext cx="6462360" cy="3551760"/>
          </a:xfrm>
          <a:prstGeom prst="rect">
            <a:avLst/>
          </a:prstGeom>
        </p:spPr>
        <p:txBody>
          <a:bodyPr lIns="0" tIns="0" rIns="0" bIns="0"/>
          <a:lstStyle/>
          <a:p>
            <a:endParaRPr lang="id-ID" sz="10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893880" y="205920"/>
            <a:ext cx="6462360" cy="856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d-ID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893880" y="1373760"/>
            <a:ext cx="3153600" cy="3551760"/>
          </a:xfrm>
          <a:prstGeom prst="rect">
            <a:avLst/>
          </a:prstGeom>
        </p:spPr>
        <p:txBody>
          <a:bodyPr lIns="0" tIns="0" rIns="0" bIns="0"/>
          <a:lstStyle/>
          <a:p>
            <a:endParaRPr lang="id-ID" sz="10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4205520" y="1373760"/>
            <a:ext cx="3153600" cy="3551760"/>
          </a:xfrm>
          <a:prstGeom prst="rect">
            <a:avLst/>
          </a:prstGeom>
        </p:spPr>
        <p:txBody>
          <a:bodyPr lIns="0" tIns="0" rIns="0" bIns="0"/>
          <a:lstStyle/>
          <a:p>
            <a:endParaRPr lang="id-ID" sz="10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893880" y="205920"/>
            <a:ext cx="6462360" cy="856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d-ID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893880" y="205920"/>
            <a:ext cx="6462360" cy="3972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d-ID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893880" y="205920"/>
            <a:ext cx="6462360" cy="856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d-ID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893880" y="1373760"/>
            <a:ext cx="3153600" cy="1694160"/>
          </a:xfrm>
          <a:prstGeom prst="rect">
            <a:avLst/>
          </a:prstGeom>
        </p:spPr>
        <p:txBody>
          <a:bodyPr lIns="0" tIns="0" rIns="0" bIns="0"/>
          <a:lstStyle/>
          <a:p>
            <a:endParaRPr lang="id-ID" sz="10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893880" y="3229200"/>
            <a:ext cx="3153600" cy="1694160"/>
          </a:xfrm>
          <a:prstGeom prst="rect">
            <a:avLst/>
          </a:prstGeom>
        </p:spPr>
        <p:txBody>
          <a:bodyPr lIns="0" tIns="0" rIns="0" bIns="0"/>
          <a:lstStyle/>
          <a:p>
            <a:endParaRPr lang="id-ID" sz="10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205520" y="1373760"/>
            <a:ext cx="3153600" cy="3551760"/>
          </a:xfrm>
          <a:prstGeom prst="rect">
            <a:avLst/>
          </a:prstGeom>
        </p:spPr>
        <p:txBody>
          <a:bodyPr lIns="0" tIns="0" rIns="0" bIns="0"/>
          <a:lstStyle/>
          <a:p>
            <a:endParaRPr lang="id-ID" sz="10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893880" y="205920"/>
            <a:ext cx="6462360" cy="856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d-ID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893880" y="1373760"/>
            <a:ext cx="3153600" cy="3551760"/>
          </a:xfrm>
          <a:prstGeom prst="rect">
            <a:avLst/>
          </a:prstGeom>
        </p:spPr>
        <p:txBody>
          <a:bodyPr lIns="0" tIns="0" rIns="0" bIns="0"/>
          <a:lstStyle/>
          <a:p>
            <a:endParaRPr lang="id-ID" sz="10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205520" y="1373760"/>
            <a:ext cx="3153600" cy="1694160"/>
          </a:xfrm>
          <a:prstGeom prst="rect">
            <a:avLst/>
          </a:prstGeom>
        </p:spPr>
        <p:txBody>
          <a:bodyPr lIns="0" tIns="0" rIns="0" bIns="0"/>
          <a:lstStyle/>
          <a:p>
            <a:endParaRPr lang="id-ID" sz="10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205520" y="3229200"/>
            <a:ext cx="3153600" cy="1694160"/>
          </a:xfrm>
          <a:prstGeom prst="rect">
            <a:avLst/>
          </a:prstGeom>
        </p:spPr>
        <p:txBody>
          <a:bodyPr lIns="0" tIns="0" rIns="0" bIns="0"/>
          <a:lstStyle/>
          <a:p>
            <a:endParaRPr lang="id-ID" sz="10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893880" y="205920"/>
            <a:ext cx="6462360" cy="856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d-ID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893880" y="1373760"/>
            <a:ext cx="3153600" cy="1694160"/>
          </a:xfrm>
          <a:prstGeom prst="rect">
            <a:avLst/>
          </a:prstGeom>
        </p:spPr>
        <p:txBody>
          <a:bodyPr lIns="0" tIns="0" rIns="0" bIns="0"/>
          <a:lstStyle/>
          <a:p>
            <a:endParaRPr lang="id-ID" sz="10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205520" y="1373760"/>
            <a:ext cx="3153600" cy="1694160"/>
          </a:xfrm>
          <a:prstGeom prst="rect">
            <a:avLst/>
          </a:prstGeom>
        </p:spPr>
        <p:txBody>
          <a:bodyPr lIns="0" tIns="0" rIns="0" bIns="0"/>
          <a:lstStyle/>
          <a:p>
            <a:endParaRPr lang="id-ID" sz="10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893880" y="3229200"/>
            <a:ext cx="6462360" cy="1694160"/>
          </a:xfrm>
          <a:prstGeom prst="rect">
            <a:avLst/>
          </a:prstGeom>
        </p:spPr>
        <p:txBody>
          <a:bodyPr lIns="0" tIns="0" rIns="0" bIns="0"/>
          <a:lstStyle/>
          <a:p>
            <a:endParaRPr lang="id-ID" sz="10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1"/>
          <p:cNvSpPr/>
          <p:nvPr/>
        </p:nvSpPr>
        <p:spPr>
          <a:xfrm>
            <a:off x="0" y="0"/>
            <a:ext cx="9143640" cy="39924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" name="PlaceHolder 2"/>
          <p:cNvSpPr>
            <a:spLocks noGrp="1"/>
          </p:cNvSpPr>
          <p:nvPr>
            <p:ph type="title"/>
          </p:nvPr>
        </p:nvSpPr>
        <p:spPr>
          <a:xfrm>
            <a:off x="685800" y="1583280"/>
            <a:ext cx="7772040" cy="1159560"/>
          </a:xfrm>
          <a:prstGeom prst="rect">
            <a:avLst/>
          </a:prstGeom>
        </p:spPr>
        <p:txBody>
          <a:bodyPr tIns="91440" bIns="91440" anchor="b"/>
          <a:lstStyle/>
          <a:p>
            <a:pPr algn="ctr">
              <a:lnSpc>
                <a:spcPct val="100000"/>
              </a:lnSpc>
            </a:pPr>
            <a:r>
              <a:rPr lang="id-ID" sz="3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aleway"/>
                <a:ea typeface="Raleway"/>
              </a:rPr>
              <a:t>Click to edit Master title style</a:t>
            </a:r>
            <a:endParaRPr lang="id-ID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CustomShape 3"/>
          <p:cNvSpPr/>
          <p:nvPr/>
        </p:nvSpPr>
        <p:spPr>
          <a:xfrm>
            <a:off x="3047760" y="3992760"/>
            <a:ext cx="3047400" cy="7668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4" name="CustomShape 4"/>
          <p:cNvSpPr/>
          <p:nvPr/>
        </p:nvSpPr>
        <p:spPr>
          <a:xfrm>
            <a:off x="6096240" y="3992760"/>
            <a:ext cx="3047400" cy="7668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5" name="CustomShape 5"/>
          <p:cNvSpPr/>
          <p:nvPr/>
        </p:nvSpPr>
        <p:spPr>
          <a:xfrm>
            <a:off x="0" y="3992760"/>
            <a:ext cx="3047400" cy="7668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6" name="PlaceHolder 6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pPr marL="431800" indent="-32385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10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235" lvl="1" indent="-32385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d-ID" sz="10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35" lvl="2" indent="-28829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10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7835" lvl="3" indent="-2159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d-ID" sz="10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270" lvl="4" indent="-2159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70" lvl="5" indent="-2159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3870" lvl="6" indent="-2159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893880" y="205920"/>
            <a:ext cx="6462360" cy="856800"/>
          </a:xfrm>
          <a:prstGeom prst="rect">
            <a:avLst/>
          </a:prstGeom>
        </p:spPr>
        <p:txBody>
          <a:bodyPr tIns="91440" bIns="91440" anchor="b"/>
          <a:lstStyle/>
          <a:p>
            <a:pPr>
              <a:lnSpc>
                <a:spcPct val="100000"/>
              </a:lnSpc>
            </a:pPr>
            <a:r>
              <a:rPr lang="id-ID" sz="3600" b="0" strike="noStrike" spc="-1">
                <a:solidFill>
                  <a:srgbClr val="97ABBC"/>
                </a:solidFill>
                <a:uFill>
                  <a:solidFill>
                    <a:srgbClr val="FFFFFF"/>
                  </a:solidFill>
                </a:uFill>
                <a:latin typeface="Raleway"/>
                <a:ea typeface="Raleway"/>
              </a:rPr>
              <a:t>Click to edit Master title style</a:t>
            </a:r>
            <a:endParaRPr lang="id-ID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893880" y="1373760"/>
            <a:ext cx="6462360" cy="3551760"/>
          </a:xfrm>
          <a:prstGeom prst="rect">
            <a:avLst/>
          </a:prstGeom>
        </p:spPr>
        <p:txBody>
          <a:bodyPr tIns="91440" bIns="91440"/>
          <a:lstStyle/>
          <a:p>
            <a:pPr marL="431800" indent="-32385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3000" b="0" strike="noStrike" spc="-1">
                <a:solidFill>
                  <a:srgbClr val="677480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Click to edit the outline text format</a:t>
            </a:r>
            <a:endParaRPr lang="id-ID" sz="3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235" lvl="1" indent="-32385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d-ID" sz="3000" b="0" strike="noStrike" spc="-1">
                <a:solidFill>
                  <a:srgbClr val="677480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Second Outline Level</a:t>
            </a:r>
            <a:endParaRPr lang="id-ID" sz="3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96035" lvl="2" indent="-28829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3000" b="0" strike="noStrike" spc="-1">
                <a:solidFill>
                  <a:srgbClr val="677480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Third Outline Level</a:t>
            </a:r>
            <a:endParaRPr lang="id-ID" sz="3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27835" lvl="3" indent="-2159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d-ID" sz="3000" b="0" strike="noStrike" spc="-1">
                <a:solidFill>
                  <a:srgbClr val="677480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Fourth Outline Level</a:t>
            </a:r>
            <a:endParaRPr lang="id-ID" sz="3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270" lvl="4" indent="-2159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3000" b="0" strike="noStrike" spc="-1">
                <a:solidFill>
                  <a:srgbClr val="677480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Fifth Outline Level</a:t>
            </a:r>
            <a:endParaRPr lang="id-ID" sz="3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592070" lvl="5" indent="-2159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3000" b="0" strike="noStrike" spc="-1">
                <a:solidFill>
                  <a:srgbClr val="677480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Sixth Outline Level</a:t>
            </a:r>
            <a:endParaRPr lang="id-ID" sz="3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1800" indent="-323850">
              <a:lnSpc>
                <a:spcPct val="100000"/>
              </a:lnSpc>
              <a:buClr>
                <a:srgbClr val="677480"/>
              </a:buClr>
              <a:buFont typeface="Lato"/>
              <a:buChar char="▷"/>
            </a:pPr>
            <a:r>
              <a:rPr lang="id-ID" sz="3000" b="0" strike="noStrike" spc="-1">
                <a:solidFill>
                  <a:srgbClr val="677480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Seventh Outline LevelEdit Master text styles</a:t>
            </a:r>
            <a:endParaRPr lang="id-ID" sz="3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CustomShape 3"/>
          <p:cNvSpPr/>
          <p:nvPr/>
        </p:nvSpPr>
        <p:spPr>
          <a:xfrm>
            <a:off x="7356240" y="5066280"/>
            <a:ext cx="893160" cy="7668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43" name="CustomShape 4"/>
          <p:cNvSpPr/>
          <p:nvPr/>
        </p:nvSpPr>
        <p:spPr>
          <a:xfrm>
            <a:off x="8250480" y="5066280"/>
            <a:ext cx="893160" cy="7668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44" name="CustomShape 5"/>
          <p:cNvSpPr/>
          <p:nvPr/>
        </p:nvSpPr>
        <p:spPr>
          <a:xfrm>
            <a:off x="0" y="5066280"/>
            <a:ext cx="893160" cy="7668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45" name="CustomShape 6"/>
          <p:cNvSpPr/>
          <p:nvPr/>
        </p:nvSpPr>
        <p:spPr>
          <a:xfrm>
            <a:off x="893880" y="5066280"/>
            <a:ext cx="6462360" cy="7668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Shape 1"/>
          <p:cNvSpPr txBox="1"/>
          <p:nvPr/>
        </p:nvSpPr>
        <p:spPr>
          <a:xfrm>
            <a:off x="685800" y="1583280"/>
            <a:ext cx="7772040" cy="11595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 algn="ctr">
              <a:lnSpc>
                <a:spcPct val="100000"/>
              </a:lnSpc>
            </a:pPr>
            <a:r>
              <a:rPr lang="en-US" sz="36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aleway"/>
                <a:ea typeface="Raleway"/>
              </a:rPr>
              <a:t>Latihan</a:t>
            </a:r>
            <a:r>
              <a:rPr lang="en-US" sz="36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aleway"/>
                <a:ea typeface="Raleway"/>
              </a:rPr>
              <a:t> Use Case Package Diagram</a:t>
            </a:r>
          </a:p>
          <a:p>
            <a:pPr algn="ctr">
              <a:lnSpc>
                <a:spcPct val="100000"/>
              </a:lnSpc>
            </a:pPr>
            <a:r>
              <a:rPr lang="en-US" sz="36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aleway"/>
                <a:ea typeface="Raleway"/>
              </a:rPr>
              <a:t>Use Case Description</a:t>
            </a:r>
            <a:r>
              <a:rPr lang="id-ID" sz="36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aleway"/>
                <a:ea typeface="Raleway"/>
              </a:rPr>
              <a:t>
Sistem Informasi</a:t>
            </a:r>
            <a:r>
              <a:rPr lang="en-US" sz="36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aleway"/>
                <a:ea typeface="Raleway"/>
              </a:rPr>
              <a:t> </a:t>
            </a:r>
            <a:r>
              <a:rPr lang="id-ID" sz="36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aleway"/>
                <a:ea typeface="Raleway"/>
              </a:rPr>
              <a:t>Pasar Modern</a:t>
            </a:r>
            <a:endParaRPr lang="id-ID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2286000" y="4364640"/>
            <a:ext cx="4571640" cy="9428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400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Praktikum</a:t>
            </a:r>
            <a:r>
              <a:rPr lang="en-US" sz="1400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1</a:t>
            </a:r>
            <a:endParaRPr lang="id-ID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id-ID" sz="14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Mata Kuliah </a:t>
            </a:r>
            <a:r>
              <a:rPr lang="en-US" sz="1400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Object </a:t>
            </a:r>
            <a:r>
              <a:rPr lang="en-US" sz="1400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Oreinted</a:t>
            </a:r>
            <a:r>
              <a:rPr lang="en-US" sz="1400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Analysis Design</a:t>
            </a:r>
            <a:endParaRPr lang="id-ID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id-ID" sz="14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Dosen : </a:t>
            </a:r>
            <a:r>
              <a:rPr lang="en-US" sz="1400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Nasrul, </a:t>
            </a:r>
            <a:r>
              <a:rPr lang="en-US" sz="1400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S.Pd.I</a:t>
            </a:r>
            <a:r>
              <a:rPr lang="en-US" sz="1400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, </a:t>
            </a:r>
            <a:r>
              <a:rPr lang="en-US" sz="1400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S.Kom</a:t>
            </a:r>
            <a:endParaRPr lang="id-ID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id-ID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8260" y="400050"/>
          <a:ext cx="9068435" cy="4563110"/>
        </p:xfrm>
        <a:graphic>
          <a:graphicData uri="http://schemas.openxmlformats.org/drawingml/2006/table">
            <a:tbl>
              <a:tblPr bandCol="1">
                <a:tableStyleId>{22838BEF-8BB2-4498-84A7-C5851F593DF1}</a:tableStyleId>
              </a:tblPr>
              <a:tblGrid>
                <a:gridCol w="17468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992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22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9720">
                <a:tc>
                  <a:txBody>
                    <a:bodyPr/>
                    <a:lstStyle/>
                    <a:p>
                      <a:pPr algn="just" rtl="0" fontAlgn="t"/>
                      <a:r>
                        <a:rPr lang="id-ID" sz="1200" u="none" strike="noStrike" dirty="0">
                          <a:effectLst/>
                        </a:rPr>
                        <a:t>Use Case Name 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just" rtl="0" fontAlgn="t"/>
                      <a:r>
                        <a:rPr lang="id-ID" sz="1200" u="none" strike="noStrike" dirty="0">
                          <a:effectLst/>
                        </a:rPr>
                        <a:t>Mengelola Tempat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9085">
                <a:tc>
                  <a:txBody>
                    <a:bodyPr/>
                    <a:lstStyle/>
                    <a:p>
                      <a:pPr algn="just" rtl="0" fontAlgn="t"/>
                      <a:r>
                        <a:rPr lang="id-ID" sz="1200" u="none" strike="noStrike">
                          <a:effectLst/>
                        </a:rPr>
                        <a:t>Requirement Terkait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just" rtl="0" fontAlgn="t"/>
                      <a:r>
                        <a:rPr lang="id-ID" altLang="en-US" sz="1200" u="none" strike="noStrike" baseline="0" dirty="0">
                          <a:effectLst/>
                        </a:rPr>
                        <a:t>R.005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9720">
                <a:tc>
                  <a:txBody>
                    <a:bodyPr/>
                    <a:lstStyle/>
                    <a:p>
                      <a:pPr algn="just" rtl="0" fontAlgn="t"/>
                      <a:r>
                        <a:rPr lang="id-ID" sz="1200" u="none" strike="noStrike" dirty="0">
                          <a:effectLst/>
                        </a:rPr>
                        <a:t>Primary Actor 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just" rtl="0" fontAlgn="t"/>
                      <a:r>
                        <a:rPr lang="id-ID" sz="1200" u="none" strike="noStrike" dirty="0">
                          <a:effectLst/>
                        </a:rPr>
                        <a:t>Pengelola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4810">
                <a:tc>
                  <a:txBody>
                    <a:bodyPr/>
                    <a:lstStyle/>
                    <a:p>
                      <a:pPr algn="just" rtl="0" fontAlgn="t"/>
                      <a:r>
                        <a:rPr lang="id-ID" sz="1200" u="none" strike="noStrike" dirty="0">
                          <a:effectLst/>
                        </a:rPr>
                        <a:t>Description 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just" rtl="0" fontAlgn="t"/>
                      <a:r>
                        <a:rPr lang="id-ID" sz="1200" u="none" strike="noStrike" dirty="0">
                          <a:effectLst/>
                        </a:rPr>
                        <a:t>Use case ini menggambarkan bagaimana aktor dapat mengelola tempat sewa, mulai dari menginput, melihat, mengubah sampai menghapus data tempat sewa</a:t>
                      </a:r>
                      <a:endParaRPr lang="id-ID" sz="1200" u="none" strike="noStrike" baseline="0" dirty="0">
                        <a:effectLst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9085">
                <a:tc>
                  <a:txBody>
                    <a:bodyPr/>
                    <a:lstStyle/>
                    <a:p>
                      <a:pPr algn="just" rtl="0" fontAlgn="t"/>
                      <a:r>
                        <a:rPr lang="id-ID" sz="1200" u="none" strike="noStrike" dirty="0">
                          <a:effectLst/>
                        </a:rPr>
                        <a:t>Pre condition 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just" rtl="0" fontAlgn="t"/>
                      <a:r>
                        <a:rPr lang="id-ID" sz="1200" u="none" strike="noStrike" dirty="0">
                          <a:effectLst/>
                        </a:rPr>
                        <a:t>Aktor mengakses halaman backend aplikasi dan telah berhasil login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4175">
                <a:tc>
                  <a:txBody>
                    <a:bodyPr/>
                    <a:lstStyle/>
                    <a:p>
                      <a:pPr algn="just" rtl="0" fontAlgn="t"/>
                      <a:r>
                        <a:rPr lang="id-ID" sz="1200" u="none" strike="noStrike">
                          <a:effectLst/>
                        </a:rPr>
                        <a:t>Post Condition 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just" rtl="0" fontAlgn="t"/>
                      <a:r>
                        <a:rPr lang="id-ID" sz="1200" u="none" strike="noStrike" dirty="0">
                          <a:effectLst/>
                        </a:rPr>
                        <a:t>Aktor berhasil mengelola data tempat sewa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4810">
                <a:tc>
                  <a:txBody>
                    <a:bodyPr/>
                    <a:lstStyle/>
                    <a:p>
                      <a:pPr algn="just" rtl="0" fontAlgn="t"/>
                      <a:r>
                        <a:rPr lang="id-ID" sz="1200" u="none" strike="noStrike">
                          <a:effectLst/>
                        </a:rPr>
                        <a:t>Trigger 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just" rtl="0" fontAlgn="t"/>
                      <a:r>
                        <a:rPr lang="id-ID" sz="1200" u="none" strike="noStrike" dirty="0">
                          <a:effectLst/>
                        </a:rPr>
                        <a:t>Aktor</a:t>
                      </a:r>
                      <a:r>
                        <a:rPr lang="id-ID" sz="1200" u="none" strike="noStrike" baseline="0" dirty="0">
                          <a:effectLst/>
                        </a:rPr>
                        <a:t> ingin mengelola data tempat sewa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9720">
                <a:tc rowSpan="4">
                  <a:txBody>
                    <a:bodyPr/>
                    <a:lstStyle/>
                    <a:p>
                      <a:pPr algn="just" rtl="0" fontAlgn="t"/>
                      <a:r>
                        <a:rPr lang="id-ID" sz="1200" u="none" strike="noStrike" dirty="0">
                          <a:effectLst/>
                        </a:rPr>
                        <a:t>Typical Course of Events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id-ID" sz="1200" u="none" strike="noStrike" dirty="0">
                          <a:effectLst/>
                        </a:rPr>
                        <a:t>Actor Action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id-ID" sz="1200" u="none" strike="noStrike">
                          <a:effectLst/>
                        </a:rPr>
                        <a:t>System Response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9085"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rtl="0" fontAlgn="t"/>
                      <a:r>
                        <a:rPr lang="id-ID" sz="1200" u="none" strike="noStrike" dirty="0">
                          <a:effectLst/>
                        </a:rPr>
                        <a:t>1. Aktor m</a:t>
                      </a:r>
                      <a:r>
                        <a:rPr lang="id-ID" sz="1200" dirty="0"/>
                        <a:t>engakses halaman backend aplikasi</a:t>
                      </a:r>
                      <a:endParaRPr lang="id-ID" sz="1200" u="none" strike="noStrike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rtl="0" fontAlgn="t"/>
                      <a:r>
                        <a:rPr lang="id-ID" sz="1200" u="none" strike="noStrike" dirty="0">
                          <a:effectLst/>
                        </a:rPr>
                        <a:t>2.</a:t>
                      </a:r>
                      <a:r>
                        <a:rPr lang="id-ID" sz="1200" u="none" strike="noStrike" baseline="0" dirty="0">
                          <a:effectLst/>
                        </a:rPr>
                        <a:t> </a:t>
                      </a:r>
                      <a:r>
                        <a:rPr lang="id-ID" sz="1200" u="none" strike="noStrike" dirty="0">
                          <a:effectLst/>
                        </a:rPr>
                        <a:t>Menampilkan halaman backend aplikasi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0995"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rtl="0" fontAlgn="t"/>
                      <a:r>
                        <a:rPr lang="id-ID" sz="1200" u="none" strike="noStrike" dirty="0">
                          <a:effectLst/>
                        </a:rPr>
                        <a:t>3. Aktor mengelola data tempat sewa</a:t>
                      </a:r>
                      <a:endParaRPr lang="id-ID" sz="1200" u="none" strike="noStrike" baseline="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rtl="0" fontAlgn="t"/>
                      <a:r>
                        <a:rPr lang="id-ID" altLang="en-US" sz="1200" u="none" strike="noStrike" baseline="0" dirty="0">
                          <a:effectLst/>
                        </a:rPr>
                        <a:t>4. Memproses dan menyimpan pengelolaan data tempat sewa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0995"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rtl="0" fontAlgn="t">
                        <a:buNone/>
                      </a:pPr>
                      <a:r>
                        <a:rPr lang="id-ID" sz="1200" u="none" strike="noStrike" baseline="0" dirty="0">
                          <a:effectLst/>
                        </a:rPr>
                        <a:t>5. Aktor meilhat data tempat hasil pengelolaan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rtl="0" fontAlgn="t">
                        <a:buNone/>
                      </a:pPr>
                      <a:endParaRPr lang="id-ID" altLang="en-US" sz="1200" u="none" strike="noStrike" baseline="0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2105">
                <a:tc>
                  <a:txBody>
                    <a:bodyPr/>
                    <a:lstStyle/>
                    <a:p>
                      <a:pPr algn="just" rtl="0" fontAlgn="t"/>
                      <a:r>
                        <a:rPr lang="id-ID" sz="1200" u="none" strike="noStrike" dirty="0">
                          <a:effectLst/>
                        </a:rPr>
                        <a:t>Alternate Course 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just" rtl="0" fontAlgn="t"/>
                      <a:endParaRPr lang="en-US" sz="1200" u="none" strike="noStrike" dirty="0">
                        <a:effectLst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99085">
                <a:tc>
                  <a:txBody>
                    <a:bodyPr/>
                    <a:lstStyle/>
                    <a:p>
                      <a:pPr algn="just" rtl="0" fontAlgn="t"/>
                      <a:r>
                        <a:rPr lang="en-US" sz="1200" u="none" strike="noStrike">
                          <a:effectLst/>
                        </a:rPr>
                        <a:t>Include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just" rtl="0" fontAlgn="t"/>
                      <a:endParaRPr lang="id-ID" sz="1200" u="none" strike="noStrike" dirty="0">
                        <a:effectLst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99720">
                <a:tc>
                  <a:txBody>
                    <a:bodyPr/>
                    <a:lstStyle/>
                    <a:p>
                      <a:pPr algn="just" rtl="0" fontAlgn="t"/>
                      <a:r>
                        <a:rPr lang="en-US" sz="1200" u="none" strike="noStrike">
                          <a:effectLst/>
                        </a:rPr>
                        <a:t>Extend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just" rtl="0" fontAlgn="t"/>
                      <a:endParaRPr lang="id-ID" sz="1200" u="none" strike="noStrike" dirty="0">
                        <a:effectLst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2" name="Text Box 1"/>
          <p:cNvSpPr txBox="1"/>
          <p:nvPr/>
        </p:nvSpPr>
        <p:spPr>
          <a:xfrm>
            <a:off x="66675" y="28575"/>
            <a:ext cx="236156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id-ID" spc="-1">
                <a:solidFill>
                  <a:srgbClr val="4472C4"/>
                </a:solidFill>
                <a:uFill>
                  <a:solidFill>
                    <a:srgbClr val="FFFFFF"/>
                  </a:solidFill>
                </a:uFill>
                <a:latin typeface="Calibri"/>
                <a:sym typeface="+mn-ea"/>
              </a:rPr>
              <a:t>USE CASE DESCRIPTION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8260" y="400050"/>
          <a:ext cx="9068435" cy="4563110"/>
        </p:xfrm>
        <a:graphic>
          <a:graphicData uri="http://schemas.openxmlformats.org/drawingml/2006/table">
            <a:tbl>
              <a:tblPr bandCol="1">
                <a:tableStyleId>{22838BEF-8BB2-4498-84A7-C5851F593DF1}</a:tableStyleId>
              </a:tblPr>
              <a:tblGrid>
                <a:gridCol w="17468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992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22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9720">
                <a:tc>
                  <a:txBody>
                    <a:bodyPr/>
                    <a:lstStyle/>
                    <a:p>
                      <a:pPr algn="just" rtl="0" fontAlgn="t"/>
                      <a:r>
                        <a:rPr lang="id-ID" sz="1200" u="none" strike="noStrike" dirty="0">
                          <a:effectLst/>
                        </a:rPr>
                        <a:t>Use Case Name 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just" rtl="0" fontAlgn="t"/>
                      <a:r>
                        <a:rPr lang="id-ID" sz="1200" u="none" strike="noStrike" dirty="0">
                          <a:effectLst/>
                        </a:rPr>
                        <a:t>Mempromosikan Pasar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9085">
                <a:tc>
                  <a:txBody>
                    <a:bodyPr/>
                    <a:lstStyle/>
                    <a:p>
                      <a:pPr algn="just" rtl="0" fontAlgn="t"/>
                      <a:r>
                        <a:rPr lang="id-ID" sz="1200" u="none" strike="noStrike">
                          <a:effectLst/>
                        </a:rPr>
                        <a:t>Requirement Terkait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just" rtl="0" fontAlgn="t"/>
                      <a:r>
                        <a:rPr lang="id-ID" altLang="en-US" sz="1200" u="none" strike="noStrike" baseline="0" dirty="0">
                          <a:effectLst/>
                        </a:rPr>
                        <a:t>R.006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9720">
                <a:tc>
                  <a:txBody>
                    <a:bodyPr/>
                    <a:lstStyle/>
                    <a:p>
                      <a:pPr algn="just" rtl="0" fontAlgn="t"/>
                      <a:r>
                        <a:rPr lang="id-ID" sz="1200" u="none" strike="noStrike" dirty="0">
                          <a:effectLst/>
                        </a:rPr>
                        <a:t>Primary Actor 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just" rtl="0" fontAlgn="t"/>
                      <a:r>
                        <a:rPr lang="id-ID" sz="1200" u="none" strike="noStrike" dirty="0">
                          <a:effectLst/>
                        </a:rPr>
                        <a:t>Pengelola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4810">
                <a:tc>
                  <a:txBody>
                    <a:bodyPr/>
                    <a:lstStyle/>
                    <a:p>
                      <a:pPr algn="just" rtl="0" fontAlgn="t"/>
                      <a:r>
                        <a:rPr lang="id-ID" sz="1200" u="none" strike="noStrike" dirty="0">
                          <a:effectLst/>
                        </a:rPr>
                        <a:t>Description 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just" rtl="0" fontAlgn="t"/>
                      <a:r>
                        <a:rPr lang="id-ID" sz="1200" u="none" strike="noStrike" dirty="0">
                          <a:effectLst/>
                        </a:rPr>
                        <a:t>Use case ini menggambarkan bagaimana aktor dapat mempromosikan pasar, mulai dari menginput, melihat, mengubah sampai menghapus data promosi pasar</a:t>
                      </a:r>
                      <a:endParaRPr lang="id-ID" sz="1200" u="none" strike="noStrike" baseline="0" dirty="0">
                        <a:effectLst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9085">
                <a:tc>
                  <a:txBody>
                    <a:bodyPr/>
                    <a:lstStyle/>
                    <a:p>
                      <a:pPr algn="just" rtl="0" fontAlgn="t"/>
                      <a:r>
                        <a:rPr lang="id-ID" sz="1200" u="none" strike="noStrike" dirty="0">
                          <a:effectLst/>
                        </a:rPr>
                        <a:t>Pre condition 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just" rtl="0" fontAlgn="t"/>
                      <a:r>
                        <a:rPr lang="id-ID" sz="1200" u="none" strike="noStrike" dirty="0">
                          <a:effectLst/>
                        </a:rPr>
                        <a:t>Aktor mengakses halaman backend aplikasi dan telah berhasil login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4175">
                <a:tc>
                  <a:txBody>
                    <a:bodyPr/>
                    <a:lstStyle/>
                    <a:p>
                      <a:pPr algn="just" rtl="0" fontAlgn="t"/>
                      <a:r>
                        <a:rPr lang="id-ID" sz="1200" u="none" strike="noStrike">
                          <a:effectLst/>
                        </a:rPr>
                        <a:t>Post Condition 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just" rtl="0" fontAlgn="t"/>
                      <a:r>
                        <a:rPr lang="id-ID" sz="1200" u="none" strike="noStrike" dirty="0">
                          <a:effectLst/>
                        </a:rPr>
                        <a:t>Aktor berhasil mempromosikan pasar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4810">
                <a:tc>
                  <a:txBody>
                    <a:bodyPr/>
                    <a:lstStyle/>
                    <a:p>
                      <a:pPr algn="just" rtl="0" fontAlgn="t"/>
                      <a:r>
                        <a:rPr lang="id-ID" sz="1200" u="none" strike="noStrike">
                          <a:effectLst/>
                        </a:rPr>
                        <a:t>Trigger 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just" rtl="0" fontAlgn="t"/>
                      <a:r>
                        <a:rPr lang="id-ID" sz="1200" u="none" strike="noStrike" dirty="0">
                          <a:effectLst/>
                        </a:rPr>
                        <a:t>Aktor</a:t>
                      </a:r>
                      <a:r>
                        <a:rPr lang="id-ID" sz="1200" u="none" strike="noStrike" baseline="0" dirty="0">
                          <a:effectLst/>
                        </a:rPr>
                        <a:t> ingin mempromosikan pasar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9720">
                <a:tc rowSpan="4">
                  <a:txBody>
                    <a:bodyPr/>
                    <a:lstStyle/>
                    <a:p>
                      <a:pPr algn="just" rtl="0" fontAlgn="t"/>
                      <a:r>
                        <a:rPr lang="id-ID" sz="1200" u="none" strike="noStrike" dirty="0">
                          <a:effectLst/>
                        </a:rPr>
                        <a:t>Typical Course of Events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id-ID" sz="1200" u="none" strike="noStrike" dirty="0">
                          <a:effectLst/>
                        </a:rPr>
                        <a:t>Actor Action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id-ID" sz="1200" u="none" strike="noStrike">
                          <a:effectLst/>
                        </a:rPr>
                        <a:t>System Response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9085"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rtl="0" fontAlgn="t"/>
                      <a:r>
                        <a:rPr lang="id-ID" sz="1200" u="none" strike="noStrike" dirty="0">
                          <a:effectLst/>
                        </a:rPr>
                        <a:t>1. Aktor m</a:t>
                      </a:r>
                      <a:r>
                        <a:rPr lang="id-ID" sz="1200" dirty="0"/>
                        <a:t>engakses halaman backend aplikasi</a:t>
                      </a:r>
                      <a:endParaRPr lang="id-ID" sz="1200" u="none" strike="noStrike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rtl="0" fontAlgn="t"/>
                      <a:r>
                        <a:rPr lang="id-ID" sz="1200" u="none" strike="noStrike" dirty="0">
                          <a:effectLst/>
                        </a:rPr>
                        <a:t>2.</a:t>
                      </a:r>
                      <a:r>
                        <a:rPr lang="id-ID" sz="1200" u="none" strike="noStrike" baseline="0" dirty="0">
                          <a:effectLst/>
                        </a:rPr>
                        <a:t> </a:t>
                      </a:r>
                      <a:r>
                        <a:rPr lang="id-ID" sz="1200" u="none" strike="noStrike" dirty="0">
                          <a:effectLst/>
                        </a:rPr>
                        <a:t>Menampilkan halaman backend aplikasi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0995"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rtl="0" fontAlgn="t"/>
                      <a:r>
                        <a:rPr lang="id-ID" sz="1200" u="none" strike="noStrike" dirty="0">
                          <a:effectLst/>
                        </a:rPr>
                        <a:t>3. Aktor mengelola data promosi pasar</a:t>
                      </a:r>
                      <a:endParaRPr lang="id-ID" sz="1200" u="none" strike="noStrike" baseline="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rtl="0" fontAlgn="t"/>
                      <a:r>
                        <a:rPr lang="id-ID" altLang="en-US" sz="1200" u="none" strike="noStrike" baseline="0" dirty="0">
                          <a:effectLst/>
                        </a:rPr>
                        <a:t>4. Memproses dan menyimpan pengelolaan data promosi pasar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0995"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rtl="0" fontAlgn="t">
                        <a:buNone/>
                      </a:pPr>
                      <a:r>
                        <a:rPr lang="id-ID" sz="1200" u="none" strike="noStrike" baseline="0" dirty="0">
                          <a:effectLst/>
                        </a:rPr>
                        <a:t>5. Aktor meilhat data promosi hasil pengelolaan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rtl="0" fontAlgn="t">
                        <a:buNone/>
                      </a:pPr>
                      <a:endParaRPr lang="id-ID" altLang="en-US" sz="1200" u="none" strike="noStrike" baseline="0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2105">
                <a:tc>
                  <a:txBody>
                    <a:bodyPr/>
                    <a:lstStyle/>
                    <a:p>
                      <a:pPr algn="just" rtl="0" fontAlgn="t"/>
                      <a:r>
                        <a:rPr lang="id-ID" sz="1200" u="none" strike="noStrike" dirty="0">
                          <a:effectLst/>
                        </a:rPr>
                        <a:t>Alternate Course 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just" rtl="0" fontAlgn="t"/>
                      <a:endParaRPr lang="en-US" sz="1200" u="none" strike="noStrike" dirty="0">
                        <a:effectLst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99085">
                <a:tc>
                  <a:txBody>
                    <a:bodyPr/>
                    <a:lstStyle/>
                    <a:p>
                      <a:pPr algn="just" rtl="0" fontAlgn="t"/>
                      <a:r>
                        <a:rPr lang="en-US" sz="1200" u="none" strike="noStrike">
                          <a:effectLst/>
                        </a:rPr>
                        <a:t>Include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just" rtl="0" fontAlgn="t"/>
                      <a:endParaRPr lang="id-ID" sz="1200" u="none" strike="noStrike" dirty="0">
                        <a:effectLst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99720">
                <a:tc>
                  <a:txBody>
                    <a:bodyPr/>
                    <a:lstStyle/>
                    <a:p>
                      <a:pPr algn="just" rtl="0" fontAlgn="t"/>
                      <a:r>
                        <a:rPr lang="en-US" sz="1200" u="none" strike="noStrike">
                          <a:effectLst/>
                        </a:rPr>
                        <a:t>Extend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just" rtl="0" fontAlgn="t"/>
                      <a:endParaRPr lang="id-ID" sz="1200" u="none" strike="noStrike" dirty="0">
                        <a:effectLst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2" name="Text Box 1"/>
          <p:cNvSpPr txBox="1"/>
          <p:nvPr/>
        </p:nvSpPr>
        <p:spPr>
          <a:xfrm>
            <a:off x="66675" y="28575"/>
            <a:ext cx="236156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id-ID" spc="-1">
                <a:solidFill>
                  <a:srgbClr val="4472C4"/>
                </a:solidFill>
                <a:uFill>
                  <a:solidFill>
                    <a:srgbClr val="FFFFFF"/>
                  </a:solidFill>
                </a:uFill>
                <a:latin typeface="Calibri"/>
                <a:sym typeface="+mn-ea"/>
              </a:rPr>
              <a:t>USE CASE DESCRIPTION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8260" y="400050"/>
          <a:ext cx="9068435" cy="4563110"/>
        </p:xfrm>
        <a:graphic>
          <a:graphicData uri="http://schemas.openxmlformats.org/drawingml/2006/table">
            <a:tbl>
              <a:tblPr bandCol="1">
                <a:tableStyleId>{22838BEF-8BB2-4498-84A7-C5851F593DF1}</a:tableStyleId>
              </a:tblPr>
              <a:tblGrid>
                <a:gridCol w="17468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992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22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9720">
                <a:tc>
                  <a:txBody>
                    <a:bodyPr/>
                    <a:lstStyle/>
                    <a:p>
                      <a:pPr algn="just" rtl="0" fontAlgn="t"/>
                      <a:r>
                        <a:rPr lang="id-ID" sz="1200" u="none" strike="noStrike" dirty="0">
                          <a:effectLst/>
                        </a:rPr>
                        <a:t>Use Case Name 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just" rtl="0" fontAlgn="t"/>
                      <a:r>
                        <a:rPr lang="id-ID" sz="1200" u="none" strike="noStrike" dirty="0">
                          <a:effectLst/>
                        </a:rPr>
                        <a:t>Mengelola Voucher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9085">
                <a:tc>
                  <a:txBody>
                    <a:bodyPr/>
                    <a:lstStyle/>
                    <a:p>
                      <a:pPr algn="just" rtl="0" fontAlgn="t"/>
                      <a:r>
                        <a:rPr lang="id-ID" sz="1200" u="none" strike="noStrike">
                          <a:effectLst/>
                        </a:rPr>
                        <a:t>Requirement Terkait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just" rtl="0" fontAlgn="t"/>
                      <a:r>
                        <a:rPr lang="id-ID" altLang="en-US" sz="1200" u="none" strike="noStrike" baseline="0" dirty="0">
                          <a:effectLst/>
                        </a:rPr>
                        <a:t>R.007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9720">
                <a:tc>
                  <a:txBody>
                    <a:bodyPr/>
                    <a:lstStyle/>
                    <a:p>
                      <a:pPr algn="just" rtl="0" fontAlgn="t"/>
                      <a:r>
                        <a:rPr lang="id-ID" sz="1200" u="none" strike="noStrike" dirty="0">
                          <a:effectLst/>
                        </a:rPr>
                        <a:t>Primary Actor 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just" rtl="0" fontAlgn="t"/>
                      <a:r>
                        <a:rPr lang="id-ID" sz="1200" u="none" strike="noStrike" dirty="0">
                          <a:effectLst/>
                        </a:rPr>
                        <a:t>Pengelola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4810">
                <a:tc>
                  <a:txBody>
                    <a:bodyPr/>
                    <a:lstStyle/>
                    <a:p>
                      <a:pPr algn="just" rtl="0" fontAlgn="t"/>
                      <a:r>
                        <a:rPr lang="id-ID" sz="1200" u="none" strike="noStrike" dirty="0">
                          <a:effectLst/>
                        </a:rPr>
                        <a:t>Description 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just" rtl="0" fontAlgn="t"/>
                      <a:r>
                        <a:rPr lang="id-ID" sz="1200" u="none" strike="noStrike" dirty="0">
                          <a:effectLst/>
                        </a:rPr>
                        <a:t>Use case ini menggambarkan bagaimana aktor dapat mengelola voucher belanja, mulai dari menginput, melihat, mengubah sampai menghapus data voucher belanja</a:t>
                      </a:r>
                      <a:endParaRPr lang="id-ID" sz="1200" u="none" strike="noStrike" baseline="0" dirty="0">
                        <a:effectLst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9085">
                <a:tc>
                  <a:txBody>
                    <a:bodyPr/>
                    <a:lstStyle/>
                    <a:p>
                      <a:pPr algn="just" rtl="0" fontAlgn="t"/>
                      <a:r>
                        <a:rPr lang="id-ID" sz="1200" u="none" strike="noStrike" dirty="0">
                          <a:effectLst/>
                        </a:rPr>
                        <a:t>Pre condition 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just" rtl="0" fontAlgn="t"/>
                      <a:r>
                        <a:rPr lang="id-ID" sz="1200" u="none" strike="noStrike" dirty="0">
                          <a:effectLst/>
                        </a:rPr>
                        <a:t>Aktor mengakses halaman backend aplikasi dan telah berhasil login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4175">
                <a:tc>
                  <a:txBody>
                    <a:bodyPr/>
                    <a:lstStyle/>
                    <a:p>
                      <a:pPr algn="just" rtl="0" fontAlgn="t"/>
                      <a:r>
                        <a:rPr lang="id-ID" sz="1200" u="none" strike="noStrike">
                          <a:effectLst/>
                        </a:rPr>
                        <a:t>Post Condition 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just" rtl="0" fontAlgn="t"/>
                      <a:r>
                        <a:rPr lang="id-ID" sz="1200" u="none" strike="noStrike" dirty="0">
                          <a:effectLst/>
                        </a:rPr>
                        <a:t>Aktor berhasil mengelola data voucher belanja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4810">
                <a:tc>
                  <a:txBody>
                    <a:bodyPr/>
                    <a:lstStyle/>
                    <a:p>
                      <a:pPr algn="just" rtl="0" fontAlgn="t"/>
                      <a:r>
                        <a:rPr lang="id-ID" sz="1200" u="none" strike="noStrike">
                          <a:effectLst/>
                        </a:rPr>
                        <a:t>Trigger 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just" rtl="0" fontAlgn="t"/>
                      <a:r>
                        <a:rPr lang="id-ID" sz="1200" u="none" strike="noStrike" dirty="0">
                          <a:effectLst/>
                        </a:rPr>
                        <a:t>Aktor</a:t>
                      </a:r>
                      <a:r>
                        <a:rPr lang="id-ID" sz="1200" u="none" strike="noStrike" baseline="0" dirty="0">
                          <a:effectLst/>
                        </a:rPr>
                        <a:t> ingin mengelola data voucher belanja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9720">
                <a:tc rowSpan="4">
                  <a:txBody>
                    <a:bodyPr/>
                    <a:lstStyle/>
                    <a:p>
                      <a:pPr algn="just" rtl="0" fontAlgn="t"/>
                      <a:r>
                        <a:rPr lang="id-ID" sz="1200" u="none" strike="noStrike" dirty="0">
                          <a:effectLst/>
                        </a:rPr>
                        <a:t>Typical Course of Events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id-ID" sz="1200" u="none" strike="noStrike" dirty="0">
                          <a:effectLst/>
                        </a:rPr>
                        <a:t>Actor Action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id-ID" sz="1200" u="none" strike="noStrike">
                          <a:effectLst/>
                        </a:rPr>
                        <a:t>System Response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9085"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rtl="0" fontAlgn="t"/>
                      <a:r>
                        <a:rPr lang="id-ID" sz="1200" u="none" strike="noStrike" dirty="0">
                          <a:effectLst/>
                        </a:rPr>
                        <a:t>1. Aktor m</a:t>
                      </a:r>
                      <a:r>
                        <a:rPr lang="id-ID" sz="1200" dirty="0"/>
                        <a:t>engakses halaman backend aplikasi</a:t>
                      </a:r>
                      <a:endParaRPr lang="id-ID" sz="1200" u="none" strike="noStrike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rtl="0" fontAlgn="t"/>
                      <a:r>
                        <a:rPr lang="id-ID" sz="1200" u="none" strike="noStrike" dirty="0">
                          <a:effectLst/>
                        </a:rPr>
                        <a:t>2.</a:t>
                      </a:r>
                      <a:r>
                        <a:rPr lang="id-ID" sz="1200" u="none" strike="noStrike" baseline="0" dirty="0">
                          <a:effectLst/>
                        </a:rPr>
                        <a:t> </a:t>
                      </a:r>
                      <a:r>
                        <a:rPr lang="id-ID" sz="1200" u="none" strike="noStrike" dirty="0">
                          <a:effectLst/>
                        </a:rPr>
                        <a:t>Menampilkan halaman backend aplikasi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0995"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rtl="0" fontAlgn="t"/>
                      <a:r>
                        <a:rPr lang="id-ID" sz="1200" u="none" strike="noStrike" dirty="0">
                          <a:effectLst/>
                        </a:rPr>
                        <a:t>3. Aktor mengelola data voucher belanja</a:t>
                      </a:r>
                      <a:endParaRPr lang="id-ID" sz="1200" u="none" strike="noStrike" baseline="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rtl="0" fontAlgn="t"/>
                      <a:r>
                        <a:rPr lang="id-ID" altLang="en-US" sz="1200" u="none" strike="noStrike" baseline="0" dirty="0">
                          <a:effectLst/>
                        </a:rPr>
                        <a:t>4. Memproses dan menyimpan pengelolaan data voucher belanja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0995"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rtl="0" fontAlgn="t">
                        <a:buNone/>
                      </a:pPr>
                      <a:r>
                        <a:rPr lang="id-ID" sz="1200" u="none" strike="noStrike" baseline="0" dirty="0">
                          <a:effectLst/>
                        </a:rPr>
                        <a:t>5. Aktor meilhat data voucher belanja hasil pengelolaan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rtl="0" fontAlgn="t">
                        <a:buNone/>
                      </a:pPr>
                      <a:endParaRPr lang="id-ID" altLang="en-US" sz="1200" u="none" strike="noStrike" baseline="0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2105">
                <a:tc>
                  <a:txBody>
                    <a:bodyPr/>
                    <a:lstStyle/>
                    <a:p>
                      <a:pPr algn="just" rtl="0" fontAlgn="t"/>
                      <a:r>
                        <a:rPr lang="id-ID" sz="1200" u="none" strike="noStrike" dirty="0">
                          <a:effectLst/>
                        </a:rPr>
                        <a:t>Alternate Course 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just" rtl="0" fontAlgn="t"/>
                      <a:endParaRPr lang="en-US" sz="1200" u="none" strike="noStrike" dirty="0">
                        <a:effectLst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99085">
                <a:tc>
                  <a:txBody>
                    <a:bodyPr/>
                    <a:lstStyle/>
                    <a:p>
                      <a:pPr algn="just" rtl="0" fontAlgn="t"/>
                      <a:r>
                        <a:rPr lang="en-US" sz="1200" u="none" strike="noStrike">
                          <a:effectLst/>
                        </a:rPr>
                        <a:t>Include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just" rtl="0" fontAlgn="t"/>
                      <a:endParaRPr lang="id-ID" sz="1200" u="none" strike="noStrike" dirty="0">
                        <a:effectLst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99720">
                <a:tc>
                  <a:txBody>
                    <a:bodyPr/>
                    <a:lstStyle/>
                    <a:p>
                      <a:pPr algn="just" rtl="0" fontAlgn="t"/>
                      <a:r>
                        <a:rPr lang="en-US" sz="1200" u="none" strike="noStrike">
                          <a:effectLst/>
                        </a:rPr>
                        <a:t>Extend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just" rtl="0" fontAlgn="t"/>
                      <a:endParaRPr lang="id-ID" sz="1200" u="none" strike="noStrike" dirty="0">
                        <a:effectLst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2" name="Text Box 1"/>
          <p:cNvSpPr txBox="1"/>
          <p:nvPr/>
        </p:nvSpPr>
        <p:spPr>
          <a:xfrm>
            <a:off x="66675" y="28575"/>
            <a:ext cx="236156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id-ID" spc="-1">
                <a:solidFill>
                  <a:srgbClr val="4472C4"/>
                </a:solidFill>
                <a:uFill>
                  <a:solidFill>
                    <a:srgbClr val="FFFFFF"/>
                  </a:solidFill>
                </a:uFill>
                <a:latin typeface="Calibri"/>
                <a:sym typeface="+mn-ea"/>
              </a:rPr>
              <a:t>USE CASE DESCRIPTION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8260" y="400050"/>
          <a:ext cx="9068435" cy="4563110"/>
        </p:xfrm>
        <a:graphic>
          <a:graphicData uri="http://schemas.openxmlformats.org/drawingml/2006/table">
            <a:tbl>
              <a:tblPr bandCol="1">
                <a:tableStyleId>{22838BEF-8BB2-4498-84A7-C5851F593DF1}</a:tableStyleId>
              </a:tblPr>
              <a:tblGrid>
                <a:gridCol w="17468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992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22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9720">
                <a:tc>
                  <a:txBody>
                    <a:bodyPr/>
                    <a:lstStyle/>
                    <a:p>
                      <a:pPr algn="just" rtl="0" fontAlgn="t"/>
                      <a:r>
                        <a:rPr lang="id-ID" sz="1200" u="none" strike="noStrike" dirty="0">
                          <a:effectLst/>
                        </a:rPr>
                        <a:t>Use Case Name 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just" rtl="0" fontAlgn="t"/>
                      <a:r>
                        <a:rPr lang="id-ID" sz="1200" u="none" strike="noStrike" dirty="0">
                          <a:effectLst/>
                        </a:rPr>
                        <a:t>Mengelola Pembayaran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9085">
                <a:tc>
                  <a:txBody>
                    <a:bodyPr/>
                    <a:lstStyle/>
                    <a:p>
                      <a:pPr algn="just" rtl="0" fontAlgn="t"/>
                      <a:r>
                        <a:rPr lang="id-ID" sz="1200" u="none" strike="noStrike">
                          <a:effectLst/>
                        </a:rPr>
                        <a:t>Requirement Terkait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just" rtl="0" fontAlgn="t"/>
                      <a:r>
                        <a:rPr lang="id-ID" altLang="en-US" sz="1200" u="none" strike="noStrike" baseline="0" dirty="0">
                          <a:effectLst/>
                        </a:rPr>
                        <a:t>R.008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9720">
                <a:tc>
                  <a:txBody>
                    <a:bodyPr/>
                    <a:lstStyle/>
                    <a:p>
                      <a:pPr algn="just" rtl="0" fontAlgn="t"/>
                      <a:r>
                        <a:rPr lang="id-ID" sz="1200" u="none" strike="noStrike" dirty="0">
                          <a:effectLst/>
                        </a:rPr>
                        <a:t>Primary Actor 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just" rtl="0" fontAlgn="t"/>
                      <a:r>
                        <a:rPr lang="id-ID" sz="1200" u="none" strike="noStrike" dirty="0">
                          <a:effectLst/>
                        </a:rPr>
                        <a:t>Pengelola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4810">
                <a:tc>
                  <a:txBody>
                    <a:bodyPr/>
                    <a:lstStyle/>
                    <a:p>
                      <a:pPr algn="just" rtl="0" fontAlgn="t"/>
                      <a:r>
                        <a:rPr lang="id-ID" sz="1200" u="none" strike="noStrike" dirty="0">
                          <a:effectLst/>
                        </a:rPr>
                        <a:t>Description 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just" rtl="0" fontAlgn="t"/>
                      <a:r>
                        <a:rPr lang="id-ID" sz="1200" u="none" strike="noStrike" dirty="0">
                          <a:effectLst/>
                        </a:rPr>
                        <a:t>Use case ini menggambarkan bagaimana aktor dapat mengelola pembayaran sewa tempat, mulai dari menginput, melihat, mengubah sampai menghapus data pembayaran sewa tempat</a:t>
                      </a:r>
                      <a:endParaRPr lang="id-ID" sz="1200" u="none" strike="noStrike" baseline="0" dirty="0">
                        <a:effectLst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9085">
                <a:tc>
                  <a:txBody>
                    <a:bodyPr/>
                    <a:lstStyle/>
                    <a:p>
                      <a:pPr algn="just" rtl="0" fontAlgn="t"/>
                      <a:r>
                        <a:rPr lang="id-ID" sz="1200" u="none" strike="noStrike" dirty="0">
                          <a:effectLst/>
                        </a:rPr>
                        <a:t>Pre condition 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just" rtl="0" fontAlgn="t"/>
                      <a:r>
                        <a:rPr lang="id-ID" sz="1200" u="none" strike="noStrike" dirty="0">
                          <a:effectLst/>
                        </a:rPr>
                        <a:t>Aktor mengakses halaman backend aplikasi dan telah berhasil login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4175">
                <a:tc>
                  <a:txBody>
                    <a:bodyPr/>
                    <a:lstStyle/>
                    <a:p>
                      <a:pPr algn="just" rtl="0" fontAlgn="t"/>
                      <a:r>
                        <a:rPr lang="id-ID" sz="1200" u="none" strike="noStrike">
                          <a:effectLst/>
                        </a:rPr>
                        <a:t>Post Condition 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just" rtl="0" fontAlgn="t"/>
                      <a:r>
                        <a:rPr lang="id-ID" sz="1200" u="none" strike="noStrike" dirty="0">
                          <a:effectLst/>
                        </a:rPr>
                        <a:t>Aktor berhasil mengelola pembayaran sewa tempat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4810">
                <a:tc>
                  <a:txBody>
                    <a:bodyPr/>
                    <a:lstStyle/>
                    <a:p>
                      <a:pPr algn="just" rtl="0" fontAlgn="t"/>
                      <a:r>
                        <a:rPr lang="id-ID" sz="1200" u="none" strike="noStrike">
                          <a:effectLst/>
                        </a:rPr>
                        <a:t>Trigger 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just" rtl="0" fontAlgn="t"/>
                      <a:r>
                        <a:rPr lang="id-ID" sz="1200" u="none" strike="noStrike" dirty="0">
                          <a:effectLst/>
                        </a:rPr>
                        <a:t>Aktor</a:t>
                      </a:r>
                      <a:r>
                        <a:rPr lang="id-ID" sz="1200" u="none" strike="noStrike" baseline="0" dirty="0">
                          <a:effectLst/>
                        </a:rPr>
                        <a:t> ingin mengelola data voucher belanja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9720">
                <a:tc rowSpan="4">
                  <a:txBody>
                    <a:bodyPr/>
                    <a:lstStyle/>
                    <a:p>
                      <a:pPr algn="just" rtl="0" fontAlgn="t"/>
                      <a:r>
                        <a:rPr lang="id-ID" sz="1200" u="none" strike="noStrike" dirty="0">
                          <a:effectLst/>
                        </a:rPr>
                        <a:t>Typical Course of Events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id-ID" sz="1200" u="none" strike="noStrike" dirty="0">
                          <a:effectLst/>
                        </a:rPr>
                        <a:t>Actor Action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id-ID" sz="1200" u="none" strike="noStrike">
                          <a:effectLst/>
                        </a:rPr>
                        <a:t>System Response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9085"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rtl="0" fontAlgn="t"/>
                      <a:r>
                        <a:rPr lang="id-ID" sz="1200" u="none" strike="noStrike" dirty="0">
                          <a:effectLst/>
                        </a:rPr>
                        <a:t>1. Aktor m</a:t>
                      </a:r>
                      <a:r>
                        <a:rPr lang="id-ID" sz="1200" dirty="0"/>
                        <a:t>engakses halaman backend aplikasi</a:t>
                      </a:r>
                      <a:endParaRPr lang="id-ID" sz="1200" u="none" strike="noStrike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rtl="0" fontAlgn="t"/>
                      <a:r>
                        <a:rPr lang="id-ID" sz="1200" u="none" strike="noStrike" dirty="0">
                          <a:effectLst/>
                        </a:rPr>
                        <a:t>2.</a:t>
                      </a:r>
                      <a:r>
                        <a:rPr lang="id-ID" sz="1200" u="none" strike="noStrike" baseline="0" dirty="0">
                          <a:effectLst/>
                        </a:rPr>
                        <a:t> </a:t>
                      </a:r>
                      <a:r>
                        <a:rPr lang="id-ID" sz="1200" u="none" strike="noStrike" dirty="0">
                          <a:effectLst/>
                        </a:rPr>
                        <a:t>Menampilkan halaman backend aplikasi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0995"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rtl="0" fontAlgn="t"/>
                      <a:r>
                        <a:rPr lang="id-ID" sz="1200" u="none" strike="noStrike" dirty="0">
                          <a:effectLst/>
                        </a:rPr>
                        <a:t>3. Aktor mengelola data pembayaran sewa tempat</a:t>
                      </a:r>
                      <a:endParaRPr lang="id-ID" sz="1200" u="none" strike="noStrike" baseline="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rtl="0" fontAlgn="t"/>
                      <a:r>
                        <a:rPr lang="id-ID" altLang="en-US" sz="1200" u="none" strike="noStrike" baseline="0" dirty="0">
                          <a:effectLst/>
                        </a:rPr>
                        <a:t>4. Memproses dan menyimpan pengelolaan data pembayaran sewa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0995"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rtl="0" fontAlgn="t">
                        <a:buNone/>
                      </a:pPr>
                      <a:r>
                        <a:rPr lang="id-ID" sz="1200" u="none" strike="noStrike" baseline="0" dirty="0">
                          <a:effectLst/>
                        </a:rPr>
                        <a:t>5. Aktor meilhat data pembayaran hasil pengelolaan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rtl="0" fontAlgn="t">
                        <a:buNone/>
                      </a:pPr>
                      <a:endParaRPr lang="id-ID" altLang="en-US" sz="1200" u="none" strike="noStrike" baseline="0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2105">
                <a:tc>
                  <a:txBody>
                    <a:bodyPr/>
                    <a:lstStyle/>
                    <a:p>
                      <a:pPr algn="just" rtl="0" fontAlgn="t"/>
                      <a:r>
                        <a:rPr lang="id-ID" sz="1200" u="none" strike="noStrike" dirty="0">
                          <a:effectLst/>
                        </a:rPr>
                        <a:t>Alternate Course 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just" rtl="0" fontAlgn="t"/>
                      <a:endParaRPr lang="en-US" sz="1200" u="none" strike="noStrike" dirty="0">
                        <a:effectLst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99085">
                <a:tc>
                  <a:txBody>
                    <a:bodyPr/>
                    <a:lstStyle/>
                    <a:p>
                      <a:pPr algn="just" rtl="0" fontAlgn="t"/>
                      <a:r>
                        <a:rPr lang="en-US" sz="1200" u="none" strike="noStrike">
                          <a:effectLst/>
                        </a:rPr>
                        <a:t>Include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just" rtl="0" fontAlgn="t"/>
                      <a:endParaRPr lang="id-ID" sz="1200" u="none" strike="noStrike" dirty="0">
                        <a:effectLst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99720">
                <a:tc>
                  <a:txBody>
                    <a:bodyPr/>
                    <a:lstStyle/>
                    <a:p>
                      <a:pPr algn="just" rtl="0" fontAlgn="t"/>
                      <a:r>
                        <a:rPr lang="en-US" sz="1200" u="none" strike="noStrike">
                          <a:effectLst/>
                        </a:rPr>
                        <a:t>Extend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just" rtl="0" fontAlgn="t"/>
                      <a:endParaRPr lang="id-ID" sz="1200" u="none" strike="noStrike" dirty="0">
                        <a:effectLst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2" name="Text Box 1"/>
          <p:cNvSpPr txBox="1"/>
          <p:nvPr/>
        </p:nvSpPr>
        <p:spPr>
          <a:xfrm>
            <a:off x="66675" y="28575"/>
            <a:ext cx="236156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id-ID" spc="-1">
                <a:solidFill>
                  <a:srgbClr val="4472C4"/>
                </a:solidFill>
                <a:uFill>
                  <a:solidFill>
                    <a:srgbClr val="FFFFFF"/>
                  </a:solidFill>
                </a:uFill>
                <a:latin typeface="Calibri"/>
                <a:sym typeface="+mn-ea"/>
              </a:rPr>
              <a:t>USE CASE DESCRIPTION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8260" y="400050"/>
          <a:ext cx="9068435" cy="4563110"/>
        </p:xfrm>
        <a:graphic>
          <a:graphicData uri="http://schemas.openxmlformats.org/drawingml/2006/table">
            <a:tbl>
              <a:tblPr bandCol="1">
                <a:tableStyleId>{22838BEF-8BB2-4498-84A7-C5851F593DF1}</a:tableStyleId>
              </a:tblPr>
              <a:tblGrid>
                <a:gridCol w="17468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992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22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9720">
                <a:tc>
                  <a:txBody>
                    <a:bodyPr/>
                    <a:lstStyle/>
                    <a:p>
                      <a:pPr algn="just" rtl="0" fontAlgn="t"/>
                      <a:r>
                        <a:rPr lang="id-ID" sz="1200" u="none" strike="noStrike" dirty="0">
                          <a:effectLst/>
                        </a:rPr>
                        <a:t>Use Case Name 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just" rtl="0" fontAlgn="t"/>
                      <a:r>
                        <a:rPr lang="id-ID" sz="1200" u="none" strike="noStrike" dirty="0">
                          <a:effectLst/>
                        </a:rPr>
                        <a:t>Menyewa Tempat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9085">
                <a:tc>
                  <a:txBody>
                    <a:bodyPr/>
                    <a:lstStyle/>
                    <a:p>
                      <a:pPr algn="just" rtl="0" fontAlgn="t"/>
                      <a:r>
                        <a:rPr lang="id-ID" sz="1200" u="none" strike="noStrike">
                          <a:effectLst/>
                        </a:rPr>
                        <a:t>Requirement Terkait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just" rtl="0" fontAlgn="t"/>
                      <a:r>
                        <a:rPr lang="id-ID" altLang="en-US" sz="1200" u="none" strike="noStrike" baseline="0" dirty="0">
                          <a:effectLst/>
                        </a:rPr>
                        <a:t>R.009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9720">
                <a:tc>
                  <a:txBody>
                    <a:bodyPr/>
                    <a:lstStyle/>
                    <a:p>
                      <a:pPr algn="just" rtl="0" fontAlgn="t"/>
                      <a:r>
                        <a:rPr lang="id-ID" sz="1200" u="none" strike="noStrike" dirty="0">
                          <a:effectLst/>
                        </a:rPr>
                        <a:t>Primary Actor 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just" rtl="0" fontAlgn="t"/>
                      <a:r>
                        <a:rPr lang="id-ID" sz="1200" u="none" strike="noStrike" dirty="0">
                          <a:effectLst/>
                        </a:rPr>
                        <a:t>Penyewa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4810">
                <a:tc>
                  <a:txBody>
                    <a:bodyPr/>
                    <a:lstStyle/>
                    <a:p>
                      <a:pPr algn="just" rtl="0" fontAlgn="t"/>
                      <a:r>
                        <a:rPr lang="id-ID" sz="1200" u="none" strike="noStrike" dirty="0">
                          <a:effectLst/>
                        </a:rPr>
                        <a:t>Description 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just" rtl="0" fontAlgn="t"/>
                      <a:r>
                        <a:rPr lang="id-ID" sz="1200" u="none" strike="noStrike" dirty="0">
                          <a:effectLst/>
                        </a:rPr>
                        <a:t>Use case ini menggambarkan bagaimana aktor dapat menyewa tempat berupa kios atau lapak</a:t>
                      </a:r>
                      <a:endParaRPr lang="id-ID" sz="1200" u="none" strike="noStrike" baseline="0" dirty="0">
                        <a:effectLst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9085">
                <a:tc>
                  <a:txBody>
                    <a:bodyPr/>
                    <a:lstStyle/>
                    <a:p>
                      <a:pPr algn="just" rtl="0" fontAlgn="t"/>
                      <a:r>
                        <a:rPr lang="id-ID" sz="1200" u="none" strike="noStrike" dirty="0">
                          <a:effectLst/>
                        </a:rPr>
                        <a:t>Pre condition 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just" rtl="0" fontAlgn="t"/>
                      <a:r>
                        <a:rPr lang="id-ID" sz="1200" u="none" strike="noStrike" dirty="0">
                          <a:effectLst/>
                        </a:rPr>
                        <a:t>Aktor mengakses halaman backend aplikasi dan telah berhasil login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4175">
                <a:tc>
                  <a:txBody>
                    <a:bodyPr/>
                    <a:lstStyle/>
                    <a:p>
                      <a:pPr algn="just" rtl="0" fontAlgn="t"/>
                      <a:r>
                        <a:rPr lang="id-ID" sz="1200" u="none" strike="noStrike">
                          <a:effectLst/>
                        </a:rPr>
                        <a:t>Post Condition 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just" rtl="0" fontAlgn="t"/>
                      <a:r>
                        <a:rPr lang="id-ID" sz="1200" u="none" strike="noStrike" dirty="0">
                          <a:effectLst/>
                        </a:rPr>
                        <a:t>Aktor berhasil menyewa tempat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4810">
                <a:tc>
                  <a:txBody>
                    <a:bodyPr/>
                    <a:lstStyle/>
                    <a:p>
                      <a:pPr algn="just" rtl="0" fontAlgn="t"/>
                      <a:r>
                        <a:rPr lang="id-ID" sz="1200" u="none" strike="noStrike">
                          <a:effectLst/>
                        </a:rPr>
                        <a:t>Trigger 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just" rtl="0" fontAlgn="t"/>
                      <a:r>
                        <a:rPr lang="id-ID" sz="1200" u="none" strike="noStrike" dirty="0">
                          <a:effectLst/>
                        </a:rPr>
                        <a:t>Aktor</a:t>
                      </a:r>
                      <a:r>
                        <a:rPr lang="id-ID" sz="1200" u="none" strike="noStrike" baseline="0" dirty="0">
                          <a:effectLst/>
                        </a:rPr>
                        <a:t> ingin mengelola data voucher belanja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9720">
                <a:tc rowSpan="4">
                  <a:txBody>
                    <a:bodyPr/>
                    <a:lstStyle/>
                    <a:p>
                      <a:pPr algn="just" rtl="0" fontAlgn="t"/>
                      <a:r>
                        <a:rPr lang="id-ID" sz="1200" u="none" strike="noStrike" dirty="0">
                          <a:effectLst/>
                        </a:rPr>
                        <a:t>Typical Course of Events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id-ID" sz="1200" u="none" strike="noStrike" dirty="0">
                          <a:effectLst/>
                        </a:rPr>
                        <a:t>Actor Action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id-ID" sz="1200" u="none" strike="noStrike">
                          <a:effectLst/>
                        </a:rPr>
                        <a:t>System Response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9085"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rtl="0" fontAlgn="t"/>
                      <a:r>
                        <a:rPr lang="id-ID" sz="1200" u="none" strike="noStrike" dirty="0">
                          <a:effectLst/>
                        </a:rPr>
                        <a:t>1. Aktor m</a:t>
                      </a:r>
                      <a:r>
                        <a:rPr lang="id-ID" sz="1200" dirty="0"/>
                        <a:t>engakses halaman backend aplikasi</a:t>
                      </a:r>
                      <a:endParaRPr lang="id-ID" sz="1200" u="none" strike="noStrike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rtl="0" fontAlgn="t"/>
                      <a:r>
                        <a:rPr lang="id-ID" sz="1200" u="none" strike="noStrike" dirty="0">
                          <a:effectLst/>
                        </a:rPr>
                        <a:t>2.</a:t>
                      </a:r>
                      <a:r>
                        <a:rPr lang="id-ID" sz="1200" u="none" strike="noStrike" baseline="0" dirty="0">
                          <a:effectLst/>
                        </a:rPr>
                        <a:t> </a:t>
                      </a:r>
                      <a:r>
                        <a:rPr lang="id-ID" sz="1200" u="none" strike="noStrike" dirty="0">
                          <a:effectLst/>
                        </a:rPr>
                        <a:t>Menampilkan halaman backend aplikasi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0995"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rtl="0" fontAlgn="t"/>
                      <a:r>
                        <a:rPr lang="id-ID" sz="1200" u="none" strike="noStrike" dirty="0">
                          <a:effectLst/>
                        </a:rPr>
                        <a:t>3. Aktor melakukan pemesanan sewa tempat</a:t>
                      </a:r>
                      <a:endParaRPr lang="id-ID" sz="1200" u="none" strike="noStrike" baseline="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rtl="0" fontAlgn="t"/>
                      <a:r>
                        <a:rPr lang="id-ID" altLang="en-US" sz="1200" u="none" strike="noStrike" baseline="0" dirty="0">
                          <a:effectLst/>
                        </a:rPr>
                        <a:t>4. Memproses pemesanan sewa tempat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0995"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rtl="0" fontAlgn="t">
                        <a:buNone/>
                      </a:pPr>
                      <a:r>
                        <a:rPr lang="id-ID" sz="1200" u="none" strike="noStrike" baseline="0" dirty="0">
                          <a:effectLst/>
                        </a:rPr>
                        <a:t>5. Aktor berhasil memesan sewa tempat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rtl="0" fontAlgn="t">
                        <a:buNone/>
                      </a:pPr>
                      <a:endParaRPr lang="id-ID" altLang="en-US" sz="1200" u="none" strike="noStrike" baseline="0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2105">
                <a:tc>
                  <a:txBody>
                    <a:bodyPr/>
                    <a:lstStyle/>
                    <a:p>
                      <a:pPr algn="just" rtl="0" fontAlgn="t"/>
                      <a:r>
                        <a:rPr lang="id-ID" sz="1200" u="none" strike="noStrike" dirty="0">
                          <a:effectLst/>
                        </a:rPr>
                        <a:t>Alternate Course 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just" rtl="0" fontAlgn="t"/>
                      <a:endParaRPr lang="en-US" sz="1200" u="none" strike="noStrike" dirty="0">
                        <a:effectLst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99085">
                <a:tc>
                  <a:txBody>
                    <a:bodyPr/>
                    <a:lstStyle/>
                    <a:p>
                      <a:pPr algn="just" rtl="0" fontAlgn="t"/>
                      <a:r>
                        <a:rPr lang="en-US" sz="1200" u="none" strike="noStrike">
                          <a:effectLst/>
                        </a:rPr>
                        <a:t>Include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just" rtl="0" fontAlgn="t"/>
                      <a:endParaRPr lang="id-ID" sz="1200" u="none" strike="noStrike" dirty="0">
                        <a:effectLst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99720">
                <a:tc>
                  <a:txBody>
                    <a:bodyPr/>
                    <a:lstStyle/>
                    <a:p>
                      <a:pPr algn="just" rtl="0" fontAlgn="t"/>
                      <a:r>
                        <a:rPr lang="en-US" sz="1200" u="none" strike="noStrike">
                          <a:effectLst/>
                        </a:rPr>
                        <a:t>Extend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just" rtl="0" fontAlgn="t"/>
                      <a:endParaRPr lang="id-ID" sz="1200" u="none" strike="noStrike" dirty="0">
                        <a:effectLst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2" name="Text Box 1"/>
          <p:cNvSpPr txBox="1"/>
          <p:nvPr/>
        </p:nvSpPr>
        <p:spPr>
          <a:xfrm>
            <a:off x="66675" y="28575"/>
            <a:ext cx="236156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id-ID" spc="-1">
                <a:solidFill>
                  <a:srgbClr val="4472C4"/>
                </a:solidFill>
                <a:uFill>
                  <a:solidFill>
                    <a:srgbClr val="FFFFFF"/>
                  </a:solidFill>
                </a:uFill>
                <a:latin typeface="Calibri"/>
                <a:sym typeface="+mn-ea"/>
              </a:rPr>
              <a:t>USE CASE DESCRIPTION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8260" y="400050"/>
          <a:ext cx="9068435" cy="4563110"/>
        </p:xfrm>
        <a:graphic>
          <a:graphicData uri="http://schemas.openxmlformats.org/drawingml/2006/table">
            <a:tbl>
              <a:tblPr bandCol="1">
                <a:tableStyleId>{22838BEF-8BB2-4498-84A7-C5851F593DF1}</a:tableStyleId>
              </a:tblPr>
              <a:tblGrid>
                <a:gridCol w="17468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992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22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9720">
                <a:tc>
                  <a:txBody>
                    <a:bodyPr/>
                    <a:lstStyle/>
                    <a:p>
                      <a:pPr algn="just" rtl="0" fontAlgn="t"/>
                      <a:r>
                        <a:rPr lang="id-ID" sz="1200" u="none" strike="noStrike" dirty="0">
                          <a:effectLst/>
                        </a:rPr>
                        <a:t>Use Case Name 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just" rtl="0" fontAlgn="t"/>
                      <a:r>
                        <a:rPr lang="id-ID" sz="1200" u="none" strike="noStrike" dirty="0">
                          <a:effectLst/>
                        </a:rPr>
                        <a:t>Menerima Tagihan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9085">
                <a:tc>
                  <a:txBody>
                    <a:bodyPr/>
                    <a:lstStyle/>
                    <a:p>
                      <a:pPr algn="just" rtl="0" fontAlgn="t"/>
                      <a:r>
                        <a:rPr lang="id-ID" sz="1200" u="none" strike="noStrike">
                          <a:effectLst/>
                        </a:rPr>
                        <a:t>Requirement Terkait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just" rtl="0" fontAlgn="t"/>
                      <a:r>
                        <a:rPr lang="id-ID" altLang="en-US" sz="1200" u="none" strike="noStrike" baseline="0" dirty="0">
                          <a:effectLst/>
                        </a:rPr>
                        <a:t>R.010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9720">
                <a:tc>
                  <a:txBody>
                    <a:bodyPr/>
                    <a:lstStyle/>
                    <a:p>
                      <a:pPr algn="just" rtl="0" fontAlgn="t"/>
                      <a:r>
                        <a:rPr lang="id-ID" sz="1200" u="none" strike="noStrike" dirty="0">
                          <a:effectLst/>
                        </a:rPr>
                        <a:t>Primary Actor 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just" rtl="0" fontAlgn="t"/>
                      <a:r>
                        <a:rPr lang="id-ID" sz="1200" u="none" strike="noStrike" dirty="0">
                          <a:effectLst/>
                        </a:rPr>
                        <a:t>Penyewa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4810">
                <a:tc>
                  <a:txBody>
                    <a:bodyPr/>
                    <a:lstStyle/>
                    <a:p>
                      <a:pPr algn="just" rtl="0" fontAlgn="t"/>
                      <a:r>
                        <a:rPr lang="id-ID" sz="1200" u="none" strike="noStrike" dirty="0">
                          <a:effectLst/>
                        </a:rPr>
                        <a:t>Description 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just" rtl="0" fontAlgn="t"/>
                      <a:r>
                        <a:rPr lang="id-ID" sz="1200" u="none" strike="noStrike" dirty="0">
                          <a:effectLst/>
                        </a:rPr>
                        <a:t>Use case ini menggambarkan bagaimana aktor menerima tagihan dari penyewaan tempat</a:t>
                      </a:r>
                      <a:endParaRPr lang="id-ID" sz="1200" u="none" strike="noStrike" baseline="0" dirty="0">
                        <a:effectLst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9085">
                <a:tc>
                  <a:txBody>
                    <a:bodyPr/>
                    <a:lstStyle/>
                    <a:p>
                      <a:pPr algn="just" rtl="0" fontAlgn="t"/>
                      <a:r>
                        <a:rPr lang="id-ID" sz="1200" u="none" strike="noStrike" dirty="0">
                          <a:effectLst/>
                        </a:rPr>
                        <a:t>Pre condition 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just" rtl="0" fontAlgn="t"/>
                      <a:r>
                        <a:rPr lang="id-ID" sz="1200" u="none" strike="noStrike" dirty="0">
                          <a:effectLst/>
                        </a:rPr>
                        <a:t>Aktor mengakses halaman backend aplikasi dan telah berhasil login serta mendapatkan notifikasi tagihan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4175">
                <a:tc>
                  <a:txBody>
                    <a:bodyPr/>
                    <a:lstStyle/>
                    <a:p>
                      <a:pPr algn="just" rtl="0" fontAlgn="t"/>
                      <a:r>
                        <a:rPr lang="id-ID" sz="1200" u="none" strike="noStrike">
                          <a:effectLst/>
                        </a:rPr>
                        <a:t>Post Condition 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just" rtl="0" fontAlgn="t"/>
                      <a:r>
                        <a:rPr lang="id-ID" sz="1200" u="none" strike="noStrike" dirty="0">
                          <a:effectLst/>
                        </a:rPr>
                        <a:t>Aktor menerima tagihan sewa berupa notifikasi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4810">
                <a:tc>
                  <a:txBody>
                    <a:bodyPr/>
                    <a:lstStyle/>
                    <a:p>
                      <a:pPr algn="just" rtl="0" fontAlgn="t"/>
                      <a:r>
                        <a:rPr lang="id-ID" sz="1200" u="none" strike="noStrike">
                          <a:effectLst/>
                        </a:rPr>
                        <a:t>Trigger 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just" rtl="0" fontAlgn="t"/>
                      <a:r>
                        <a:rPr lang="id-ID" sz="1200" u="none" strike="noStrike" dirty="0">
                          <a:effectLst/>
                        </a:rPr>
                        <a:t>Aktor</a:t>
                      </a:r>
                      <a:r>
                        <a:rPr lang="id-ID" sz="1200" u="none" strike="noStrike" baseline="0" dirty="0">
                          <a:effectLst/>
                        </a:rPr>
                        <a:t> login ke aplikasi, lalu masuk ke halaman backend dan mendapatkan notifikasi tagihan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9720">
                <a:tc rowSpan="3">
                  <a:txBody>
                    <a:bodyPr/>
                    <a:lstStyle/>
                    <a:p>
                      <a:pPr algn="just" rtl="0" fontAlgn="t"/>
                      <a:r>
                        <a:rPr lang="id-ID" sz="1200" u="none" strike="noStrike" dirty="0">
                          <a:effectLst/>
                        </a:rPr>
                        <a:t>Typical Course of Events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id-ID" sz="1200" u="none" strike="noStrike" dirty="0">
                          <a:effectLst/>
                        </a:rPr>
                        <a:t>Actor Action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id-ID" sz="1200" u="none" strike="noStrike">
                          <a:effectLst/>
                        </a:rPr>
                        <a:t>System Response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7200"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rtl="0" fontAlgn="t"/>
                      <a:r>
                        <a:rPr lang="id-ID" sz="1200" u="none" strike="noStrike" dirty="0">
                          <a:effectLst/>
                        </a:rPr>
                        <a:t>1. Aktor m</a:t>
                      </a:r>
                      <a:r>
                        <a:rPr lang="id-ID" sz="1200" dirty="0"/>
                        <a:t>engakses halaman backend aplikasi</a:t>
                      </a:r>
                      <a:endParaRPr lang="id-ID" sz="1200" u="none" strike="noStrike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rtl="0" fontAlgn="t"/>
                      <a:r>
                        <a:rPr lang="id-ID" sz="1200" u="none" strike="noStrike" dirty="0">
                          <a:effectLst/>
                        </a:rPr>
                        <a:t>2.</a:t>
                      </a:r>
                      <a:r>
                        <a:rPr lang="id-ID" sz="1200" u="none" strike="noStrike" baseline="0" dirty="0">
                          <a:effectLst/>
                        </a:rPr>
                        <a:t> </a:t>
                      </a:r>
                      <a:r>
                        <a:rPr lang="id-ID" sz="1200" u="none" strike="noStrike" dirty="0">
                          <a:effectLst/>
                        </a:rPr>
                        <a:t>Menampilkan halaman backend aplikasi dan memberikan notifikasi tagihan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0995"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rtl="0" fontAlgn="t"/>
                      <a:r>
                        <a:rPr lang="id-ID" sz="1200" u="none" strike="noStrike" dirty="0">
                          <a:effectLst/>
                        </a:rPr>
                        <a:t>3. Aktor membaca notifikasi tagihan</a:t>
                      </a:r>
                      <a:endParaRPr lang="id-ID" sz="1200" u="none" strike="noStrike" baseline="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rtl="0" fontAlgn="t"/>
                      <a:endParaRPr lang="id-ID" altLang="en-US" sz="1200" u="none" strike="noStrike" baseline="0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2105">
                <a:tc>
                  <a:txBody>
                    <a:bodyPr/>
                    <a:lstStyle/>
                    <a:p>
                      <a:pPr algn="just" rtl="0" fontAlgn="t"/>
                      <a:r>
                        <a:rPr lang="id-ID" sz="1200" u="none" strike="noStrike" dirty="0">
                          <a:effectLst/>
                        </a:rPr>
                        <a:t>Alternate Course 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just" rtl="0" fontAlgn="t"/>
                      <a:endParaRPr lang="en-US" sz="1200" u="none" strike="noStrike" dirty="0">
                        <a:effectLst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9085">
                <a:tc>
                  <a:txBody>
                    <a:bodyPr/>
                    <a:lstStyle/>
                    <a:p>
                      <a:pPr algn="just" rtl="0" fontAlgn="t"/>
                      <a:r>
                        <a:rPr lang="en-US" sz="1200" u="none" strike="noStrike">
                          <a:effectLst/>
                        </a:rPr>
                        <a:t>Include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just" rtl="0" fontAlgn="t"/>
                      <a:endParaRPr lang="id-ID" sz="1200" u="none" strike="noStrike" dirty="0">
                        <a:effectLst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99720">
                <a:tc>
                  <a:txBody>
                    <a:bodyPr/>
                    <a:lstStyle/>
                    <a:p>
                      <a:pPr algn="just" rtl="0" fontAlgn="t"/>
                      <a:r>
                        <a:rPr lang="en-US" sz="1200" u="none" strike="noStrike">
                          <a:effectLst/>
                        </a:rPr>
                        <a:t>Extend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just" rtl="0" fontAlgn="t"/>
                      <a:endParaRPr lang="id-ID" sz="1200" u="none" strike="noStrike" dirty="0">
                        <a:effectLst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2" name="Text Box 1"/>
          <p:cNvSpPr txBox="1"/>
          <p:nvPr/>
        </p:nvSpPr>
        <p:spPr>
          <a:xfrm>
            <a:off x="66675" y="28575"/>
            <a:ext cx="236156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id-ID" spc="-1">
                <a:solidFill>
                  <a:srgbClr val="4472C4"/>
                </a:solidFill>
                <a:uFill>
                  <a:solidFill>
                    <a:srgbClr val="FFFFFF"/>
                  </a:solidFill>
                </a:uFill>
                <a:latin typeface="Calibri"/>
                <a:sym typeface="+mn-ea"/>
              </a:rPr>
              <a:t>USE CASE DESCRIPTION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8260" y="400050"/>
          <a:ext cx="9068435" cy="4563110"/>
        </p:xfrm>
        <a:graphic>
          <a:graphicData uri="http://schemas.openxmlformats.org/drawingml/2006/table">
            <a:tbl>
              <a:tblPr bandCol="1">
                <a:tableStyleId>{22838BEF-8BB2-4498-84A7-C5851F593DF1}</a:tableStyleId>
              </a:tblPr>
              <a:tblGrid>
                <a:gridCol w="17468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992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22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9720">
                <a:tc>
                  <a:txBody>
                    <a:bodyPr/>
                    <a:lstStyle/>
                    <a:p>
                      <a:pPr algn="just" rtl="0" fontAlgn="t"/>
                      <a:r>
                        <a:rPr lang="id-ID" sz="1200" u="none" strike="noStrike" dirty="0">
                          <a:effectLst/>
                        </a:rPr>
                        <a:t>Use Case Name 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just" rtl="0" fontAlgn="t"/>
                      <a:r>
                        <a:rPr lang="id-ID" sz="1200" u="none" strike="noStrike" dirty="0">
                          <a:effectLst/>
                        </a:rPr>
                        <a:t>Membayar Sewa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9085">
                <a:tc>
                  <a:txBody>
                    <a:bodyPr/>
                    <a:lstStyle/>
                    <a:p>
                      <a:pPr algn="just" rtl="0" fontAlgn="t"/>
                      <a:r>
                        <a:rPr lang="id-ID" sz="1200" u="none" strike="noStrike">
                          <a:effectLst/>
                        </a:rPr>
                        <a:t>Requirement Terkait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just" rtl="0" fontAlgn="t"/>
                      <a:r>
                        <a:rPr lang="id-ID" altLang="en-US" sz="1200" u="none" strike="noStrike" baseline="0" dirty="0">
                          <a:effectLst/>
                        </a:rPr>
                        <a:t>R.011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9720">
                <a:tc>
                  <a:txBody>
                    <a:bodyPr/>
                    <a:lstStyle/>
                    <a:p>
                      <a:pPr algn="just" rtl="0" fontAlgn="t"/>
                      <a:r>
                        <a:rPr lang="id-ID" sz="1200" u="none" strike="noStrike" dirty="0">
                          <a:effectLst/>
                        </a:rPr>
                        <a:t>Primary Actor 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just" rtl="0" fontAlgn="t"/>
                      <a:r>
                        <a:rPr lang="id-ID" sz="1200" u="none" strike="noStrike" dirty="0">
                          <a:effectLst/>
                        </a:rPr>
                        <a:t>Penyewa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4810">
                <a:tc>
                  <a:txBody>
                    <a:bodyPr/>
                    <a:lstStyle/>
                    <a:p>
                      <a:pPr algn="just" rtl="0" fontAlgn="t"/>
                      <a:r>
                        <a:rPr lang="id-ID" sz="1200" u="none" strike="noStrike" dirty="0">
                          <a:effectLst/>
                        </a:rPr>
                        <a:t>Description 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just" rtl="0" fontAlgn="t"/>
                      <a:r>
                        <a:rPr lang="id-ID" sz="1200" u="none" strike="noStrike" dirty="0">
                          <a:effectLst/>
                        </a:rPr>
                        <a:t>Use case ini menggambarkan bagaimana aktor dapat membayar sewa tempat dan konfirmasi pembayaran</a:t>
                      </a:r>
                      <a:endParaRPr lang="id-ID" sz="1200" u="none" strike="noStrike" baseline="0" dirty="0">
                        <a:effectLst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9085">
                <a:tc>
                  <a:txBody>
                    <a:bodyPr/>
                    <a:lstStyle/>
                    <a:p>
                      <a:pPr algn="just" rtl="0" fontAlgn="t"/>
                      <a:r>
                        <a:rPr lang="id-ID" sz="1200" u="none" strike="noStrike" dirty="0">
                          <a:effectLst/>
                        </a:rPr>
                        <a:t>Pre condition 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just" rtl="0" fontAlgn="t"/>
                      <a:r>
                        <a:rPr lang="id-ID" sz="1200" u="none" strike="noStrike" dirty="0">
                          <a:effectLst/>
                        </a:rPr>
                        <a:t>Aktor mengakses halaman backend aplikasi dan telah berhasil login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4175">
                <a:tc>
                  <a:txBody>
                    <a:bodyPr/>
                    <a:lstStyle/>
                    <a:p>
                      <a:pPr algn="just" rtl="0" fontAlgn="t"/>
                      <a:r>
                        <a:rPr lang="id-ID" sz="1200" u="none" strike="noStrike">
                          <a:effectLst/>
                        </a:rPr>
                        <a:t>Post Condition 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just" rtl="0" fontAlgn="t"/>
                      <a:r>
                        <a:rPr lang="id-ID" sz="1200" u="none" strike="noStrike" dirty="0">
                          <a:effectLst/>
                        </a:rPr>
                        <a:t>Aktor berhasil membayar sewa dan mengkonfirmasi pembayaran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4810">
                <a:tc>
                  <a:txBody>
                    <a:bodyPr/>
                    <a:lstStyle/>
                    <a:p>
                      <a:pPr algn="just" rtl="0" fontAlgn="t"/>
                      <a:r>
                        <a:rPr lang="id-ID" sz="1200" u="none" strike="noStrike">
                          <a:effectLst/>
                        </a:rPr>
                        <a:t>Trigger 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just" rtl="0" fontAlgn="t"/>
                      <a:r>
                        <a:rPr lang="id-ID" sz="1200" u="none" strike="noStrike" dirty="0">
                          <a:effectLst/>
                        </a:rPr>
                        <a:t>Aktor</a:t>
                      </a:r>
                      <a:r>
                        <a:rPr lang="id-ID" sz="1200" u="none" strike="noStrike" baseline="0" dirty="0">
                          <a:effectLst/>
                        </a:rPr>
                        <a:t> ingin membayar sewa dan mengkonfirmasi pembayaran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9720">
                <a:tc rowSpan="4">
                  <a:txBody>
                    <a:bodyPr/>
                    <a:lstStyle/>
                    <a:p>
                      <a:pPr algn="just" rtl="0" fontAlgn="t"/>
                      <a:r>
                        <a:rPr lang="id-ID" sz="1200" u="none" strike="noStrike" dirty="0">
                          <a:effectLst/>
                        </a:rPr>
                        <a:t>Typical Course of Events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id-ID" sz="1200" u="none" strike="noStrike" dirty="0">
                          <a:effectLst/>
                        </a:rPr>
                        <a:t>Actor Action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id-ID" sz="1200" u="none" strike="noStrike">
                          <a:effectLst/>
                        </a:rPr>
                        <a:t>System Response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9085"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rtl="0" fontAlgn="t"/>
                      <a:r>
                        <a:rPr lang="id-ID" sz="1200" u="none" strike="noStrike" dirty="0">
                          <a:effectLst/>
                        </a:rPr>
                        <a:t>1. Aktor m</a:t>
                      </a:r>
                      <a:r>
                        <a:rPr lang="id-ID" sz="1200" dirty="0"/>
                        <a:t>engakses halaman backend aplikasi</a:t>
                      </a:r>
                      <a:endParaRPr lang="id-ID" sz="1200" u="none" strike="noStrike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rtl="0" fontAlgn="t"/>
                      <a:r>
                        <a:rPr lang="id-ID" sz="1200" u="none" strike="noStrike" dirty="0">
                          <a:effectLst/>
                        </a:rPr>
                        <a:t>2.</a:t>
                      </a:r>
                      <a:r>
                        <a:rPr lang="id-ID" sz="1200" u="none" strike="noStrike" baseline="0" dirty="0">
                          <a:effectLst/>
                        </a:rPr>
                        <a:t> </a:t>
                      </a:r>
                      <a:r>
                        <a:rPr lang="id-ID" sz="1200" u="none" strike="noStrike" dirty="0">
                          <a:effectLst/>
                        </a:rPr>
                        <a:t>Menampilkan halaman backend aplikasi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0995"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rtl="0" fontAlgn="t"/>
                      <a:r>
                        <a:rPr lang="id-ID" sz="1200" u="none" strike="noStrike" dirty="0">
                          <a:effectLst/>
                        </a:rPr>
                        <a:t>3. Aktor mengisi data pembayaran sewa dan mengkonfirmasinya</a:t>
                      </a:r>
                      <a:endParaRPr lang="id-ID" sz="1200" u="none" strike="noStrike" baseline="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rtl="0" fontAlgn="t"/>
                      <a:r>
                        <a:rPr lang="id-ID" altLang="en-US" sz="1200" u="none" strike="noStrike" baseline="0" dirty="0">
                          <a:effectLst/>
                        </a:rPr>
                        <a:t>4. Memproses pembayaran sewa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0995"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rtl="0" fontAlgn="t">
                        <a:buNone/>
                      </a:pPr>
                      <a:r>
                        <a:rPr lang="id-ID" sz="1200" u="none" strike="noStrike" baseline="0" dirty="0">
                          <a:effectLst/>
                        </a:rPr>
                        <a:t>5. Aktor berhasil membayar sewa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rtl="0" fontAlgn="t">
                        <a:buNone/>
                      </a:pPr>
                      <a:endParaRPr lang="id-ID" altLang="en-US" sz="1200" u="none" strike="noStrike" baseline="0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2105">
                <a:tc>
                  <a:txBody>
                    <a:bodyPr/>
                    <a:lstStyle/>
                    <a:p>
                      <a:pPr algn="just" rtl="0" fontAlgn="t"/>
                      <a:r>
                        <a:rPr lang="id-ID" sz="1200" u="none" strike="noStrike" dirty="0">
                          <a:effectLst/>
                        </a:rPr>
                        <a:t>Alternate Course 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just" rtl="0" fontAlgn="t"/>
                      <a:endParaRPr lang="en-US" sz="1200" u="none" strike="noStrike" dirty="0">
                        <a:effectLst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99085">
                <a:tc>
                  <a:txBody>
                    <a:bodyPr/>
                    <a:lstStyle/>
                    <a:p>
                      <a:pPr algn="just" rtl="0" fontAlgn="t"/>
                      <a:r>
                        <a:rPr lang="en-US" sz="1200" u="none" strike="noStrike">
                          <a:effectLst/>
                        </a:rPr>
                        <a:t>Include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just" rtl="0" fontAlgn="t"/>
                      <a:endParaRPr lang="id-ID" sz="1200" u="none" strike="noStrike" dirty="0">
                        <a:effectLst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99720">
                <a:tc>
                  <a:txBody>
                    <a:bodyPr/>
                    <a:lstStyle/>
                    <a:p>
                      <a:pPr algn="just" rtl="0" fontAlgn="t"/>
                      <a:r>
                        <a:rPr lang="en-US" sz="1200" u="none" strike="noStrike">
                          <a:effectLst/>
                        </a:rPr>
                        <a:t>Extend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just" rtl="0" fontAlgn="t"/>
                      <a:endParaRPr lang="id-ID" sz="1200" u="none" strike="noStrike" dirty="0">
                        <a:effectLst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2" name="Text Box 1"/>
          <p:cNvSpPr txBox="1"/>
          <p:nvPr/>
        </p:nvSpPr>
        <p:spPr>
          <a:xfrm>
            <a:off x="66675" y="28575"/>
            <a:ext cx="236156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id-ID" spc="-1">
                <a:solidFill>
                  <a:srgbClr val="4472C4"/>
                </a:solidFill>
                <a:uFill>
                  <a:solidFill>
                    <a:srgbClr val="FFFFFF"/>
                  </a:solidFill>
                </a:uFill>
                <a:latin typeface="Calibri"/>
                <a:sym typeface="+mn-ea"/>
              </a:rPr>
              <a:t>USE CASE DESCRIPTION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8260" y="400050"/>
          <a:ext cx="9068435" cy="4563110"/>
        </p:xfrm>
        <a:graphic>
          <a:graphicData uri="http://schemas.openxmlformats.org/drawingml/2006/table">
            <a:tbl>
              <a:tblPr bandCol="1">
                <a:tableStyleId>{22838BEF-8BB2-4498-84A7-C5851F593DF1}</a:tableStyleId>
              </a:tblPr>
              <a:tblGrid>
                <a:gridCol w="17468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992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22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9720">
                <a:tc>
                  <a:txBody>
                    <a:bodyPr/>
                    <a:lstStyle/>
                    <a:p>
                      <a:pPr algn="just" rtl="0" fontAlgn="t"/>
                      <a:r>
                        <a:rPr lang="id-ID" sz="1200" u="none" strike="noStrike" dirty="0">
                          <a:effectLst/>
                        </a:rPr>
                        <a:t>Use Case Name 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just" rtl="0" fontAlgn="t"/>
                      <a:r>
                        <a:rPr lang="id-ID" sz="1200" u="none" strike="noStrike" dirty="0">
                          <a:effectLst/>
                        </a:rPr>
                        <a:t>Mempromosikan Tempat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9085">
                <a:tc>
                  <a:txBody>
                    <a:bodyPr/>
                    <a:lstStyle/>
                    <a:p>
                      <a:pPr algn="just" rtl="0" fontAlgn="t"/>
                      <a:r>
                        <a:rPr lang="id-ID" sz="1200" u="none" strike="noStrike">
                          <a:effectLst/>
                        </a:rPr>
                        <a:t>Requirement Terkait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just" rtl="0" fontAlgn="t"/>
                      <a:r>
                        <a:rPr lang="id-ID" altLang="en-US" sz="1200" u="none" strike="noStrike" baseline="0" dirty="0">
                          <a:effectLst/>
                        </a:rPr>
                        <a:t>R.012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9720">
                <a:tc>
                  <a:txBody>
                    <a:bodyPr/>
                    <a:lstStyle/>
                    <a:p>
                      <a:pPr algn="just" rtl="0" fontAlgn="t"/>
                      <a:r>
                        <a:rPr lang="id-ID" sz="1200" u="none" strike="noStrike" dirty="0">
                          <a:effectLst/>
                        </a:rPr>
                        <a:t>Primary Actor 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just" rtl="0" fontAlgn="t"/>
                      <a:r>
                        <a:rPr lang="id-ID" sz="1200" u="none" strike="noStrike" dirty="0">
                          <a:effectLst/>
                        </a:rPr>
                        <a:t>Penyewa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4810">
                <a:tc>
                  <a:txBody>
                    <a:bodyPr/>
                    <a:lstStyle/>
                    <a:p>
                      <a:pPr algn="just" rtl="0" fontAlgn="t"/>
                      <a:r>
                        <a:rPr lang="id-ID" sz="1200" u="none" strike="noStrike" dirty="0">
                          <a:effectLst/>
                        </a:rPr>
                        <a:t>Description 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just" rtl="0" fontAlgn="t"/>
                      <a:r>
                        <a:rPr lang="id-ID" sz="1200" u="none" strike="noStrike" dirty="0">
                          <a:effectLst/>
                        </a:rPr>
                        <a:t>Use case ini menggambarkan bagaimana aktor dapat mempromosikan tempat sewanya</a:t>
                      </a:r>
                      <a:endParaRPr lang="id-ID" sz="1200" u="none" strike="noStrike" baseline="0" dirty="0">
                        <a:effectLst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9085">
                <a:tc>
                  <a:txBody>
                    <a:bodyPr/>
                    <a:lstStyle/>
                    <a:p>
                      <a:pPr algn="just" rtl="0" fontAlgn="t"/>
                      <a:r>
                        <a:rPr lang="id-ID" sz="1200" u="none" strike="noStrike" dirty="0">
                          <a:effectLst/>
                        </a:rPr>
                        <a:t>Pre condition 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just" rtl="0" fontAlgn="t"/>
                      <a:r>
                        <a:rPr lang="id-ID" sz="1200" u="none" strike="noStrike" dirty="0">
                          <a:effectLst/>
                        </a:rPr>
                        <a:t>Aktor mengakses halaman backend aplikasi dan telah berhasil login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4175">
                <a:tc>
                  <a:txBody>
                    <a:bodyPr/>
                    <a:lstStyle/>
                    <a:p>
                      <a:pPr algn="just" rtl="0" fontAlgn="t"/>
                      <a:r>
                        <a:rPr lang="id-ID" sz="1200" u="none" strike="noStrike">
                          <a:effectLst/>
                        </a:rPr>
                        <a:t>Post Condition 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just" rtl="0" fontAlgn="t"/>
                      <a:r>
                        <a:rPr lang="id-ID" sz="1200" u="none" strike="noStrike" dirty="0">
                          <a:effectLst/>
                        </a:rPr>
                        <a:t>Aktor berhasil mempromosikan tempat sewanya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4810">
                <a:tc>
                  <a:txBody>
                    <a:bodyPr/>
                    <a:lstStyle/>
                    <a:p>
                      <a:pPr algn="just" rtl="0" fontAlgn="t"/>
                      <a:r>
                        <a:rPr lang="id-ID" sz="1200" u="none" strike="noStrike">
                          <a:effectLst/>
                        </a:rPr>
                        <a:t>Trigger 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just" rtl="0" fontAlgn="t"/>
                      <a:r>
                        <a:rPr lang="id-ID" sz="1200" u="none" strike="noStrike" dirty="0">
                          <a:effectLst/>
                        </a:rPr>
                        <a:t>Aktor</a:t>
                      </a:r>
                      <a:r>
                        <a:rPr lang="id-ID" sz="1200" u="none" strike="noStrike" baseline="0" dirty="0">
                          <a:effectLst/>
                        </a:rPr>
                        <a:t> ingin mempromosikan tempat sewanya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9720">
                <a:tc rowSpan="4">
                  <a:txBody>
                    <a:bodyPr/>
                    <a:lstStyle/>
                    <a:p>
                      <a:pPr algn="just" rtl="0" fontAlgn="t"/>
                      <a:r>
                        <a:rPr lang="id-ID" sz="1200" u="none" strike="noStrike" dirty="0">
                          <a:effectLst/>
                        </a:rPr>
                        <a:t>Typical Course of Events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id-ID" sz="1200" u="none" strike="noStrike" dirty="0">
                          <a:effectLst/>
                        </a:rPr>
                        <a:t>Actor Action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id-ID" sz="1200" u="none" strike="noStrike">
                          <a:effectLst/>
                        </a:rPr>
                        <a:t>System Response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9085"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rtl="0" fontAlgn="t"/>
                      <a:r>
                        <a:rPr lang="id-ID" sz="1200" u="none" strike="noStrike" dirty="0">
                          <a:effectLst/>
                        </a:rPr>
                        <a:t>1. Aktor m</a:t>
                      </a:r>
                      <a:r>
                        <a:rPr lang="id-ID" sz="1200" dirty="0"/>
                        <a:t>engakses halaman backend aplikasi</a:t>
                      </a:r>
                      <a:endParaRPr lang="id-ID" sz="1200" u="none" strike="noStrike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rtl="0" fontAlgn="t"/>
                      <a:r>
                        <a:rPr lang="id-ID" sz="1200" u="none" strike="noStrike" dirty="0">
                          <a:effectLst/>
                        </a:rPr>
                        <a:t>2.</a:t>
                      </a:r>
                      <a:r>
                        <a:rPr lang="id-ID" sz="1200" u="none" strike="noStrike" baseline="0" dirty="0">
                          <a:effectLst/>
                        </a:rPr>
                        <a:t> </a:t>
                      </a:r>
                      <a:r>
                        <a:rPr lang="id-ID" sz="1200" u="none" strike="noStrike" dirty="0">
                          <a:effectLst/>
                        </a:rPr>
                        <a:t>Menampilkan halaman backend aplikasi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1470"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rtl="0" fontAlgn="t"/>
                      <a:r>
                        <a:rPr lang="id-ID" sz="1200" u="none" strike="noStrike" dirty="0">
                          <a:effectLst/>
                        </a:rPr>
                        <a:t>3. Aktor mengisi data promosi tempat sewa berupa produk atau barang dagangannya</a:t>
                      </a:r>
                      <a:endParaRPr lang="id-ID" sz="1200" u="none" strike="noStrike" baseline="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rtl="0" fontAlgn="t"/>
                      <a:r>
                        <a:rPr lang="id-ID" altLang="en-US" sz="1200" u="none" strike="noStrike" baseline="0" dirty="0">
                          <a:effectLst/>
                        </a:rPr>
                        <a:t>4. Memproses data promosi tempat sewa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0995"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rtl="0" fontAlgn="t">
                        <a:buNone/>
                      </a:pPr>
                      <a:r>
                        <a:rPr lang="id-ID" sz="1200" u="none" strike="noStrike" baseline="0" dirty="0">
                          <a:effectLst/>
                        </a:rPr>
                        <a:t>5. Aktor dapat melihat promosi tempat sewanya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rtl="0" fontAlgn="t">
                        <a:buNone/>
                      </a:pPr>
                      <a:endParaRPr lang="id-ID" altLang="en-US" sz="1200" u="none" strike="noStrike" baseline="0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2105">
                <a:tc>
                  <a:txBody>
                    <a:bodyPr/>
                    <a:lstStyle/>
                    <a:p>
                      <a:pPr algn="just" rtl="0" fontAlgn="t"/>
                      <a:r>
                        <a:rPr lang="id-ID" sz="1200" u="none" strike="noStrike" dirty="0">
                          <a:effectLst/>
                        </a:rPr>
                        <a:t>Alternate Course 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just" rtl="0" fontAlgn="t"/>
                      <a:endParaRPr lang="en-US" sz="1200" u="none" strike="noStrike" dirty="0">
                        <a:effectLst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99085">
                <a:tc>
                  <a:txBody>
                    <a:bodyPr/>
                    <a:lstStyle/>
                    <a:p>
                      <a:pPr algn="just" rtl="0" fontAlgn="t"/>
                      <a:r>
                        <a:rPr lang="en-US" sz="1200" u="none" strike="noStrike">
                          <a:effectLst/>
                        </a:rPr>
                        <a:t>Include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just" rtl="0" fontAlgn="t"/>
                      <a:endParaRPr lang="id-ID" sz="1200" u="none" strike="noStrike" dirty="0">
                        <a:effectLst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99720">
                <a:tc>
                  <a:txBody>
                    <a:bodyPr/>
                    <a:lstStyle/>
                    <a:p>
                      <a:pPr algn="just" rtl="0" fontAlgn="t"/>
                      <a:r>
                        <a:rPr lang="en-US" sz="1200" u="none" strike="noStrike">
                          <a:effectLst/>
                        </a:rPr>
                        <a:t>Extend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just" rtl="0" fontAlgn="t"/>
                      <a:endParaRPr lang="id-ID" sz="1200" u="none" strike="noStrike" dirty="0">
                        <a:effectLst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2" name="Text Box 1"/>
          <p:cNvSpPr txBox="1"/>
          <p:nvPr/>
        </p:nvSpPr>
        <p:spPr>
          <a:xfrm>
            <a:off x="66675" y="28575"/>
            <a:ext cx="236156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id-ID" spc="-1">
                <a:solidFill>
                  <a:srgbClr val="4472C4"/>
                </a:solidFill>
                <a:uFill>
                  <a:solidFill>
                    <a:srgbClr val="FFFFFF"/>
                  </a:solidFill>
                </a:uFill>
                <a:latin typeface="Calibri"/>
                <a:sym typeface="+mn-ea"/>
              </a:rPr>
              <a:t>USE CASE DESCRIPTION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Picture 88"/>
          <p:cNvPicPr/>
          <p:nvPr/>
        </p:nvPicPr>
        <p:blipFill>
          <a:blip r:embed="rId2"/>
          <a:stretch>
            <a:fillRect/>
          </a:stretch>
        </p:blipFill>
        <p:spPr>
          <a:xfrm>
            <a:off x="1258200" y="112680"/>
            <a:ext cx="6661800" cy="51433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29880" y="-19440"/>
            <a:ext cx="3614760" cy="5778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id-ID" sz="3200" b="0" strike="noStrike" spc="-1">
                <a:solidFill>
                  <a:srgbClr val="4472C4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USER REQUIREMENT</a:t>
            </a:r>
            <a:endParaRPr lang="id-ID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85" name="Table 2"/>
          <p:cNvGraphicFramePr/>
          <p:nvPr/>
        </p:nvGraphicFramePr>
        <p:xfrm>
          <a:off x="9525" y="565785"/>
          <a:ext cx="9133205" cy="4282135"/>
        </p:xfrm>
        <a:graphic>
          <a:graphicData uri="http://schemas.openxmlformats.org/drawingml/2006/table">
            <a:tbl>
              <a:tblPr/>
              <a:tblGrid>
                <a:gridCol w="16294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037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05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d-ID" sz="1350" b="1" strike="noStrike" spc="-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KODE</a:t>
                      </a:r>
                      <a:endParaRPr lang="id-ID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 marT="46800" marB="468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d-ID" sz="1350" b="1" strike="noStrike" spc="-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DESKRIPSI</a:t>
                      </a:r>
                      <a:endParaRPr lang="id-ID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 marT="46800" marB="468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id-ID" sz="14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R.001</a:t>
                      </a:r>
                      <a:endParaRPr lang="id-ID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 marT="46800" marB="468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id-ID" sz="14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User dapat melakukan login </a:t>
                      </a:r>
                      <a:endParaRPr lang="id-ID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 marT="46800" marB="468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8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id-ID" sz="14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R.002</a:t>
                      </a:r>
                      <a:endParaRPr lang="id-ID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 marT="46800" marB="468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id-ID" sz="14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Pengelola, Penyewa dan Pelanggan dapat melihat informasi pasar</a:t>
                      </a:r>
                      <a:endParaRPr lang="id-ID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 marT="46800" marB="468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36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id-ID" sz="14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R.003</a:t>
                      </a:r>
                      <a:endParaRPr lang="id-ID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 marT="46800" marB="468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id-ID" sz="14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Pelanggan dapat membeli voucher</a:t>
                      </a:r>
                      <a:endParaRPr lang="id-ID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 marT="46800" marB="468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id-ID" sz="14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R.004</a:t>
                      </a:r>
                      <a:endParaRPr lang="id-ID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 marT="46800" marB="468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id-ID" sz="14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Pengelola dapat mengelola kategori tempat sewa</a:t>
                      </a:r>
                      <a:endParaRPr lang="id-ID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 marT="46800" marB="468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id-ID" sz="14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R.005</a:t>
                      </a:r>
                      <a:endParaRPr lang="id-ID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 marT="46800" marB="468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id-ID" sz="14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Pengelola dapat mengelola tempat sewa</a:t>
                      </a:r>
                      <a:endParaRPr lang="id-ID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 marT="46800" marB="468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92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id-ID" sz="14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R.006</a:t>
                      </a:r>
                      <a:endParaRPr lang="id-ID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 marT="46800" marB="468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id-ID" sz="14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Pengelola dapat mengelola promosi</a:t>
                      </a:r>
                      <a:endParaRPr lang="id-ID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 marT="46800" marB="468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40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id-ID" sz="14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R.007</a:t>
                      </a:r>
                      <a:endParaRPr lang="id-ID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 marT="46800" marB="468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id-ID" sz="14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Pengelola dapat mengelola voucher</a:t>
                      </a:r>
                      <a:endParaRPr lang="id-ID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 marT="46800" marB="468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id-ID" sz="14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R.008</a:t>
                      </a:r>
                      <a:endParaRPr lang="id-ID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 marT="46800" marB="468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id-ID" sz="14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Pengelola dapat mengelola pembayaran</a:t>
                      </a:r>
                      <a:endParaRPr lang="id-ID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 marT="46800" marB="468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353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id-ID" sz="14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R.009</a:t>
                      </a:r>
                      <a:endParaRPr lang="id-ID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 marT="46800" marB="468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id-ID" sz="14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Penyewa dapat menyewa tempat</a:t>
                      </a:r>
                      <a:endParaRPr lang="id-ID" sz="14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libri"/>
                        <a:ea typeface="Microsoft YaHei"/>
                      </a:endParaRPr>
                    </a:p>
                  </a:txBody>
                  <a:tcPr marL="90000" marR="90000" marT="46800" marB="468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40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id-ID" sz="14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R.010</a:t>
                      </a:r>
                      <a:endParaRPr lang="id-ID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 marT="46800" marB="468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id-ID" sz="14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Penyewa mendapatkan tagihan</a:t>
                      </a:r>
                      <a:endParaRPr lang="id-ID" sz="14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libri"/>
                        <a:ea typeface="Microsoft YaHei"/>
                      </a:endParaRPr>
                    </a:p>
                  </a:txBody>
                  <a:tcPr marL="90000" marR="90000" marT="46800" marB="468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32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id-ID" sz="14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R.011</a:t>
                      </a:r>
                      <a:endParaRPr lang="id-ID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 marT="46800" marB="468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id-ID" sz="14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Penyewa dapat membayar tempat</a:t>
                      </a:r>
                      <a:endParaRPr lang="id-ID" sz="14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libri"/>
                        <a:ea typeface="Microsoft YaHei"/>
                      </a:endParaRPr>
                    </a:p>
                  </a:txBody>
                  <a:tcPr marL="90000" marR="90000" marT="46800" marB="468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3083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id-ID" sz="14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R.012</a:t>
                      </a:r>
                      <a:endParaRPr lang="id-ID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 marT="46800" marB="468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id-ID" sz="14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Penyewa dapat mempromosikan tempatnya</a:t>
                      </a:r>
                      <a:endParaRPr lang="id-ID" sz="14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libri"/>
                        <a:ea typeface="Microsoft YaHei"/>
                      </a:endParaRPr>
                    </a:p>
                  </a:txBody>
                  <a:tcPr marL="90000" marR="90000" marT="46800" marB="468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BA2964E-DCF5-4293-813D-580CBAAE2D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7583" y="0"/>
            <a:ext cx="6408834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Picture 86"/>
          <p:cNvPicPr/>
          <p:nvPr/>
        </p:nvPicPr>
        <p:blipFill>
          <a:blip r:embed="rId2"/>
          <a:stretch>
            <a:fillRect/>
          </a:stretch>
        </p:blipFill>
        <p:spPr>
          <a:xfrm>
            <a:off x="179640" y="524160"/>
            <a:ext cx="9203040" cy="43718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Picture 87"/>
          <p:cNvPicPr/>
          <p:nvPr/>
        </p:nvPicPr>
        <p:blipFill>
          <a:blip r:embed="rId2"/>
          <a:stretch>
            <a:fillRect/>
          </a:stretch>
        </p:blipFill>
        <p:spPr>
          <a:xfrm>
            <a:off x="72000" y="681480"/>
            <a:ext cx="9288000" cy="4096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8260" y="400050"/>
          <a:ext cx="9068435" cy="4521835"/>
        </p:xfrm>
        <a:graphic>
          <a:graphicData uri="http://schemas.openxmlformats.org/drawingml/2006/table">
            <a:tbl>
              <a:tblPr bandCol="1">
                <a:tableStyleId>{69CF1AB2-1976-4502-BF36-3FF5EA218861}</a:tableStyleId>
              </a:tblPr>
              <a:tblGrid>
                <a:gridCol w="17468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992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22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9720">
                <a:tc>
                  <a:txBody>
                    <a:bodyPr/>
                    <a:lstStyle/>
                    <a:p>
                      <a:pPr algn="just" rtl="0" fontAlgn="t"/>
                      <a:r>
                        <a:rPr lang="id-ID" sz="1200" u="none" strike="noStrike" dirty="0">
                          <a:effectLst/>
                        </a:rPr>
                        <a:t>Use Case Name 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just" rtl="0" fontAlgn="t"/>
                      <a:r>
                        <a:rPr lang="id-ID" sz="1200" u="none" strike="noStrike" dirty="0">
                          <a:effectLst/>
                        </a:rPr>
                        <a:t>Login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9085">
                <a:tc>
                  <a:txBody>
                    <a:bodyPr/>
                    <a:lstStyle/>
                    <a:p>
                      <a:pPr algn="just" rtl="0" fontAlgn="t"/>
                      <a:r>
                        <a:rPr lang="id-ID" sz="1200" u="none" strike="noStrike">
                          <a:effectLst/>
                        </a:rPr>
                        <a:t>Requirement Terkait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just" rtl="0" fontAlgn="t"/>
                      <a:r>
                        <a:rPr lang="id-ID" altLang="en-US" sz="1200" u="none" strike="noStrike" baseline="0" dirty="0">
                          <a:effectLst/>
                        </a:rPr>
                        <a:t>R.001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9720">
                <a:tc>
                  <a:txBody>
                    <a:bodyPr/>
                    <a:lstStyle/>
                    <a:p>
                      <a:pPr algn="just" rtl="0" fontAlgn="t"/>
                      <a:r>
                        <a:rPr lang="id-ID" sz="1200" u="none" strike="noStrike" dirty="0">
                          <a:effectLst/>
                        </a:rPr>
                        <a:t>Primary Actor 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just" rtl="0" fontAlgn="t"/>
                      <a:r>
                        <a:rPr lang="id-ID" sz="1200" u="none" strike="noStrike" dirty="0">
                          <a:effectLst/>
                        </a:rPr>
                        <a:t>User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4810">
                <a:tc>
                  <a:txBody>
                    <a:bodyPr/>
                    <a:lstStyle/>
                    <a:p>
                      <a:pPr algn="just" rtl="0" fontAlgn="t"/>
                      <a:r>
                        <a:rPr lang="id-ID" sz="1200" u="none" strike="noStrike" dirty="0">
                          <a:effectLst/>
                        </a:rPr>
                        <a:t>Description 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just" rtl="0" fontAlgn="t"/>
                      <a:r>
                        <a:rPr lang="id-ID" sz="1200" u="none" strike="noStrike" dirty="0">
                          <a:effectLst/>
                        </a:rPr>
                        <a:t>Use case ini menggambarkan </a:t>
                      </a:r>
                      <a:r>
                        <a:rPr lang="id-ID" sz="1200" u="none" strike="noStrike">
                          <a:effectLst/>
                        </a:rPr>
                        <a:t>aktor dapat melakukan login</a:t>
                      </a:r>
                      <a:r>
                        <a:rPr lang="en-US" sz="1200" u="none" strike="noStrike" baseline="0">
                          <a:effectLst/>
                        </a:rPr>
                        <a:t> </a:t>
                      </a:r>
                      <a:endParaRPr lang="en-US" sz="1200" u="none" strike="noStrike" baseline="0" dirty="0">
                        <a:effectLst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9085">
                <a:tc>
                  <a:txBody>
                    <a:bodyPr/>
                    <a:lstStyle/>
                    <a:p>
                      <a:pPr algn="just" rtl="0" fontAlgn="t"/>
                      <a:r>
                        <a:rPr lang="id-ID" sz="1200" u="none" strike="noStrike" dirty="0">
                          <a:effectLst/>
                        </a:rPr>
                        <a:t>Pre condition 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just" rtl="0" fontAlgn="t"/>
                      <a:r>
                        <a:rPr lang="id-ID" sz="1200" u="none" strike="noStrike" dirty="0">
                          <a:effectLst/>
                        </a:rPr>
                        <a:t>User sudah terdaftar dalam sistem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4175">
                <a:tc>
                  <a:txBody>
                    <a:bodyPr/>
                    <a:lstStyle/>
                    <a:p>
                      <a:pPr algn="just" rtl="0" fontAlgn="t"/>
                      <a:r>
                        <a:rPr lang="id-ID" sz="1200" u="none" strike="noStrike">
                          <a:effectLst/>
                        </a:rPr>
                        <a:t>Post Condition 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just" rtl="0" fontAlgn="t"/>
                      <a:r>
                        <a:rPr lang="id-ID" sz="1200" u="none" strike="noStrike" dirty="0">
                          <a:effectLst/>
                        </a:rPr>
                        <a:t>User berhasil login dan diarahkan ke suatu halaman beckend aplikasi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4810">
                <a:tc>
                  <a:txBody>
                    <a:bodyPr/>
                    <a:lstStyle/>
                    <a:p>
                      <a:pPr algn="just" rtl="0" fontAlgn="t"/>
                      <a:r>
                        <a:rPr lang="id-ID" sz="1200" u="none" strike="noStrike">
                          <a:effectLst/>
                        </a:rPr>
                        <a:t>Trigger 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just" rtl="0" fontAlgn="t"/>
                      <a:r>
                        <a:rPr lang="id-ID" sz="1200" u="none" strike="noStrike" dirty="0">
                          <a:effectLst/>
                        </a:rPr>
                        <a:t>Aktor</a:t>
                      </a:r>
                      <a:r>
                        <a:rPr lang="id-ID" sz="1200" u="none" strike="noStrike" baseline="0" dirty="0">
                          <a:effectLst/>
                        </a:rPr>
                        <a:t> ingin </a:t>
                      </a:r>
                      <a:r>
                        <a:rPr lang="id-ID" sz="1200" u="none" strike="noStrike" dirty="0">
                          <a:effectLst/>
                        </a:rPr>
                        <a:t>login</a:t>
                      </a:r>
                      <a:endParaRPr lang="id-ID" sz="1200" u="none" strike="noStrike" baseline="0" dirty="0">
                        <a:effectLst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9720">
                <a:tc rowSpan="4">
                  <a:txBody>
                    <a:bodyPr/>
                    <a:lstStyle/>
                    <a:p>
                      <a:pPr algn="just" rtl="0" fontAlgn="t"/>
                      <a:r>
                        <a:rPr lang="id-ID" sz="1200" u="none" strike="noStrike" dirty="0">
                          <a:effectLst/>
                        </a:rPr>
                        <a:t>Typical Course of Events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id-ID" sz="1200" u="none" strike="noStrike" dirty="0">
                          <a:effectLst/>
                        </a:rPr>
                        <a:t>Actor Action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id-ID" sz="1200" u="none" strike="noStrike">
                          <a:effectLst/>
                        </a:rPr>
                        <a:t>System Response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9085"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id-ID" sz="1200" u="none" strike="noStrike" dirty="0">
                          <a:effectLst/>
                        </a:rPr>
                        <a:t>1. User membuka halaman login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rtl="0" fontAlgn="t"/>
                      <a:r>
                        <a:rPr lang="id-ID" sz="1200" u="none" strike="noStrike" dirty="0">
                          <a:effectLst/>
                        </a:rPr>
                        <a:t>2.</a:t>
                      </a:r>
                      <a:r>
                        <a:rPr lang="id-ID" sz="1200" u="none" strike="noStrike" baseline="0" dirty="0">
                          <a:effectLst/>
                        </a:rPr>
                        <a:t> </a:t>
                      </a:r>
                      <a:r>
                        <a:rPr lang="id-ID" sz="1200" u="none" strike="noStrike" dirty="0">
                          <a:effectLst/>
                        </a:rPr>
                        <a:t>Menampilkan halaman login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0995"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rtl="0" fontAlgn="t"/>
                      <a:r>
                        <a:rPr lang="id-ID" sz="1200" u="none" strike="noStrike" dirty="0">
                          <a:effectLst/>
                        </a:rPr>
                        <a:t>3. User memasukkan data username dan password</a:t>
                      </a:r>
                      <a:endParaRPr lang="id-ID" sz="1200" u="none" strike="noStrike" baseline="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rtl="0" fontAlgn="t"/>
                      <a:r>
                        <a:rPr lang="sv-SE" sz="1200" u="none" strike="noStrike" dirty="0">
                          <a:effectLst/>
                        </a:rPr>
                        <a:t>4</a:t>
                      </a:r>
                      <a:r>
                        <a:rPr lang="sv-SE" sz="1200" u="none" strike="noStrike">
                          <a:effectLst/>
                        </a:rPr>
                        <a:t>. </a:t>
                      </a:r>
                      <a:r>
                        <a:rPr lang="en-US" sz="1200" u="none" strike="noStrike">
                          <a:effectLst/>
                        </a:rPr>
                        <a:t>Proses</a:t>
                      </a:r>
                      <a:r>
                        <a:rPr lang="en-US" sz="1200" u="none" strike="noStrike" baseline="0">
                          <a:effectLst/>
                        </a:rPr>
                        <a:t> </a:t>
                      </a:r>
                      <a:r>
                        <a:rPr lang="id-ID" altLang="en-US" sz="1200" u="none" strike="noStrike" baseline="0">
                          <a:effectLst/>
                        </a:rPr>
                        <a:t>verifikasi</a:t>
                      </a:r>
                      <a:r>
                        <a:rPr lang="en-US" sz="1200" u="none" strike="noStrike" baseline="0">
                          <a:effectLst/>
                        </a:rPr>
                        <a:t> </a:t>
                      </a:r>
                      <a:r>
                        <a:rPr lang="id-ID" altLang="en-US" sz="1200" u="none" strike="noStrike" baseline="0">
                          <a:effectLst/>
                        </a:rPr>
                        <a:t>username dan password</a:t>
                      </a:r>
                      <a:endParaRPr lang="id-ID" altLang="en-US" sz="1200" u="none" strike="noStrike" baseline="0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9720"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rtl="0" fontAlgn="t"/>
                      <a:r>
                        <a:rPr lang="id-ID" sz="1200" u="none" strike="noStrike" dirty="0">
                          <a:effectLst/>
                        </a:rPr>
                        <a:t>5. User diarahkan ke suatu halaman beckend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rtl="0" fontAlgn="t"/>
                      <a:endParaRPr lang="en-US" sz="1200" u="none" strike="noStrike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2105">
                <a:tc>
                  <a:txBody>
                    <a:bodyPr/>
                    <a:lstStyle/>
                    <a:p>
                      <a:pPr algn="just" rtl="0" fontAlgn="t"/>
                      <a:r>
                        <a:rPr lang="id-ID" sz="1200" u="none" strike="noStrike" dirty="0">
                          <a:effectLst/>
                        </a:rPr>
                        <a:t>Alternate Course 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just" rtl="0" fontAlgn="t"/>
                      <a:endParaRPr lang="en-US" sz="1200" u="none" strike="noStrike" dirty="0">
                        <a:effectLst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99085">
                <a:tc>
                  <a:txBody>
                    <a:bodyPr/>
                    <a:lstStyle/>
                    <a:p>
                      <a:pPr algn="just" rtl="0" fontAlgn="t"/>
                      <a:r>
                        <a:rPr lang="en-US" sz="1200" u="none" strike="noStrike">
                          <a:effectLst/>
                        </a:rPr>
                        <a:t>Include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just" rtl="0" fontAlgn="t"/>
                      <a:endParaRPr lang="id-ID" sz="1200" u="none" strike="noStrike" dirty="0">
                        <a:effectLst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99720">
                <a:tc>
                  <a:txBody>
                    <a:bodyPr/>
                    <a:lstStyle/>
                    <a:p>
                      <a:pPr algn="just" rtl="0" fontAlgn="t"/>
                      <a:r>
                        <a:rPr lang="en-US" sz="1200" u="none" strike="noStrike">
                          <a:effectLst/>
                        </a:rPr>
                        <a:t>Extend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just" rtl="0" fontAlgn="t"/>
                      <a:endParaRPr lang="id-ID" sz="1200" u="none" strike="noStrike" dirty="0">
                        <a:effectLst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2" name="Text Box 1"/>
          <p:cNvSpPr txBox="1"/>
          <p:nvPr/>
        </p:nvSpPr>
        <p:spPr>
          <a:xfrm>
            <a:off x="66675" y="28575"/>
            <a:ext cx="236156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id-ID" spc="-1">
                <a:solidFill>
                  <a:srgbClr val="4472C4"/>
                </a:solidFill>
                <a:uFill>
                  <a:solidFill>
                    <a:srgbClr val="FFFFFF"/>
                  </a:solidFill>
                </a:uFill>
                <a:latin typeface="Calibri"/>
                <a:sym typeface="+mn-ea"/>
              </a:rPr>
              <a:t>USE CASE DESCRIPTION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8260" y="400050"/>
          <a:ext cx="9068435" cy="4521835"/>
        </p:xfrm>
        <a:graphic>
          <a:graphicData uri="http://schemas.openxmlformats.org/drawingml/2006/table">
            <a:tbl>
              <a:tblPr bandCol="1">
                <a:tableStyleId>{22838BEF-8BB2-4498-84A7-C5851F593DF1}</a:tableStyleId>
              </a:tblPr>
              <a:tblGrid>
                <a:gridCol w="17468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992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22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9720">
                <a:tc>
                  <a:txBody>
                    <a:bodyPr/>
                    <a:lstStyle/>
                    <a:p>
                      <a:pPr algn="just" rtl="0" fontAlgn="t"/>
                      <a:r>
                        <a:rPr lang="id-ID" sz="1200" u="none" strike="noStrike" dirty="0">
                          <a:effectLst/>
                        </a:rPr>
                        <a:t>Use Case Name 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just" rtl="0" fontAlgn="t"/>
                      <a:r>
                        <a:rPr lang="id-ID" sz="1200" u="none" strike="noStrike" dirty="0">
                          <a:effectLst/>
                        </a:rPr>
                        <a:t>Melihat Info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9085">
                <a:tc>
                  <a:txBody>
                    <a:bodyPr/>
                    <a:lstStyle/>
                    <a:p>
                      <a:pPr algn="just" rtl="0" fontAlgn="t"/>
                      <a:r>
                        <a:rPr lang="id-ID" sz="1200" u="none" strike="noStrike">
                          <a:effectLst/>
                        </a:rPr>
                        <a:t>Requirement Terkait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just" rtl="0" fontAlgn="t"/>
                      <a:r>
                        <a:rPr lang="id-ID" altLang="en-US" sz="1200" u="none" strike="noStrike" baseline="0" dirty="0">
                          <a:effectLst/>
                        </a:rPr>
                        <a:t>R.002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9720">
                <a:tc>
                  <a:txBody>
                    <a:bodyPr/>
                    <a:lstStyle/>
                    <a:p>
                      <a:pPr algn="just" rtl="0" fontAlgn="t"/>
                      <a:r>
                        <a:rPr lang="id-ID" sz="1200" u="none" strike="noStrike" dirty="0">
                          <a:effectLst/>
                        </a:rPr>
                        <a:t>Primary Actor 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just" rtl="0" fontAlgn="t"/>
                      <a:r>
                        <a:rPr lang="id-ID" sz="1200" u="none" strike="noStrike" dirty="0">
                          <a:effectLst/>
                        </a:rPr>
                        <a:t>Pengelola, Penyewa dan Pelanggan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4810">
                <a:tc>
                  <a:txBody>
                    <a:bodyPr/>
                    <a:lstStyle/>
                    <a:p>
                      <a:pPr algn="just" rtl="0" fontAlgn="t"/>
                      <a:r>
                        <a:rPr lang="id-ID" sz="1200" u="none" strike="noStrike" dirty="0">
                          <a:effectLst/>
                        </a:rPr>
                        <a:t>Description 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just" rtl="0" fontAlgn="t"/>
                      <a:r>
                        <a:rPr lang="id-ID" sz="1200" u="none" strike="noStrike" dirty="0">
                          <a:effectLst/>
                        </a:rPr>
                        <a:t>Use case ini menggambarkan </a:t>
                      </a:r>
                      <a:r>
                        <a:rPr lang="id-ID" sz="1200" u="none" strike="noStrike">
                          <a:effectLst/>
                        </a:rPr>
                        <a:t>aktor dapat melihat informasi pasar</a:t>
                      </a:r>
                      <a:endParaRPr lang="id-ID" sz="1200" u="none" strike="noStrike" baseline="0" dirty="0">
                        <a:effectLst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9085">
                <a:tc>
                  <a:txBody>
                    <a:bodyPr/>
                    <a:lstStyle/>
                    <a:p>
                      <a:pPr algn="just" rtl="0" fontAlgn="t"/>
                      <a:r>
                        <a:rPr lang="id-ID" sz="1200" u="none" strike="noStrike" dirty="0">
                          <a:effectLst/>
                        </a:rPr>
                        <a:t>Pre condition 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just" rtl="0" fontAlgn="t"/>
                      <a:r>
                        <a:rPr lang="id-ID" sz="1200" u="none" strike="noStrike" dirty="0">
                          <a:effectLst/>
                        </a:rPr>
                        <a:t>Aktor mengakses halaman awal aplikasi web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4175">
                <a:tc>
                  <a:txBody>
                    <a:bodyPr/>
                    <a:lstStyle/>
                    <a:p>
                      <a:pPr algn="just" rtl="0" fontAlgn="t"/>
                      <a:r>
                        <a:rPr lang="id-ID" sz="1200" u="none" strike="noStrike">
                          <a:effectLst/>
                        </a:rPr>
                        <a:t>Post Condition 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just" rtl="0" fontAlgn="t"/>
                      <a:r>
                        <a:rPr lang="id-ID" sz="1200" u="none" strike="noStrike" dirty="0">
                          <a:effectLst/>
                        </a:rPr>
                        <a:t>Aktor berhasil melihat informasi tentang pasar di halaman awal aplikasi web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4810">
                <a:tc>
                  <a:txBody>
                    <a:bodyPr/>
                    <a:lstStyle/>
                    <a:p>
                      <a:pPr algn="just" rtl="0" fontAlgn="t"/>
                      <a:r>
                        <a:rPr lang="id-ID" sz="1200" u="none" strike="noStrike">
                          <a:effectLst/>
                        </a:rPr>
                        <a:t>Trigger 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just" rtl="0" fontAlgn="t"/>
                      <a:r>
                        <a:rPr lang="id-ID" sz="1200" u="none" strike="noStrike" dirty="0">
                          <a:effectLst/>
                        </a:rPr>
                        <a:t>Aktor</a:t>
                      </a:r>
                      <a:r>
                        <a:rPr lang="id-ID" sz="1200" u="none" strike="noStrike" baseline="0" dirty="0">
                          <a:effectLst/>
                        </a:rPr>
                        <a:t> ingin melihat informasi pasar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9720">
                <a:tc rowSpan="3">
                  <a:txBody>
                    <a:bodyPr/>
                    <a:lstStyle/>
                    <a:p>
                      <a:pPr algn="just" rtl="0" fontAlgn="t"/>
                      <a:r>
                        <a:rPr lang="id-ID" sz="1200" u="none" strike="noStrike" dirty="0">
                          <a:effectLst/>
                        </a:rPr>
                        <a:t>Typical Course of Events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id-ID" sz="1200" u="none" strike="noStrike" dirty="0">
                          <a:effectLst/>
                        </a:rPr>
                        <a:t>Actor Action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id-ID" sz="1200" u="none" strike="noStrike">
                          <a:effectLst/>
                        </a:rPr>
                        <a:t>System Response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9085"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rtl="0" fontAlgn="t"/>
                      <a:r>
                        <a:rPr lang="id-ID" sz="1200" u="none" strike="noStrike" dirty="0">
                          <a:effectLst/>
                        </a:rPr>
                        <a:t>1. Aktor m</a:t>
                      </a:r>
                      <a:r>
                        <a:rPr lang="id-ID" sz="1200" dirty="0"/>
                        <a:t>engakses halaman awal aplikasi web </a:t>
                      </a:r>
                      <a:endParaRPr lang="id-ID" sz="1200" u="none" strike="noStrike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rtl="0" fontAlgn="t"/>
                      <a:r>
                        <a:rPr lang="id-ID" sz="1200" u="none" strike="noStrike" dirty="0">
                          <a:effectLst/>
                        </a:rPr>
                        <a:t>2.</a:t>
                      </a:r>
                      <a:r>
                        <a:rPr lang="id-ID" sz="1200" u="none" strike="noStrike" baseline="0" dirty="0">
                          <a:effectLst/>
                        </a:rPr>
                        <a:t> </a:t>
                      </a:r>
                      <a:r>
                        <a:rPr lang="id-ID" sz="1200" u="none" strike="noStrike" dirty="0">
                          <a:effectLst/>
                        </a:rPr>
                        <a:t>Menampilkan halaman awal web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0995"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rtl="0" fontAlgn="t"/>
                      <a:r>
                        <a:rPr lang="id-ID" sz="1200" u="none" strike="noStrike" dirty="0">
                          <a:effectLst/>
                        </a:rPr>
                        <a:t>3. Aktor dapat melihat informasi tentang pasar</a:t>
                      </a:r>
                      <a:endParaRPr lang="id-ID" sz="1200" u="none" strike="noStrike" baseline="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rtl="0" fontAlgn="t"/>
                      <a:endParaRPr lang="id-ID" altLang="en-US" sz="1200" u="none" strike="noStrike" baseline="0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2105">
                <a:tc>
                  <a:txBody>
                    <a:bodyPr/>
                    <a:lstStyle/>
                    <a:p>
                      <a:pPr algn="just" rtl="0" fontAlgn="t"/>
                      <a:r>
                        <a:rPr lang="id-ID" sz="1200" u="none" strike="noStrike" dirty="0">
                          <a:effectLst/>
                        </a:rPr>
                        <a:t>Alternate Course 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just" rtl="0" fontAlgn="t"/>
                      <a:endParaRPr lang="en-US" sz="1200" u="none" strike="noStrike" dirty="0">
                        <a:effectLst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9085">
                <a:tc>
                  <a:txBody>
                    <a:bodyPr/>
                    <a:lstStyle/>
                    <a:p>
                      <a:pPr algn="just" rtl="0" fontAlgn="t"/>
                      <a:r>
                        <a:rPr lang="en-US" sz="1200" u="none" strike="noStrike">
                          <a:effectLst/>
                        </a:rPr>
                        <a:t>Include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just" rtl="0" fontAlgn="t"/>
                      <a:endParaRPr lang="id-ID" sz="1200" u="none" strike="noStrike" dirty="0">
                        <a:effectLst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99720">
                <a:tc>
                  <a:txBody>
                    <a:bodyPr/>
                    <a:lstStyle/>
                    <a:p>
                      <a:pPr algn="just" rtl="0" fontAlgn="t"/>
                      <a:r>
                        <a:rPr lang="en-US" sz="1200" u="none" strike="noStrike">
                          <a:effectLst/>
                        </a:rPr>
                        <a:t>Extend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just" rtl="0" fontAlgn="t"/>
                      <a:endParaRPr lang="id-ID" sz="1200" u="none" strike="noStrike" dirty="0">
                        <a:effectLst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2" name="Text Box 1"/>
          <p:cNvSpPr txBox="1"/>
          <p:nvPr/>
        </p:nvSpPr>
        <p:spPr>
          <a:xfrm>
            <a:off x="66675" y="28575"/>
            <a:ext cx="236156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id-ID" spc="-1">
                <a:solidFill>
                  <a:srgbClr val="4472C4"/>
                </a:solidFill>
                <a:uFill>
                  <a:solidFill>
                    <a:srgbClr val="FFFFFF"/>
                  </a:solidFill>
                </a:uFill>
                <a:latin typeface="Calibri"/>
                <a:sym typeface="+mn-ea"/>
              </a:rPr>
              <a:t>USE CASE DESCRIPTION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8260" y="400050"/>
          <a:ext cx="9068435" cy="4563110"/>
        </p:xfrm>
        <a:graphic>
          <a:graphicData uri="http://schemas.openxmlformats.org/drawingml/2006/table">
            <a:tbl>
              <a:tblPr bandCol="1">
                <a:tableStyleId>{22838BEF-8BB2-4498-84A7-C5851F593DF1}</a:tableStyleId>
              </a:tblPr>
              <a:tblGrid>
                <a:gridCol w="17468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992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22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9720">
                <a:tc>
                  <a:txBody>
                    <a:bodyPr/>
                    <a:lstStyle/>
                    <a:p>
                      <a:pPr algn="just" rtl="0" fontAlgn="t"/>
                      <a:r>
                        <a:rPr lang="id-ID" sz="1200" u="none" strike="noStrike" dirty="0">
                          <a:effectLst/>
                        </a:rPr>
                        <a:t>Use Case Name 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just" rtl="0" fontAlgn="t"/>
                      <a:r>
                        <a:rPr lang="id-ID" sz="1200" u="none" strike="noStrike" dirty="0">
                          <a:effectLst/>
                        </a:rPr>
                        <a:t>Membeli Voucher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9085">
                <a:tc>
                  <a:txBody>
                    <a:bodyPr/>
                    <a:lstStyle/>
                    <a:p>
                      <a:pPr algn="just" rtl="0" fontAlgn="t"/>
                      <a:r>
                        <a:rPr lang="id-ID" sz="1200" u="none" strike="noStrike">
                          <a:effectLst/>
                        </a:rPr>
                        <a:t>Requirement Terkait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just" rtl="0" fontAlgn="t"/>
                      <a:r>
                        <a:rPr lang="id-ID" altLang="en-US" sz="1200" u="none" strike="noStrike" baseline="0" dirty="0">
                          <a:effectLst/>
                        </a:rPr>
                        <a:t>R.003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9720">
                <a:tc>
                  <a:txBody>
                    <a:bodyPr/>
                    <a:lstStyle/>
                    <a:p>
                      <a:pPr algn="just" rtl="0" fontAlgn="t"/>
                      <a:r>
                        <a:rPr lang="id-ID" sz="1200" u="none" strike="noStrike" dirty="0">
                          <a:effectLst/>
                        </a:rPr>
                        <a:t>Primary Actor 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just" rtl="0" fontAlgn="t"/>
                      <a:r>
                        <a:rPr lang="id-ID" sz="1200" u="none" strike="noStrike" dirty="0">
                          <a:effectLst/>
                        </a:rPr>
                        <a:t>Pelanggan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4810">
                <a:tc>
                  <a:txBody>
                    <a:bodyPr/>
                    <a:lstStyle/>
                    <a:p>
                      <a:pPr algn="just" rtl="0" fontAlgn="t"/>
                      <a:r>
                        <a:rPr lang="id-ID" sz="1200" u="none" strike="noStrike" dirty="0">
                          <a:effectLst/>
                        </a:rPr>
                        <a:t>Description 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just" rtl="0" fontAlgn="t"/>
                      <a:r>
                        <a:rPr lang="id-ID" sz="1200" u="none" strike="noStrike" dirty="0">
                          <a:effectLst/>
                        </a:rPr>
                        <a:t>Use case ini menggambarkan bagaimana aktor dapat membeli voucher</a:t>
                      </a:r>
                      <a:endParaRPr lang="id-ID" sz="1200" u="none" strike="noStrike" baseline="0" dirty="0">
                        <a:effectLst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9085">
                <a:tc>
                  <a:txBody>
                    <a:bodyPr/>
                    <a:lstStyle/>
                    <a:p>
                      <a:pPr algn="just" rtl="0" fontAlgn="t"/>
                      <a:r>
                        <a:rPr lang="id-ID" sz="1200" u="none" strike="noStrike" dirty="0">
                          <a:effectLst/>
                        </a:rPr>
                        <a:t>Pre condition 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just" rtl="0" fontAlgn="t"/>
                      <a:r>
                        <a:rPr lang="id-ID" sz="1200" u="none" strike="noStrike" dirty="0">
                          <a:effectLst/>
                        </a:rPr>
                        <a:t>Aktor mengakses halaman awal aplikasi web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4175">
                <a:tc>
                  <a:txBody>
                    <a:bodyPr/>
                    <a:lstStyle/>
                    <a:p>
                      <a:pPr algn="just" rtl="0" fontAlgn="t"/>
                      <a:r>
                        <a:rPr lang="id-ID" sz="1200" u="none" strike="noStrike">
                          <a:effectLst/>
                        </a:rPr>
                        <a:t>Post Condition 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just" rtl="0" fontAlgn="t"/>
                      <a:r>
                        <a:rPr lang="id-ID" sz="1200" u="none" strike="noStrike" dirty="0">
                          <a:effectLst/>
                        </a:rPr>
                        <a:t>Aktor berhasil membeli voucher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4810">
                <a:tc>
                  <a:txBody>
                    <a:bodyPr/>
                    <a:lstStyle/>
                    <a:p>
                      <a:pPr algn="just" rtl="0" fontAlgn="t"/>
                      <a:r>
                        <a:rPr lang="id-ID" sz="1200" u="none" strike="noStrike">
                          <a:effectLst/>
                        </a:rPr>
                        <a:t>Trigger 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just" rtl="0" fontAlgn="t"/>
                      <a:r>
                        <a:rPr lang="id-ID" sz="1200" u="none" strike="noStrike" dirty="0">
                          <a:effectLst/>
                        </a:rPr>
                        <a:t>Aktor</a:t>
                      </a:r>
                      <a:r>
                        <a:rPr lang="id-ID" sz="1200" u="none" strike="noStrike" baseline="0" dirty="0">
                          <a:effectLst/>
                        </a:rPr>
                        <a:t> ingin membeli voucher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9720">
                <a:tc rowSpan="4">
                  <a:txBody>
                    <a:bodyPr/>
                    <a:lstStyle/>
                    <a:p>
                      <a:pPr algn="just" rtl="0" fontAlgn="t"/>
                      <a:r>
                        <a:rPr lang="id-ID" sz="1200" u="none" strike="noStrike" dirty="0">
                          <a:effectLst/>
                        </a:rPr>
                        <a:t>Typical Course of Events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id-ID" sz="1200" u="none" strike="noStrike" dirty="0">
                          <a:effectLst/>
                        </a:rPr>
                        <a:t>Actor Action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id-ID" sz="1200" u="none" strike="noStrike">
                          <a:effectLst/>
                        </a:rPr>
                        <a:t>System Response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9085"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rtl="0" fontAlgn="t"/>
                      <a:r>
                        <a:rPr lang="id-ID" sz="1200" u="none" strike="noStrike" dirty="0">
                          <a:effectLst/>
                        </a:rPr>
                        <a:t>1. Aktor m</a:t>
                      </a:r>
                      <a:r>
                        <a:rPr lang="id-ID" sz="1200" dirty="0"/>
                        <a:t>engakses halaman awal aplikasi web </a:t>
                      </a:r>
                      <a:endParaRPr lang="id-ID" sz="1200" u="none" strike="noStrike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rtl="0" fontAlgn="t"/>
                      <a:r>
                        <a:rPr lang="id-ID" sz="1200" u="none" strike="noStrike" dirty="0">
                          <a:effectLst/>
                        </a:rPr>
                        <a:t>2.</a:t>
                      </a:r>
                      <a:r>
                        <a:rPr lang="id-ID" sz="1200" u="none" strike="noStrike" baseline="0" dirty="0">
                          <a:effectLst/>
                        </a:rPr>
                        <a:t> </a:t>
                      </a:r>
                      <a:r>
                        <a:rPr lang="id-ID" sz="1200" u="none" strike="noStrike" dirty="0">
                          <a:effectLst/>
                        </a:rPr>
                        <a:t>Menampilkan halaman awal web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0995"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rtl="0" fontAlgn="t"/>
                      <a:r>
                        <a:rPr lang="id-ID" sz="1200" u="none" strike="noStrike" dirty="0">
                          <a:effectLst/>
                        </a:rPr>
                        <a:t>3. Aktor memesan voucher yang akan dibeli</a:t>
                      </a:r>
                      <a:endParaRPr lang="id-ID" sz="1200" u="none" strike="noStrike" baseline="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rtl="0" fontAlgn="t"/>
                      <a:r>
                        <a:rPr lang="id-ID" altLang="en-US" sz="1200" u="none" strike="noStrike" baseline="0" dirty="0">
                          <a:effectLst/>
                        </a:rPr>
                        <a:t>4. Memproses pesanan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0995"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rtl="0" fontAlgn="t">
                        <a:buNone/>
                      </a:pPr>
                      <a:r>
                        <a:rPr lang="id-ID" sz="1200" u="none" strike="noStrike" baseline="0" dirty="0">
                          <a:effectLst/>
                        </a:rPr>
                        <a:t>5. Aktor mendapat no voucher pesanan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rtl="0" fontAlgn="t">
                        <a:buNone/>
                      </a:pPr>
                      <a:endParaRPr lang="id-ID" altLang="en-US" sz="1200" u="none" strike="noStrike" baseline="0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2105">
                <a:tc>
                  <a:txBody>
                    <a:bodyPr/>
                    <a:lstStyle/>
                    <a:p>
                      <a:pPr algn="just" rtl="0" fontAlgn="t"/>
                      <a:r>
                        <a:rPr lang="id-ID" sz="1200" u="none" strike="noStrike" dirty="0">
                          <a:effectLst/>
                        </a:rPr>
                        <a:t>Alternate Course 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just" rtl="0" fontAlgn="t"/>
                      <a:endParaRPr lang="en-US" sz="1200" u="none" strike="noStrike" dirty="0">
                        <a:effectLst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99085">
                <a:tc>
                  <a:txBody>
                    <a:bodyPr/>
                    <a:lstStyle/>
                    <a:p>
                      <a:pPr algn="just" rtl="0" fontAlgn="t"/>
                      <a:r>
                        <a:rPr lang="en-US" sz="1200" u="none" strike="noStrike">
                          <a:effectLst/>
                        </a:rPr>
                        <a:t>Include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just" rtl="0" fontAlgn="t"/>
                      <a:endParaRPr lang="id-ID" sz="1200" u="none" strike="noStrike" dirty="0">
                        <a:effectLst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99720">
                <a:tc>
                  <a:txBody>
                    <a:bodyPr/>
                    <a:lstStyle/>
                    <a:p>
                      <a:pPr algn="just" rtl="0" fontAlgn="t"/>
                      <a:r>
                        <a:rPr lang="en-US" sz="1200" u="none" strike="noStrike">
                          <a:effectLst/>
                        </a:rPr>
                        <a:t>Extend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just" rtl="0" fontAlgn="t"/>
                      <a:endParaRPr lang="id-ID" sz="1200" u="none" strike="noStrike" dirty="0">
                        <a:effectLst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2" name="Text Box 1"/>
          <p:cNvSpPr txBox="1"/>
          <p:nvPr/>
        </p:nvSpPr>
        <p:spPr>
          <a:xfrm>
            <a:off x="66675" y="28575"/>
            <a:ext cx="236156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id-ID" spc="-1">
                <a:solidFill>
                  <a:srgbClr val="4472C4"/>
                </a:solidFill>
                <a:uFill>
                  <a:solidFill>
                    <a:srgbClr val="FFFFFF"/>
                  </a:solidFill>
                </a:uFill>
                <a:latin typeface="Calibri"/>
                <a:sym typeface="+mn-ea"/>
              </a:rPr>
              <a:t>USE CASE DESCRIPTION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8260" y="400050"/>
          <a:ext cx="9068435" cy="4563110"/>
        </p:xfrm>
        <a:graphic>
          <a:graphicData uri="http://schemas.openxmlformats.org/drawingml/2006/table">
            <a:tbl>
              <a:tblPr bandCol="1">
                <a:tableStyleId>{22838BEF-8BB2-4498-84A7-C5851F593DF1}</a:tableStyleId>
              </a:tblPr>
              <a:tblGrid>
                <a:gridCol w="17468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992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22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9720">
                <a:tc>
                  <a:txBody>
                    <a:bodyPr/>
                    <a:lstStyle/>
                    <a:p>
                      <a:pPr algn="just" rtl="0" fontAlgn="t"/>
                      <a:r>
                        <a:rPr lang="id-ID" sz="1200" u="none" strike="noStrike" dirty="0">
                          <a:effectLst/>
                        </a:rPr>
                        <a:t>Use Case Name 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just" rtl="0" fontAlgn="t"/>
                      <a:r>
                        <a:rPr lang="id-ID" sz="1200" u="none" strike="noStrike" dirty="0">
                          <a:effectLst/>
                        </a:rPr>
                        <a:t>Mengelola Kategori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9085">
                <a:tc>
                  <a:txBody>
                    <a:bodyPr/>
                    <a:lstStyle/>
                    <a:p>
                      <a:pPr algn="just" rtl="0" fontAlgn="t"/>
                      <a:r>
                        <a:rPr lang="id-ID" sz="1200" u="none" strike="noStrike">
                          <a:effectLst/>
                        </a:rPr>
                        <a:t>Requirement Terkait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just" rtl="0" fontAlgn="t"/>
                      <a:r>
                        <a:rPr lang="id-ID" altLang="en-US" sz="1200" u="none" strike="noStrike" baseline="0" dirty="0">
                          <a:effectLst/>
                        </a:rPr>
                        <a:t>R.004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9720">
                <a:tc>
                  <a:txBody>
                    <a:bodyPr/>
                    <a:lstStyle/>
                    <a:p>
                      <a:pPr algn="just" rtl="0" fontAlgn="t"/>
                      <a:r>
                        <a:rPr lang="id-ID" sz="1200" u="none" strike="noStrike" dirty="0">
                          <a:effectLst/>
                        </a:rPr>
                        <a:t>Primary Actor 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just" rtl="0" fontAlgn="t"/>
                      <a:r>
                        <a:rPr lang="id-ID" sz="1200" u="none" strike="noStrike" dirty="0">
                          <a:effectLst/>
                        </a:rPr>
                        <a:t>Pengelola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4810">
                <a:tc>
                  <a:txBody>
                    <a:bodyPr/>
                    <a:lstStyle/>
                    <a:p>
                      <a:pPr algn="just" rtl="0" fontAlgn="t"/>
                      <a:r>
                        <a:rPr lang="id-ID" sz="1200" u="none" strike="noStrike" dirty="0">
                          <a:effectLst/>
                        </a:rPr>
                        <a:t>Description 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just" rtl="0" fontAlgn="t"/>
                      <a:r>
                        <a:rPr lang="id-ID" sz="1200" u="none" strike="noStrike" dirty="0">
                          <a:effectLst/>
                        </a:rPr>
                        <a:t>Use case ini menggambarkan bagaimana aktor dapat mengelola kategori tempat sewa, mulai dari menginput, melihat, mengubah sampai menghapus data kategori tempat</a:t>
                      </a:r>
                      <a:endParaRPr lang="id-ID" sz="1200" u="none" strike="noStrike" baseline="0" dirty="0">
                        <a:effectLst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9085">
                <a:tc>
                  <a:txBody>
                    <a:bodyPr/>
                    <a:lstStyle/>
                    <a:p>
                      <a:pPr algn="just" rtl="0" fontAlgn="t"/>
                      <a:r>
                        <a:rPr lang="id-ID" sz="1200" u="none" strike="noStrike" dirty="0">
                          <a:effectLst/>
                        </a:rPr>
                        <a:t>Pre condition 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just" rtl="0" fontAlgn="t"/>
                      <a:r>
                        <a:rPr lang="id-ID" sz="1200" u="none" strike="noStrike" dirty="0">
                          <a:effectLst/>
                        </a:rPr>
                        <a:t>Aktor mengakses halaman backend aplikasi dan telah berhasil login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4175">
                <a:tc>
                  <a:txBody>
                    <a:bodyPr/>
                    <a:lstStyle/>
                    <a:p>
                      <a:pPr algn="just" rtl="0" fontAlgn="t"/>
                      <a:r>
                        <a:rPr lang="id-ID" sz="1200" u="none" strike="noStrike">
                          <a:effectLst/>
                        </a:rPr>
                        <a:t>Post Condition 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just" rtl="0" fontAlgn="t"/>
                      <a:r>
                        <a:rPr lang="id-ID" sz="1200" u="none" strike="noStrike" dirty="0">
                          <a:effectLst/>
                        </a:rPr>
                        <a:t>Aktor berhasil mengelola data kategori tempat sewa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4810">
                <a:tc>
                  <a:txBody>
                    <a:bodyPr/>
                    <a:lstStyle/>
                    <a:p>
                      <a:pPr algn="just" rtl="0" fontAlgn="t"/>
                      <a:r>
                        <a:rPr lang="id-ID" sz="1200" u="none" strike="noStrike">
                          <a:effectLst/>
                        </a:rPr>
                        <a:t>Trigger 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just" rtl="0" fontAlgn="t"/>
                      <a:r>
                        <a:rPr lang="id-ID" sz="1200" u="none" strike="noStrike" dirty="0">
                          <a:effectLst/>
                        </a:rPr>
                        <a:t>Aktor</a:t>
                      </a:r>
                      <a:r>
                        <a:rPr lang="id-ID" sz="1200" u="none" strike="noStrike" baseline="0" dirty="0">
                          <a:effectLst/>
                        </a:rPr>
                        <a:t> ingin mengelola data kategori tempat sewa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9720">
                <a:tc rowSpan="4">
                  <a:txBody>
                    <a:bodyPr/>
                    <a:lstStyle/>
                    <a:p>
                      <a:pPr algn="just" rtl="0" fontAlgn="t"/>
                      <a:r>
                        <a:rPr lang="id-ID" sz="1200" u="none" strike="noStrike" dirty="0">
                          <a:effectLst/>
                        </a:rPr>
                        <a:t>Typical Course of Events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id-ID" sz="1200" u="none" strike="noStrike" dirty="0">
                          <a:effectLst/>
                        </a:rPr>
                        <a:t>Actor Action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id-ID" sz="1200" u="none" strike="noStrike">
                          <a:effectLst/>
                        </a:rPr>
                        <a:t>System Response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9085"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rtl="0" fontAlgn="t"/>
                      <a:r>
                        <a:rPr lang="id-ID" sz="1200" u="none" strike="noStrike" dirty="0">
                          <a:effectLst/>
                        </a:rPr>
                        <a:t>1. Aktor m</a:t>
                      </a:r>
                      <a:r>
                        <a:rPr lang="id-ID" sz="1200" dirty="0"/>
                        <a:t>engakses halaman backend aplikasi</a:t>
                      </a:r>
                      <a:endParaRPr lang="id-ID" sz="1200" u="none" strike="noStrike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rtl="0" fontAlgn="t"/>
                      <a:r>
                        <a:rPr lang="id-ID" sz="1200" u="none" strike="noStrike" dirty="0">
                          <a:effectLst/>
                        </a:rPr>
                        <a:t>2.</a:t>
                      </a:r>
                      <a:r>
                        <a:rPr lang="id-ID" sz="1200" u="none" strike="noStrike" baseline="0" dirty="0">
                          <a:effectLst/>
                        </a:rPr>
                        <a:t> </a:t>
                      </a:r>
                      <a:r>
                        <a:rPr lang="id-ID" sz="1200" u="none" strike="noStrike" dirty="0">
                          <a:effectLst/>
                        </a:rPr>
                        <a:t>Menampilkan halaman backend aplikasi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0995"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rtl="0" fontAlgn="t"/>
                      <a:r>
                        <a:rPr lang="id-ID" sz="1200" u="none" strike="noStrike" dirty="0">
                          <a:effectLst/>
                        </a:rPr>
                        <a:t>3. Aktor mengelola data kategori</a:t>
                      </a:r>
                      <a:endParaRPr lang="id-ID" sz="1200" u="none" strike="noStrike" baseline="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rtl="0" fontAlgn="t"/>
                      <a:r>
                        <a:rPr lang="id-ID" altLang="en-US" sz="1200" u="none" strike="noStrike" baseline="0" dirty="0">
                          <a:effectLst/>
                        </a:rPr>
                        <a:t>4. Memproses dan menyimpan pengelolaan data kategori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0995"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rtl="0" fontAlgn="t">
                        <a:buNone/>
                      </a:pPr>
                      <a:r>
                        <a:rPr lang="id-ID" sz="1200" u="none" strike="noStrike" baseline="0" dirty="0">
                          <a:effectLst/>
                        </a:rPr>
                        <a:t>5. Aktor meilhat data kategori hasil pengelolaan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rtl="0" fontAlgn="t">
                        <a:buNone/>
                      </a:pPr>
                      <a:endParaRPr lang="id-ID" altLang="en-US" sz="1200" u="none" strike="noStrike" baseline="0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2105">
                <a:tc>
                  <a:txBody>
                    <a:bodyPr/>
                    <a:lstStyle/>
                    <a:p>
                      <a:pPr algn="just" rtl="0" fontAlgn="t"/>
                      <a:r>
                        <a:rPr lang="id-ID" sz="1200" u="none" strike="noStrike" dirty="0">
                          <a:effectLst/>
                        </a:rPr>
                        <a:t>Alternate Course 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just" rtl="0" fontAlgn="t"/>
                      <a:endParaRPr lang="en-US" sz="1200" u="none" strike="noStrike" dirty="0">
                        <a:effectLst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99085">
                <a:tc>
                  <a:txBody>
                    <a:bodyPr/>
                    <a:lstStyle/>
                    <a:p>
                      <a:pPr algn="just" rtl="0" fontAlgn="t"/>
                      <a:r>
                        <a:rPr lang="en-US" sz="1200" u="none" strike="noStrike">
                          <a:effectLst/>
                        </a:rPr>
                        <a:t>Include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just" rtl="0" fontAlgn="t"/>
                      <a:endParaRPr lang="id-ID" sz="1200" u="none" strike="noStrike" dirty="0">
                        <a:effectLst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99720">
                <a:tc>
                  <a:txBody>
                    <a:bodyPr/>
                    <a:lstStyle/>
                    <a:p>
                      <a:pPr algn="just" rtl="0" fontAlgn="t"/>
                      <a:r>
                        <a:rPr lang="en-US" sz="1200" u="none" strike="noStrike">
                          <a:effectLst/>
                        </a:rPr>
                        <a:t>Extend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just" rtl="0" fontAlgn="t"/>
                      <a:endParaRPr lang="id-ID" sz="1200" u="none" strike="noStrike" dirty="0">
                        <a:effectLst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2" name="Text Box 1"/>
          <p:cNvSpPr txBox="1"/>
          <p:nvPr/>
        </p:nvSpPr>
        <p:spPr>
          <a:xfrm>
            <a:off x="66675" y="28575"/>
            <a:ext cx="236156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id-ID" spc="-1">
                <a:solidFill>
                  <a:srgbClr val="4472C4"/>
                </a:solidFill>
                <a:uFill>
                  <a:solidFill>
                    <a:srgbClr val="FFFFFF"/>
                  </a:solidFill>
                </a:uFill>
                <a:latin typeface="Calibri"/>
                <a:sym typeface="+mn-ea"/>
              </a:rPr>
              <a:t>USE CASE DESCRIPTION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1380</Words>
  <Application>Microsoft Office PowerPoint</Application>
  <PresentationFormat>On-screen Show (16:9)</PresentationFormat>
  <Paragraphs>340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8" baseType="lpstr">
      <vt:lpstr>Microsoft YaHei</vt:lpstr>
      <vt:lpstr>Arial</vt:lpstr>
      <vt:lpstr>Calibri</vt:lpstr>
      <vt:lpstr>DejaVu Sans</vt:lpstr>
      <vt:lpstr>Lato</vt:lpstr>
      <vt:lpstr>Raleway</vt:lpstr>
      <vt:lpstr>Symbol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Domain Model Pasar Modern</dc:title>
  <dc:creator>risbang</dc:creator>
  <cp:lastModifiedBy>lp3 office</cp:lastModifiedBy>
  <cp:revision>17</cp:revision>
  <dcterms:created xsi:type="dcterms:W3CDTF">2017-11-24T07:57:57Z</dcterms:created>
  <dcterms:modified xsi:type="dcterms:W3CDTF">2019-10-22T03:49:06Z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3</vt:i4>
  </property>
  <property fmtid="{D5CDD505-2E9C-101B-9397-08002B2CF9AE}" pid="8" name="PresentationFormat">
    <vt:lpwstr>On-screen Show (16:9)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6</vt:i4>
  </property>
  <property fmtid="{D5CDD505-2E9C-101B-9397-08002B2CF9AE}" pid="12" name="KSOProductBuildVer">
    <vt:lpwstr>1033-10.1.0.5486</vt:lpwstr>
  </property>
</Properties>
</file>