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 id="2147483780" r:id="rId2"/>
  </p:sldMasterIdLst>
  <p:sldIdLst>
    <p:sldId id="256" r:id="rId3"/>
    <p:sldId id="257" r:id="rId4"/>
    <p:sldId id="258" r:id="rId5"/>
    <p:sldId id="261" r:id="rId6"/>
    <p:sldId id="262" r:id="rId7"/>
    <p:sldId id="259"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1" d="100"/>
          <a:sy n="41" d="100"/>
        </p:scale>
        <p:origin x="9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11/19/2019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8C54-D9D0-4945-8305-3B3090D1C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318D797F-5463-4F0B-92C0-D692368CC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C179CC8-57F8-48C4-A99C-617BE3F8052C}"/>
              </a:ext>
            </a:extLst>
          </p:cNvPr>
          <p:cNvSpPr>
            <a:spLocks noGrp="1"/>
          </p:cNvSpPr>
          <p:nvPr>
            <p:ph type="dt" sz="half" idx="10"/>
          </p:nvPr>
        </p:nvSpPr>
        <p:spPr/>
        <p:txBody>
          <a:bodyPr/>
          <a:lstStyle/>
          <a:p>
            <a:fld id="{DDA51639-B2D6-4652-B8C3-1B4C224A7BAF}" type="datetimeFigureOut">
              <a:rPr lang="en-US" smtClean="0"/>
              <a:t>11/19/2019</a:t>
            </a:fld>
            <a:endParaRPr lang="en-US" dirty="0"/>
          </a:p>
        </p:txBody>
      </p:sp>
      <p:sp>
        <p:nvSpPr>
          <p:cNvPr id="5" name="Footer Placeholder 4">
            <a:extLst>
              <a:ext uri="{FF2B5EF4-FFF2-40B4-BE49-F238E27FC236}">
                <a16:creationId xmlns:a16="http://schemas.microsoft.com/office/drawing/2014/main" id="{BBA95656-BE18-4DCC-9E2B-B58AF55961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EF9A70-DE43-43C2-ABFD-F08D67CB3DC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0917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8FE4-BA0B-4193-B01A-A6154FC88AA9}"/>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E70FC2F-1300-40BD-9185-81614436A7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142C56F-CA51-44CC-A321-5E2A6AD63106}"/>
              </a:ext>
            </a:extLst>
          </p:cNvPr>
          <p:cNvSpPr>
            <a:spLocks noGrp="1"/>
          </p:cNvSpPr>
          <p:nvPr>
            <p:ph type="dt" sz="half" idx="10"/>
          </p:nvPr>
        </p:nvSpPr>
        <p:spPr/>
        <p:txBody>
          <a:bodyPr/>
          <a:lstStyle/>
          <a:p>
            <a:fld id="{82FF5DD9-2C52-442D-92E2-8072C0C3D7CD}" type="datetimeFigureOut">
              <a:rPr lang="en-US" smtClean="0"/>
              <a:t>11/19/2019</a:t>
            </a:fld>
            <a:endParaRPr lang="en-US" dirty="0"/>
          </a:p>
        </p:txBody>
      </p:sp>
      <p:sp>
        <p:nvSpPr>
          <p:cNvPr id="5" name="Footer Placeholder 4">
            <a:extLst>
              <a:ext uri="{FF2B5EF4-FFF2-40B4-BE49-F238E27FC236}">
                <a16:creationId xmlns:a16="http://schemas.microsoft.com/office/drawing/2014/main" id="{B8F5A1DC-DCBA-49DB-8C39-54EB5E1701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865672-A5A9-4E3F-8E93-BB9E622A7F3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3975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C8B5-E771-44F7-8FAD-61AA89493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5F0551DC-2365-4AD5-9D01-0C97528A3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3FF01E-6D09-44B5-AB9F-8B4A91850819}"/>
              </a:ext>
            </a:extLst>
          </p:cNvPr>
          <p:cNvSpPr>
            <a:spLocks noGrp="1"/>
          </p:cNvSpPr>
          <p:nvPr>
            <p:ph type="dt" sz="half" idx="10"/>
          </p:nvPr>
        </p:nvSpPr>
        <p:spPr/>
        <p:txBody>
          <a:bodyPr/>
          <a:lstStyle/>
          <a:p>
            <a:fld id="{C44961B7-6B89-48AB-966F-622E2788EECC}" type="datetimeFigureOut">
              <a:rPr lang="en-US" smtClean="0"/>
              <a:t>11/19/2019</a:t>
            </a:fld>
            <a:endParaRPr lang="en-US" dirty="0"/>
          </a:p>
        </p:txBody>
      </p:sp>
      <p:sp>
        <p:nvSpPr>
          <p:cNvPr id="5" name="Footer Placeholder 4">
            <a:extLst>
              <a:ext uri="{FF2B5EF4-FFF2-40B4-BE49-F238E27FC236}">
                <a16:creationId xmlns:a16="http://schemas.microsoft.com/office/drawing/2014/main" id="{FED6FEC8-D478-48CA-9371-9874D52AF6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98492A-73F0-4E9A-8BA4-A277D39BADC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2482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9143-8EBE-4F76-A87F-439A7E3E096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5309E47-7508-49EF-954B-E08B7F6383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6EBC96D-73E7-419C-A69A-6ACDCED34C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8DAC76F2-B62C-492D-ACD0-64DC86834813}"/>
              </a:ext>
            </a:extLst>
          </p:cNvPr>
          <p:cNvSpPr>
            <a:spLocks noGrp="1"/>
          </p:cNvSpPr>
          <p:nvPr>
            <p:ph type="dt" sz="half" idx="10"/>
          </p:nvPr>
        </p:nvSpPr>
        <p:spPr/>
        <p:txBody>
          <a:bodyPr/>
          <a:lstStyle/>
          <a:p>
            <a:fld id="{DBD3D6FB-79CC-4683-A046-BBE785BA1BED}" type="datetimeFigureOut">
              <a:rPr lang="en-US" smtClean="0"/>
              <a:t>11/19/2019</a:t>
            </a:fld>
            <a:endParaRPr lang="en-US" dirty="0"/>
          </a:p>
        </p:txBody>
      </p:sp>
      <p:sp>
        <p:nvSpPr>
          <p:cNvPr id="6" name="Footer Placeholder 5">
            <a:extLst>
              <a:ext uri="{FF2B5EF4-FFF2-40B4-BE49-F238E27FC236}">
                <a16:creationId xmlns:a16="http://schemas.microsoft.com/office/drawing/2014/main" id="{2C78F57C-8C78-4231-B844-37A99C7DDD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F5C764-ECAA-4BC2-A755-C8874D2017E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121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C6B3-8DF0-4787-B357-389E22140795}"/>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8F0D84D-4743-482F-8482-346A81955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8065CE-E2B9-423A-A58F-DF668E2FC2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309AA858-05EA-47F2-972D-B67FDD9F0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7B782B-3F23-4509-8F34-625188FE9F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AF15517-0221-4157-A594-6A0D8728E49E}"/>
              </a:ext>
            </a:extLst>
          </p:cNvPr>
          <p:cNvSpPr>
            <a:spLocks noGrp="1"/>
          </p:cNvSpPr>
          <p:nvPr>
            <p:ph type="dt" sz="half" idx="10"/>
          </p:nvPr>
        </p:nvSpPr>
        <p:spPr/>
        <p:txBody>
          <a:bodyPr/>
          <a:lstStyle/>
          <a:p>
            <a:fld id="{9512B3E8-48F1-4B23-8498-D8A04A81EC9C}" type="datetimeFigureOut">
              <a:rPr lang="en-US" smtClean="0"/>
              <a:t>11/19/2019</a:t>
            </a:fld>
            <a:endParaRPr lang="en-US" dirty="0"/>
          </a:p>
        </p:txBody>
      </p:sp>
      <p:sp>
        <p:nvSpPr>
          <p:cNvPr id="8" name="Footer Placeholder 7">
            <a:extLst>
              <a:ext uri="{FF2B5EF4-FFF2-40B4-BE49-F238E27FC236}">
                <a16:creationId xmlns:a16="http://schemas.microsoft.com/office/drawing/2014/main" id="{D26814C8-F16F-4FA0-AC0E-256A4A2148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9B212B8-A413-4038-B439-9D0A6AD0CAD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028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5499-8E44-416C-9CF4-35ADB40B5AA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BE3AC0E-585D-45E3-AB04-3370DDF56F36}"/>
              </a:ext>
            </a:extLst>
          </p:cNvPr>
          <p:cNvSpPr>
            <a:spLocks noGrp="1"/>
          </p:cNvSpPr>
          <p:nvPr>
            <p:ph type="dt" sz="half" idx="10"/>
          </p:nvPr>
        </p:nvSpPr>
        <p:spPr/>
        <p:txBody>
          <a:bodyPr/>
          <a:lstStyle/>
          <a:p>
            <a:fld id="{10B90D90-AA62-404D-A741-635B4370F9CB}" type="datetimeFigureOut">
              <a:rPr lang="en-US" smtClean="0"/>
              <a:t>11/19/2019</a:t>
            </a:fld>
            <a:endParaRPr lang="en-US" dirty="0"/>
          </a:p>
        </p:txBody>
      </p:sp>
      <p:sp>
        <p:nvSpPr>
          <p:cNvPr id="4" name="Footer Placeholder 3">
            <a:extLst>
              <a:ext uri="{FF2B5EF4-FFF2-40B4-BE49-F238E27FC236}">
                <a16:creationId xmlns:a16="http://schemas.microsoft.com/office/drawing/2014/main" id="{A3E7FD08-D3B5-47F5-A239-BAF0B46E1B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D208DF-7209-4519-B8B0-20350A291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7874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29325D-38D9-430D-AB32-B286B2B529C6}"/>
              </a:ext>
            </a:extLst>
          </p:cNvPr>
          <p:cNvSpPr>
            <a:spLocks noGrp="1"/>
          </p:cNvSpPr>
          <p:nvPr>
            <p:ph type="dt" sz="half" idx="10"/>
          </p:nvPr>
        </p:nvSpPr>
        <p:spPr/>
        <p:txBody>
          <a:bodyPr/>
          <a:lstStyle/>
          <a:p>
            <a:fld id="{A57002E4-6836-46D1-9DBB-3C27C0DD3A89}" type="datetimeFigureOut">
              <a:rPr lang="en-US" smtClean="0"/>
              <a:t>11/19/2019</a:t>
            </a:fld>
            <a:endParaRPr lang="en-US" dirty="0"/>
          </a:p>
        </p:txBody>
      </p:sp>
      <p:sp>
        <p:nvSpPr>
          <p:cNvPr id="3" name="Footer Placeholder 2">
            <a:extLst>
              <a:ext uri="{FF2B5EF4-FFF2-40B4-BE49-F238E27FC236}">
                <a16:creationId xmlns:a16="http://schemas.microsoft.com/office/drawing/2014/main" id="{D590724F-C349-42CF-BB52-C390AC70A78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92F12DE-1E54-4151-A045-D5867BCA057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3931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4515-4FAA-4974-9848-C26B028F2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CA3031C-EC14-4C47-8F37-3D5ED8177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640159A1-B8B3-4749-8E91-78FD40B72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7FD3F2-A580-4796-BCC2-FC9917D5CC07}"/>
              </a:ext>
            </a:extLst>
          </p:cNvPr>
          <p:cNvSpPr>
            <a:spLocks noGrp="1"/>
          </p:cNvSpPr>
          <p:nvPr>
            <p:ph type="dt" sz="half" idx="10"/>
          </p:nvPr>
        </p:nvSpPr>
        <p:spPr/>
        <p:txBody>
          <a:bodyPr/>
          <a:lstStyle/>
          <a:p>
            <a:fld id="{1CF131DD-A141-4471-BCF9-C6073EDD7E20}" type="datetimeFigureOut">
              <a:rPr lang="en-US" smtClean="0"/>
              <a:t>11/19/2019</a:t>
            </a:fld>
            <a:endParaRPr lang="en-US" dirty="0"/>
          </a:p>
        </p:txBody>
      </p:sp>
      <p:sp>
        <p:nvSpPr>
          <p:cNvPr id="6" name="Footer Placeholder 5">
            <a:extLst>
              <a:ext uri="{FF2B5EF4-FFF2-40B4-BE49-F238E27FC236}">
                <a16:creationId xmlns:a16="http://schemas.microsoft.com/office/drawing/2014/main" id="{20F2A2C0-5BC0-4A7C-B9F2-8865F9A0B2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BF9774-2127-4827-8F8F-FF40D2B5B98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734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CC34-B277-4606-8723-4DD9B4DAF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4C82696F-4320-400B-9423-33C11DD22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5AA0EBFF-97C2-4ACD-A3A6-61671DB74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0C40B-36A0-4FED-AA6E-4A6A25BC96A7}"/>
              </a:ext>
            </a:extLst>
          </p:cNvPr>
          <p:cNvSpPr>
            <a:spLocks noGrp="1"/>
          </p:cNvSpPr>
          <p:nvPr>
            <p:ph type="dt" sz="half" idx="10"/>
          </p:nvPr>
        </p:nvSpPr>
        <p:spPr/>
        <p:txBody>
          <a:bodyPr/>
          <a:lstStyle/>
          <a:p>
            <a:fld id="{AB334A90-EB03-42F3-8859-2C2B2724C058}" type="datetimeFigureOut">
              <a:rPr lang="en-US" smtClean="0"/>
              <a:t>11/19/2019</a:t>
            </a:fld>
            <a:endParaRPr lang="en-US" dirty="0"/>
          </a:p>
        </p:txBody>
      </p:sp>
      <p:sp>
        <p:nvSpPr>
          <p:cNvPr id="6" name="Footer Placeholder 5">
            <a:extLst>
              <a:ext uri="{FF2B5EF4-FFF2-40B4-BE49-F238E27FC236}">
                <a16:creationId xmlns:a16="http://schemas.microsoft.com/office/drawing/2014/main" id="{D58A719B-4571-4025-A005-58B93C665F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A56198-43C1-47C3-B0AC-71FD2239E3E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449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D167-7A31-4F14-9A26-D14BE448472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FA16CE9D-DCCD-4449-A0B7-B96973B846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E305F3D-9456-47F8-A1EC-89B2B8304FFA}"/>
              </a:ext>
            </a:extLst>
          </p:cNvPr>
          <p:cNvSpPr>
            <a:spLocks noGrp="1"/>
          </p:cNvSpPr>
          <p:nvPr>
            <p:ph type="dt" sz="half" idx="10"/>
          </p:nvPr>
        </p:nvSpPr>
        <p:spPr/>
        <p:txBody>
          <a:bodyPr/>
          <a:lstStyle/>
          <a:p>
            <a:fld id="{D11A6AA8-A04B-4104-9AE2-BD48D340E27F}" type="datetimeFigureOut">
              <a:rPr lang="en-US" smtClean="0"/>
              <a:t>11/19/2019</a:t>
            </a:fld>
            <a:endParaRPr lang="en-US" dirty="0"/>
          </a:p>
        </p:txBody>
      </p:sp>
      <p:sp>
        <p:nvSpPr>
          <p:cNvPr id="5" name="Footer Placeholder 4">
            <a:extLst>
              <a:ext uri="{FF2B5EF4-FFF2-40B4-BE49-F238E27FC236}">
                <a16:creationId xmlns:a16="http://schemas.microsoft.com/office/drawing/2014/main" id="{9B03ED40-52CD-49C7-B68B-11271B5EA3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088321-80A6-489F-AB1F-F637232F7BC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5944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4CBA0-CA11-43D5-9F8F-88066B2AE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56B873F-5A36-4DB5-A1B0-307A317618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D403864-AE76-4430-802C-51825682ECC5}"/>
              </a:ext>
            </a:extLst>
          </p:cNvPr>
          <p:cNvSpPr>
            <a:spLocks noGrp="1"/>
          </p:cNvSpPr>
          <p:nvPr>
            <p:ph type="dt" sz="half" idx="10"/>
          </p:nvPr>
        </p:nvSpPr>
        <p:spPr/>
        <p:txBody>
          <a:bodyPr/>
          <a:lstStyle/>
          <a:p>
            <a:fld id="{B4E0BF79-FAC6-4A96-8DE1-F7B82E2E1652}" type="datetimeFigureOut">
              <a:rPr lang="en-US" smtClean="0"/>
              <a:t>11/19/2019</a:t>
            </a:fld>
            <a:endParaRPr lang="en-US" dirty="0"/>
          </a:p>
        </p:txBody>
      </p:sp>
      <p:sp>
        <p:nvSpPr>
          <p:cNvPr id="5" name="Footer Placeholder 4">
            <a:extLst>
              <a:ext uri="{FF2B5EF4-FFF2-40B4-BE49-F238E27FC236}">
                <a16:creationId xmlns:a16="http://schemas.microsoft.com/office/drawing/2014/main" id="{25957645-DBC5-4CB7-A78B-A4FBEC7853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6C3817-EF59-4653-9CB4-27A92A35244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265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11/19/2019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11/19/2019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11/19/2019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11/19/2019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FE35A-8283-4E88-8FAA-A324417D4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FED7C3E-5575-4C60-BA8A-62AA9750C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9BA7D72-5B37-4860-AE8E-AA0003BDF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11/19/2019</a:t>
            </a:fld>
            <a:endParaRPr lang="en-US" dirty="0"/>
          </a:p>
        </p:txBody>
      </p:sp>
      <p:sp>
        <p:nvSpPr>
          <p:cNvPr id="5" name="Footer Placeholder 4">
            <a:extLst>
              <a:ext uri="{FF2B5EF4-FFF2-40B4-BE49-F238E27FC236}">
                <a16:creationId xmlns:a16="http://schemas.microsoft.com/office/drawing/2014/main" id="{73E564F0-6181-4FBF-B9EA-AE392DB3B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B5F1E7-57F1-4B16-8410-4AEC46BAF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88680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3E7C-D8D3-4FB3-B164-D4E0E9406FF4}"/>
              </a:ext>
            </a:extLst>
          </p:cNvPr>
          <p:cNvSpPr>
            <a:spLocks noGrp="1"/>
          </p:cNvSpPr>
          <p:nvPr>
            <p:ph type="ctrTitle"/>
          </p:nvPr>
        </p:nvSpPr>
        <p:spPr/>
        <p:txBody>
          <a:bodyPr/>
          <a:lstStyle/>
          <a:p>
            <a:r>
              <a:rPr lang="nl-NL" dirty="0"/>
              <a:t>Wireframe Mockup Prototype</a:t>
            </a:r>
          </a:p>
        </p:txBody>
      </p:sp>
      <p:sp>
        <p:nvSpPr>
          <p:cNvPr id="3" name="Subtitle 2">
            <a:extLst>
              <a:ext uri="{FF2B5EF4-FFF2-40B4-BE49-F238E27FC236}">
                <a16:creationId xmlns:a16="http://schemas.microsoft.com/office/drawing/2014/main" id="{F58B9CC4-C20D-4328-9749-67DD3EB44FAD}"/>
              </a:ext>
            </a:extLst>
          </p:cNvPr>
          <p:cNvSpPr>
            <a:spLocks noGrp="1"/>
          </p:cNvSpPr>
          <p:nvPr>
            <p:ph type="subTitle" idx="1"/>
          </p:nvPr>
        </p:nvSpPr>
        <p:spPr/>
        <p:txBody>
          <a:bodyPr/>
          <a:lstStyle/>
          <a:p>
            <a:r>
              <a:rPr lang="en-US" dirty="0"/>
              <a:t>OOAD | STT NURUL FIKRI</a:t>
            </a:r>
            <a:endParaRPr lang="id-ID" dirty="0"/>
          </a:p>
        </p:txBody>
      </p:sp>
    </p:spTree>
    <p:extLst>
      <p:ext uri="{BB962C8B-B14F-4D97-AF65-F5344CB8AC3E}">
        <p14:creationId xmlns:p14="http://schemas.microsoft.com/office/powerpoint/2010/main" val="69106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E2CD-4073-42A3-B0ED-879175361C21}"/>
              </a:ext>
            </a:extLst>
          </p:cNvPr>
          <p:cNvSpPr>
            <a:spLocks noGrp="1"/>
          </p:cNvSpPr>
          <p:nvPr>
            <p:ph type="title"/>
          </p:nvPr>
        </p:nvSpPr>
        <p:spPr/>
        <p:txBody>
          <a:bodyPr>
            <a:normAutofit fontScale="90000"/>
          </a:bodyPr>
          <a:lstStyle/>
          <a:p>
            <a:r>
              <a:rPr lang="id-ID" dirty="0"/>
              <a:t>MANFAAT WIREFRAME</a:t>
            </a:r>
            <a:br>
              <a:rPr lang="id-ID" dirty="0"/>
            </a:br>
            <a:endParaRPr lang="id-ID" dirty="0"/>
          </a:p>
        </p:txBody>
      </p:sp>
      <p:sp>
        <p:nvSpPr>
          <p:cNvPr id="3" name="Content Placeholder 2">
            <a:extLst>
              <a:ext uri="{FF2B5EF4-FFF2-40B4-BE49-F238E27FC236}">
                <a16:creationId xmlns:a16="http://schemas.microsoft.com/office/drawing/2014/main" id="{A5A8F8C8-1115-435E-86A1-3F74BBE4E018}"/>
              </a:ext>
            </a:extLst>
          </p:cNvPr>
          <p:cNvSpPr>
            <a:spLocks noGrp="1"/>
          </p:cNvSpPr>
          <p:nvPr>
            <p:ph idx="1"/>
          </p:nvPr>
        </p:nvSpPr>
        <p:spPr/>
        <p:txBody>
          <a:bodyPr>
            <a:normAutofit lnSpcReduction="10000"/>
          </a:bodyPr>
          <a:lstStyle/>
          <a:p>
            <a:pPr marL="0" indent="0" algn="ctr">
              <a:buNone/>
            </a:pPr>
            <a:r>
              <a:rPr lang="id-ID" sz="3200" dirty="0"/>
              <a:t>Dengan adanya wireframe, </a:t>
            </a:r>
            <a:r>
              <a:rPr lang="id-ID" sz="3200" i="1" dirty="0"/>
              <a:t>web developer</a:t>
            </a:r>
            <a:r>
              <a:rPr lang="id-ID" sz="3200" dirty="0"/>
              <a:t> sangatlah terbantu pada pekerjaan mereka agar dalam proses pengembangan dapat terstruktur dan terarah. bayangkan bila tidak menggunakan wireframe terlebih dahulu mungkin saja dalam proses pengembangan sering terajadi revisi/perbaikan yang sangat memperlambat pekerjaan</a:t>
            </a:r>
          </a:p>
          <a:p>
            <a:endParaRPr lang="id-ID" dirty="0"/>
          </a:p>
        </p:txBody>
      </p:sp>
    </p:spTree>
    <p:extLst>
      <p:ext uri="{BB962C8B-B14F-4D97-AF65-F5344CB8AC3E}">
        <p14:creationId xmlns:p14="http://schemas.microsoft.com/office/powerpoint/2010/main" val="130563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7579A0-7C80-4195-A948-9D7F89BD29D8}"/>
              </a:ext>
            </a:extLst>
          </p:cNvPr>
          <p:cNvSpPr>
            <a:spLocks noGrp="1"/>
          </p:cNvSpPr>
          <p:nvPr>
            <p:ph type="ctrTitle"/>
          </p:nvPr>
        </p:nvSpPr>
        <p:spPr/>
        <p:txBody>
          <a:bodyPr/>
          <a:lstStyle/>
          <a:p>
            <a:r>
              <a:rPr lang="id-ID" dirty="0"/>
              <a:t>Elemen Wireframe</a:t>
            </a:r>
          </a:p>
        </p:txBody>
      </p:sp>
      <p:sp>
        <p:nvSpPr>
          <p:cNvPr id="5" name="Subtitle 4">
            <a:extLst>
              <a:ext uri="{FF2B5EF4-FFF2-40B4-BE49-F238E27FC236}">
                <a16:creationId xmlns:a16="http://schemas.microsoft.com/office/drawing/2014/main" id="{514E75E2-C11E-4C71-868B-983BD7B4DAC6}"/>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93551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0E0E-C761-4994-BD6D-9F394BD19C3D}"/>
              </a:ext>
            </a:extLst>
          </p:cNvPr>
          <p:cNvSpPr>
            <a:spLocks noGrp="1"/>
          </p:cNvSpPr>
          <p:nvPr>
            <p:ph type="title"/>
          </p:nvPr>
        </p:nvSpPr>
        <p:spPr/>
        <p:txBody>
          <a:bodyPr>
            <a:normAutofit fontScale="90000"/>
          </a:bodyPr>
          <a:lstStyle/>
          <a:p>
            <a:r>
              <a:rPr lang="id-ID" dirty="0"/>
              <a:t>1. DESAIN INFORMASI</a:t>
            </a:r>
            <a:br>
              <a:rPr lang="id-ID" dirty="0"/>
            </a:br>
            <a:endParaRPr lang="id-ID" dirty="0"/>
          </a:p>
        </p:txBody>
      </p:sp>
      <p:sp>
        <p:nvSpPr>
          <p:cNvPr id="3" name="Content Placeholder 2">
            <a:extLst>
              <a:ext uri="{FF2B5EF4-FFF2-40B4-BE49-F238E27FC236}">
                <a16:creationId xmlns:a16="http://schemas.microsoft.com/office/drawing/2014/main" id="{09156B68-C014-4996-8CB5-49D6539DBD55}"/>
              </a:ext>
            </a:extLst>
          </p:cNvPr>
          <p:cNvSpPr>
            <a:spLocks noGrp="1"/>
          </p:cNvSpPr>
          <p:nvPr>
            <p:ph idx="1"/>
          </p:nvPr>
        </p:nvSpPr>
        <p:spPr/>
        <p:txBody>
          <a:bodyPr/>
          <a:lstStyle/>
          <a:p>
            <a:pPr marL="0" indent="0" algn="ctr">
              <a:buNone/>
            </a:pPr>
            <a:r>
              <a:rPr lang="id-ID" sz="3200" dirty="0"/>
              <a:t>Pada elemen ini biasanya bersumber dari hasil riset apa saja konten atau informasi yang ingin disampaikan, yang dapat diilustrasikan sebagaimana pada saat presentasi di sekolah atau kampus, haruslah memiliki informasi yang terpercaya. Contohnya form input, thumbnail, gambar, link, paragraf, dll.</a:t>
            </a:r>
          </a:p>
          <a:p>
            <a:endParaRPr lang="id-ID" dirty="0"/>
          </a:p>
        </p:txBody>
      </p:sp>
    </p:spTree>
    <p:extLst>
      <p:ext uri="{BB962C8B-B14F-4D97-AF65-F5344CB8AC3E}">
        <p14:creationId xmlns:p14="http://schemas.microsoft.com/office/powerpoint/2010/main" val="118387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71C-8B99-48BB-8EEE-09A34D2DF058}"/>
              </a:ext>
            </a:extLst>
          </p:cNvPr>
          <p:cNvSpPr>
            <a:spLocks noGrp="1"/>
          </p:cNvSpPr>
          <p:nvPr>
            <p:ph type="title"/>
          </p:nvPr>
        </p:nvSpPr>
        <p:spPr/>
        <p:txBody>
          <a:bodyPr>
            <a:normAutofit fontScale="90000"/>
          </a:bodyPr>
          <a:lstStyle/>
          <a:p>
            <a:r>
              <a:rPr lang="id-ID" dirty="0"/>
              <a:t>2. NAVIGASI</a:t>
            </a:r>
            <a:br>
              <a:rPr lang="id-ID" dirty="0"/>
            </a:br>
            <a:endParaRPr lang="id-ID" dirty="0"/>
          </a:p>
        </p:txBody>
      </p:sp>
      <p:sp>
        <p:nvSpPr>
          <p:cNvPr id="3" name="Content Placeholder 2">
            <a:extLst>
              <a:ext uri="{FF2B5EF4-FFF2-40B4-BE49-F238E27FC236}">
                <a16:creationId xmlns:a16="http://schemas.microsoft.com/office/drawing/2014/main" id="{D66679E2-6E24-4CC1-A054-6FD6A514E678}"/>
              </a:ext>
            </a:extLst>
          </p:cNvPr>
          <p:cNvSpPr>
            <a:spLocks noGrp="1"/>
          </p:cNvSpPr>
          <p:nvPr>
            <p:ph idx="1"/>
          </p:nvPr>
        </p:nvSpPr>
        <p:spPr>
          <a:xfrm>
            <a:off x="1066800" y="2103120"/>
            <a:ext cx="10058400" cy="4112286"/>
          </a:xfrm>
        </p:spPr>
        <p:txBody>
          <a:bodyPr>
            <a:normAutofit fontScale="92500" lnSpcReduction="10000"/>
          </a:bodyPr>
          <a:lstStyle/>
          <a:p>
            <a:pPr marL="0" indent="0" algn="ctr">
              <a:buNone/>
            </a:pPr>
            <a:r>
              <a:rPr lang="id-ID" sz="3200" dirty="0"/>
              <a:t>User interface tentu haruslah memiliki tampilan yang mudah digunakan, salah satu hal penting dalam website adalah navigasi. Diibaratkan navigasi adalah kompas yang berguna untuk memberikan petunjuk bagi pengguna agar tidak membingungkan, jika hal itu terjadi kemungkinan besar pengguna akan meng-</a:t>
            </a:r>
            <a:r>
              <a:rPr lang="id-ID" sz="3200" i="1" dirty="0"/>
              <a:t>close</a:t>
            </a:r>
            <a:r>
              <a:rPr lang="id-ID" sz="3200" dirty="0"/>
              <a:t> halaman website yang telah dibangun. Manfaat dengan adanya navigasi terlihat profesional karena lebih rapih konten</a:t>
            </a:r>
          </a:p>
          <a:p>
            <a:endParaRPr lang="id-ID" dirty="0"/>
          </a:p>
        </p:txBody>
      </p:sp>
    </p:spTree>
    <p:extLst>
      <p:ext uri="{BB962C8B-B14F-4D97-AF65-F5344CB8AC3E}">
        <p14:creationId xmlns:p14="http://schemas.microsoft.com/office/powerpoint/2010/main" val="318580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DC1F-749C-4742-AA59-1B4F05641839}"/>
              </a:ext>
            </a:extLst>
          </p:cNvPr>
          <p:cNvSpPr>
            <a:spLocks noGrp="1"/>
          </p:cNvSpPr>
          <p:nvPr>
            <p:ph type="title"/>
          </p:nvPr>
        </p:nvSpPr>
        <p:spPr/>
        <p:txBody>
          <a:bodyPr>
            <a:normAutofit fontScale="90000"/>
          </a:bodyPr>
          <a:lstStyle/>
          <a:p>
            <a:r>
              <a:rPr lang="id-ID" dirty="0"/>
              <a:t>3. DESAIN INTERFACE</a:t>
            </a:r>
            <a:br>
              <a:rPr lang="id-ID" dirty="0"/>
            </a:br>
            <a:endParaRPr lang="id-ID" dirty="0"/>
          </a:p>
        </p:txBody>
      </p:sp>
      <p:sp>
        <p:nvSpPr>
          <p:cNvPr id="3" name="Content Placeholder 2">
            <a:extLst>
              <a:ext uri="{FF2B5EF4-FFF2-40B4-BE49-F238E27FC236}">
                <a16:creationId xmlns:a16="http://schemas.microsoft.com/office/drawing/2014/main" id="{82FA253D-1438-49C3-BFDD-AF1627E620E1}"/>
              </a:ext>
            </a:extLst>
          </p:cNvPr>
          <p:cNvSpPr>
            <a:spLocks noGrp="1"/>
          </p:cNvSpPr>
          <p:nvPr>
            <p:ph idx="1"/>
          </p:nvPr>
        </p:nvSpPr>
        <p:spPr/>
        <p:txBody>
          <a:bodyPr/>
          <a:lstStyle/>
          <a:p>
            <a:pPr marL="0" indent="0" algn="ctr">
              <a:buNone/>
            </a:pPr>
            <a:r>
              <a:rPr lang="id-ID" sz="3200" dirty="0"/>
              <a:t>Pada bagian ini dimana proses diseleksi dan penempatan elemen misalnya tombol, link, judul, text-align, font-size, dll. Yang bertujuan sebagai media bagi pengguna dalam berinteraksi dengan tampilan</a:t>
            </a:r>
          </a:p>
          <a:p>
            <a:endParaRPr lang="id-ID" dirty="0"/>
          </a:p>
        </p:txBody>
      </p:sp>
    </p:spTree>
    <p:extLst>
      <p:ext uri="{BB962C8B-B14F-4D97-AF65-F5344CB8AC3E}">
        <p14:creationId xmlns:p14="http://schemas.microsoft.com/office/powerpoint/2010/main" val="218673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941CC-B3AF-4745-B483-1758BEB75C91}"/>
              </a:ext>
            </a:extLst>
          </p:cNvPr>
          <p:cNvSpPr>
            <a:spLocks noGrp="1"/>
          </p:cNvSpPr>
          <p:nvPr>
            <p:ph type="ctrTitle"/>
          </p:nvPr>
        </p:nvSpPr>
        <p:spPr>
          <a:xfrm>
            <a:off x="1561707" y="2769689"/>
            <a:ext cx="9068586" cy="2590800"/>
          </a:xfrm>
        </p:spPr>
        <p:txBody>
          <a:bodyPr/>
          <a:lstStyle/>
          <a:p>
            <a:r>
              <a:rPr lang="nl-NL" sz="6000" dirty="0"/>
              <a:t>Perbedaan </a:t>
            </a:r>
            <a:br>
              <a:rPr lang="nl-NL" sz="6000" dirty="0"/>
            </a:br>
            <a:r>
              <a:rPr lang="nl-NL" sz="6000" dirty="0"/>
              <a:t>Wireframe </a:t>
            </a:r>
            <a:br>
              <a:rPr lang="nl-NL" sz="6000" dirty="0"/>
            </a:br>
            <a:r>
              <a:rPr lang="nl-NL" sz="6000" dirty="0"/>
              <a:t>Mockup </a:t>
            </a:r>
            <a:br>
              <a:rPr lang="nl-NL" sz="6000" dirty="0"/>
            </a:br>
            <a:r>
              <a:rPr lang="nl-NL" sz="6000" dirty="0"/>
              <a:t>Prototype</a:t>
            </a:r>
            <a:br>
              <a:rPr lang="nl-NL" dirty="0"/>
            </a:br>
            <a:endParaRPr lang="id-ID" dirty="0"/>
          </a:p>
        </p:txBody>
      </p:sp>
    </p:spTree>
    <p:extLst>
      <p:ext uri="{BB962C8B-B14F-4D97-AF65-F5344CB8AC3E}">
        <p14:creationId xmlns:p14="http://schemas.microsoft.com/office/powerpoint/2010/main" val="41351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797A9-CDD6-4430-BF64-14EA90C8B529}"/>
              </a:ext>
            </a:extLst>
          </p:cNvPr>
          <p:cNvPicPr>
            <a:picLocks noChangeAspect="1"/>
          </p:cNvPicPr>
          <p:nvPr/>
        </p:nvPicPr>
        <p:blipFill>
          <a:blip r:embed="rId2"/>
          <a:stretch>
            <a:fillRect/>
          </a:stretch>
        </p:blipFill>
        <p:spPr>
          <a:xfrm>
            <a:off x="2688298" y="0"/>
            <a:ext cx="6815404"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601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DC1F-749C-4742-AA59-1B4F05641839}"/>
              </a:ext>
            </a:extLst>
          </p:cNvPr>
          <p:cNvSpPr>
            <a:spLocks noGrp="1"/>
          </p:cNvSpPr>
          <p:nvPr>
            <p:ph type="title"/>
          </p:nvPr>
        </p:nvSpPr>
        <p:spPr/>
        <p:txBody>
          <a:bodyPr>
            <a:normAutofit fontScale="90000"/>
          </a:bodyPr>
          <a:lstStyle/>
          <a:p>
            <a:r>
              <a:rPr lang="en-US" dirty="0"/>
              <a:t>PERBEDAAN</a:t>
            </a:r>
            <a:br>
              <a:rPr lang="id-ID" dirty="0"/>
            </a:br>
            <a:endParaRPr lang="id-ID" dirty="0"/>
          </a:p>
        </p:txBody>
      </p:sp>
      <p:sp>
        <p:nvSpPr>
          <p:cNvPr id="3" name="Content Placeholder 2">
            <a:extLst>
              <a:ext uri="{FF2B5EF4-FFF2-40B4-BE49-F238E27FC236}">
                <a16:creationId xmlns:a16="http://schemas.microsoft.com/office/drawing/2014/main" id="{82FA253D-1438-49C3-BFDD-AF1627E620E1}"/>
              </a:ext>
            </a:extLst>
          </p:cNvPr>
          <p:cNvSpPr>
            <a:spLocks noGrp="1"/>
          </p:cNvSpPr>
          <p:nvPr>
            <p:ph idx="1"/>
          </p:nvPr>
        </p:nvSpPr>
        <p:spPr/>
        <p:txBody>
          <a:bodyPr>
            <a:normAutofit fontScale="92500"/>
          </a:bodyPr>
          <a:lstStyle/>
          <a:p>
            <a:pPr marL="0" indent="0" algn="ctr">
              <a:buNone/>
            </a:pPr>
            <a:r>
              <a:rPr lang="id-ID" sz="3200" dirty="0"/>
              <a:t>Perbedaan yang mendasar dari Wireframe dan Mockup dapat dilihat dari tingkat </a:t>
            </a:r>
            <a:r>
              <a:rPr lang="id-ID" sz="3200" i="1" dirty="0"/>
              <a:t>fidelity</a:t>
            </a:r>
            <a:r>
              <a:rPr lang="id-ID" sz="3200" dirty="0"/>
              <a:t>, arti kata </a:t>
            </a:r>
            <a:r>
              <a:rPr lang="id-ID" sz="3200" i="1" dirty="0"/>
              <a:t>fidelity</a:t>
            </a:r>
            <a:r>
              <a:rPr lang="id-ID" sz="3200" dirty="0"/>
              <a:t> sendiri artinya presisi. </a:t>
            </a:r>
            <a:r>
              <a:rPr lang="id-ID" sz="3200" b="1" dirty="0"/>
              <a:t>Wireframe</a:t>
            </a:r>
            <a:r>
              <a:rPr lang="id-ID" sz="3200" dirty="0"/>
              <a:t> termasuk kedalam </a:t>
            </a:r>
            <a:r>
              <a:rPr lang="id-ID" sz="3200" i="1" dirty="0"/>
              <a:t>low fidelity</a:t>
            </a:r>
            <a:r>
              <a:rPr lang="id-ID" sz="3200" dirty="0"/>
              <a:t> sedangkan </a:t>
            </a:r>
            <a:r>
              <a:rPr lang="id-ID" sz="3200" b="1" dirty="0"/>
              <a:t>Mockup</a:t>
            </a:r>
            <a:r>
              <a:rPr lang="id-ID" sz="3200" dirty="0"/>
              <a:t> teramasuk </a:t>
            </a:r>
            <a:r>
              <a:rPr lang="id-ID" sz="3200" i="1" dirty="0"/>
              <a:t>high fidelity</a:t>
            </a:r>
            <a:r>
              <a:rPr lang="id-ID" sz="3200" dirty="0"/>
              <a:t>, keduanya masih bersifat statis. Untuk </a:t>
            </a:r>
            <a:r>
              <a:rPr lang="id-ID" sz="3200" b="1" dirty="0"/>
              <a:t>Prototype</a:t>
            </a:r>
            <a:r>
              <a:rPr lang="id-ID" sz="3200" dirty="0"/>
              <a:t> sudah bersifat dinamis sehingga dapat berinteraksi dengan user dengan cara mengklik pada </a:t>
            </a:r>
            <a:r>
              <a:rPr lang="id-ID" sz="3200" i="1" dirty="0"/>
              <a:t>interface</a:t>
            </a:r>
            <a:endParaRPr lang="id-ID" sz="3200" dirty="0"/>
          </a:p>
        </p:txBody>
      </p:sp>
    </p:spTree>
    <p:extLst>
      <p:ext uri="{BB962C8B-B14F-4D97-AF65-F5344CB8AC3E}">
        <p14:creationId xmlns:p14="http://schemas.microsoft.com/office/powerpoint/2010/main" val="18617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6F13-41A8-4083-B4F2-D9B2D32E07B8}"/>
              </a:ext>
            </a:extLst>
          </p:cNvPr>
          <p:cNvSpPr>
            <a:spLocks noGrp="1"/>
          </p:cNvSpPr>
          <p:nvPr>
            <p:ph type="title"/>
          </p:nvPr>
        </p:nvSpPr>
        <p:spPr/>
        <p:txBody>
          <a:bodyPr/>
          <a:lstStyle/>
          <a:p>
            <a:r>
              <a:rPr lang="en-US" dirty="0"/>
              <a:t>PERBEDAAN</a:t>
            </a:r>
            <a:endParaRPr lang="id-ID" dirty="0"/>
          </a:p>
        </p:txBody>
      </p:sp>
      <p:sp>
        <p:nvSpPr>
          <p:cNvPr id="3" name="Content Placeholder 2">
            <a:extLst>
              <a:ext uri="{FF2B5EF4-FFF2-40B4-BE49-F238E27FC236}">
                <a16:creationId xmlns:a16="http://schemas.microsoft.com/office/drawing/2014/main" id="{CD0F3FF8-493B-4236-A162-1F96BA489D3F}"/>
              </a:ext>
            </a:extLst>
          </p:cNvPr>
          <p:cNvSpPr>
            <a:spLocks noGrp="1"/>
          </p:cNvSpPr>
          <p:nvPr>
            <p:ph idx="1"/>
          </p:nvPr>
        </p:nvSpPr>
        <p:spPr>
          <a:xfrm>
            <a:off x="1066800" y="2103119"/>
            <a:ext cx="10058400" cy="4341925"/>
          </a:xfrm>
        </p:spPr>
        <p:txBody>
          <a:bodyPr>
            <a:normAutofit lnSpcReduction="10000"/>
          </a:bodyPr>
          <a:lstStyle/>
          <a:p>
            <a:pPr marL="0" indent="0" algn="ctr">
              <a:buNone/>
            </a:pPr>
            <a:r>
              <a:rPr lang="id-ID" sz="3200" dirty="0"/>
              <a:t>Yang telah disinggung sebelumnya bahwa </a:t>
            </a:r>
            <a:r>
              <a:rPr lang="id-ID" sz="3200" i="1" dirty="0"/>
              <a:t>low fidelity</a:t>
            </a:r>
            <a:r>
              <a:rPr lang="id-ID" sz="3200" dirty="0"/>
              <a:t> adalah Design yang tingkat presisi nya masih rendah. Sering disebut sebagai wireframe dan memang bertujuan untuk menentukan tata letak. sedangkan </a:t>
            </a:r>
            <a:r>
              <a:rPr lang="id-ID" sz="3200" i="1" dirty="0"/>
              <a:t>high fidelity</a:t>
            </a:r>
            <a:r>
              <a:rPr lang="id-ID" sz="3200" dirty="0"/>
              <a:t> adalah Design yang tingkat presisinya tinggi. Sudah memiliki warna, ukuran , jarak dan bentuk elemennya juga sudah dibuat dengan tingkat presisi dan akurasi yang detail</a:t>
            </a:r>
          </a:p>
        </p:txBody>
      </p:sp>
    </p:spTree>
    <p:extLst>
      <p:ext uri="{BB962C8B-B14F-4D97-AF65-F5344CB8AC3E}">
        <p14:creationId xmlns:p14="http://schemas.microsoft.com/office/powerpoint/2010/main" val="416904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9A1A05-9A88-4B82-A6F7-63C8A8A0C8A2}"/>
              </a:ext>
            </a:extLst>
          </p:cNvPr>
          <p:cNvPicPr>
            <a:picLocks noChangeAspect="1"/>
          </p:cNvPicPr>
          <p:nvPr/>
        </p:nvPicPr>
        <p:blipFill>
          <a:blip r:embed="rId2"/>
          <a:stretch>
            <a:fillRect/>
          </a:stretch>
        </p:blipFill>
        <p:spPr>
          <a:xfrm>
            <a:off x="1997029" y="375628"/>
            <a:ext cx="8197942" cy="6106744"/>
          </a:xfrm>
          <a:prstGeom prst="rect">
            <a:avLst/>
          </a:prstGeom>
        </p:spPr>
      </p:pic>
    </p:spTree>
    <p:extLst>
      <p:ext uri="{BB962C8B-B14F-4D97-AF65-F5344CB8AC3E}">
        <p14:creationId xmlns:p14="http://schemas.microsoft.com/office/powerpoint/2010/main" val="897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31925-2F37-4A0E-976C-681AE1446523}"/>
              </a:ext>
            </a:extLst>
          </p:cNvPr>
          <p:cNvSpPr>
            <a:spLocks noGrp="1"/>
          </p:cNvSpPr>
          <p:nvPr>
            <p:ph type="title"/>
          </p:nvPr>
        </p:nvSpPr>
        <p:spPr/>
        <p:txBody>
          <a:bodyPr/>
          <a:lstStyle/>
          <a:p>
            <a:r>
              <a:rPr lang="en-US" dirty="0"/>
              <a:t>WIREFRAME</a:t>
            </a:r>
            <a:endParaRPr lang="id-ID" dirty="0"/>
          </a:p>
        </p:txBody>
      </p:sp>
      <p:sp>
        <p:nvSpPr>
          <p:cNvPr id="5" name="Text Placeholder 4">
            <a:extLst>
              <a:ext uri="{FF2B5EF4-FFF2-40B4-BE49-F238E27FC236}">
                <a16:creationId xmlns:a16="http://schemas.microsoft.com/office/drawing/2014/main" id="{6D569960-5469-423A-ACAB-CF50F0AF04A3}"/>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16340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37DB37-1D93-40FF-95D6-4AEDBBC56538}"/>
              </a:ext>
            </a:extLst>
          </p:cNvPr>
          <p:cNvSpPr>
            <a:spLocks noGrp="1"/>
          </p:cNvSpPr>
          <p:nvPr>
            <p:ph type="title"/>
          </p:nvPr>
        </p:nvSpPr>
        <p:spPr/>
        <p:txBody>
          <a:bodyPr/>
          <a:lstStyle/>
          <a:p>
            <a:r>
              <a:rPr lang="en-US" dirty="0"/>
              <a:t>OVERVIEW</a:t>
            </a:r>
            <a:endParaRPr lang="id-ID" dirty="0"/>
          </a:p>
        </p:txBody>
      </p:sp>
      <p:sp>
        <p:nvSpPr>
          <p:cNvPr id="5" name="Content Placeholder 4">
            <a:extLst>
              <a:ext uri="{FF2B5EF4-FFF2-40B4-BE49-F238E27FC236}">
                <a16:creationId xmlns:a16="http://schemas.microsoft.com/office/drawing/2014/main" id="{544DA416-37EE-45AC-B36E-16859E0DC7CC}"/>
              </a:ext>
            </a:extLst>
          </p:cNvPr>
          <p:cNvSpPr>
            <a:spLocks noGrp="1"/>
          </p:cNvSpPr>
          <p:nvPr>
            <p:ph idx="1"/>
          </p:nvPr>
        </p:nvSpPr>
        <p:spPr/>
        <p:txBody>
          <a:bodyPr>
            <a:normAutofit lnSpcReduction="10000"/>
          </a:bodyPr>
          <a:lstStyle/>
          <a:p>
            <a:pPr marL="0" indent="0" algn="ctr">
              <a:buNone/>
            </a:pPr>
            <a:r>
              <a:rPr lang="id-ID" sz="3200" dirty="0"/>
              <a:t>Sebelum tahap </a:t>
            </a:r>
            <a:r>
              <a:rPr lang="id-ID" sz="3200" i="1" dirty="0"/>
              <a:t>development</a:t>
            </a:r>
            <a:r>
              <a:rPr lang="id-ID" sz="3200" dirty="0"/>
              <a:t> suatu website dimulai, tentu kita harus terlebih dahulu memiliki perancangan yang baik dan benar agar sesuai dengan target yang ingin dicapai. Perancangan suatu website tentu tidak lepas dari desain </a:t>
            </a:r>
            <a:r>
              <a:rPr lang="id-ID" sz="3200" b="1" dirty="0"/>
              <a:t>User Interface</a:t>
            </a:r>
            <a:r>
              <a:rPr lang="id-ID" sz="3200" dirty="0"/>
              <a:t> (UI) yang bertujuan merancang tampilan website. Salah satu tahap awal dalam merancang user interface adalah Wireframing</a:t>
            </a:r>
          </a:p>
        </p:txBody>
      </p:sp>
    </p:spTree>
    <p:extLst>
      <p:ext uri="{BB962C8B-B14F-4D97-AF65-F5344CB8AC3E}">
        <p14:creationId xmlns:p14="http://schemas.microsoft.com/office/powerpoint/2010/main" val="425460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4295B-8A3A-4F7D-A3E7-CCC085C00BE3}"/>
              </a:ext>
            </a:extLst>
          </p:cNvPr>
          <p:cNvPicPr>
            <a:picLocks noChangeAspect="1"/>
          </p:cNvPicPr>
          <p:nvPr/>
        </p:nvPicPr>
        <p:blipFill>
          <a:blip r:embed="rId2"/>
          <a:stretch>
            <a:fillRect/>
          </a:stretch>
        </p:blipFill>
        <p:spPr>
          <a:xfrm>
            <a:off x="2018071" y="517359"/>
            <a:ext cx="8155858" cy="58232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0344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A534E-1836-436C-A75F-F3FDB14B4563}"/>
              </a:ext>
            </a:extLst>
          </p:cNvPr>
          <p:cNvPicPr>
            <a:picLocks noChangeAspect="1"/>
          </p:cNvPicPr>
          <p:nvPr/>
        </p:nvPicPr>
        <p:blipFill>
          <a:blip r:embed="rId2"/>
          <a:stretch>
            <a:fillRect/>
          </a:stretch>
        </p:blipFill>
        <p:spPr>
          <a:xfrm>
            <a:off x="238124" y="0"/>
            <a:ext cx="11953875" cy="6858000"/>
          </a:xfrm>
          <a:prstGeom prst="rect">
            <a:avLst/>
          </a:prstGeom>
        </p:spPr>
      </p:pic>
    </p:spTree>
    <p:extLst>
      <p:ext uri="{BB962C8B-B14F-4D97-AF65-F5344CB8AC3E}">
        <p14:creationId xmlns:p14="http://schemas.microsoft.com/office/powerpoint/2010/main" val="286608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F619-932D-4CBC-86C7-E75982CF1403}"/>
              </a:ext>
            </a:extLst>
          </p:cNvPr>
          <p:cNvSpPr>
            <a:spLocks noGrp="1"/>
          </p:cNvSpPr>
          <p:nvPr>
            <p:ph type="title"/>
          </p:nvPr>
        </p:nvSpPr>
        <p:spPr/>
        <p:txBody>
          <a:bodyPr/>
          <a:lstStyle/>
          <a:p>
            <a:r>
              <a:rPr lang="en-US" dirty="0"/>
              <a:t>WIREFRIME ?</a:t>
            </a:r>
            <a:endParaRPr lang="id-ID" dirty="0"/>
          </a:p>
        </p:txBody>
      </p:sp>
      <p:sp>
        <p:nvSpPr>
          <p:cNvPr id="3" name="Content Placeholder 2">
            <a:extLst>
              <a:ext uri="{FF2B5EF4-FFF2-40B4-BE49-F238E27FC236}">
                <a16:creationId xmlns:a16="http://schemas.microsoft.com/office/drawing/2014/main" id="{82887258-E5EC-4320-BA62-99B6232056DE}"/>
              </a:ext>
            </a:extLst>
          </p:cNvPr>
          <p:cNvSpPr>
            <a:spLocks noGrp="1"/>
          </p:cNvSpPr>
          <p:nvPr>
            <p:ph idx="1"/>
          </p:nvPr>
        </p:nvSpPr>
        <p:spPr>
          <a:xfrm>
            <a:off x="1066800" y="2103120"/>
            <a:ext cx="10058400" cy="4356674"/>
          </a:xfrm>
        </p:spPr>
        <p:txBody>
          <a:bodyPr>
            <a:normAutofit lnSpcReduction="10000"/>
          </a:bodyPr>
          <a:lstStyle/>
          <a:p>
            <a:pPr marL="0" indent="0" algn="ctr">
              <a:buNone/>
            </a:pPr>
            <a:r>
              <a:rPr lang="id-ID" sz="2800" dirty="0"/>
              <a:t>Wireframe adalah kerangka atau coretan kasar untuk penataan item-item pada halaman website sebelum proses desain sesungguhnya dimulai. Contoh item-item yang bisa ditata diantaranya banner, header, content, footer, link, form input, dll. Biasanya proses ini ditugaskan kepada UI Designer. Untuk merancang wireframe sang UI Designer bisa menggunakan coretan tangan di kertas ataupun menggunakan tools desain khusus wireframing. Secara visual wireframe hanya berupa garis dan kotak yang mengatur tata letak elemen-elemen pada website.</a:t>
            </a:r>
          </a:p>
        </p:txBody>
      </p:sp>
    </p:spTree>
    <p:extLst>
      <p:ext uri="{BB962C8B-B14F-4D97-AF65-F5344CB8AC3E}">
        <p14:creationId xmlns:p14="http://schemas.microsoft.com/office/powerpoint/2010/main" val="18851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C4F3-0A73-4726-9DFE-9F9699884DFA}"/>
              </a:ext>
            </a:extLst>
          </p:cNvPr>
          <p:cNvSpPr>
            <a:spLocks noGrp="1"/>
          </p:cNvSpPr>
          <p:nvPr>
            <p:ph type="title"/>
          </p:nvPr>
        </p:nvSpPr>
        <p:spPr/>
        <p:txBody>
          <a:bodyPr>
            <a:normAutofit fontScale="90000"/>
          </a:bodyPr>
          <a:lstStyle/>
          <a:p>
            <a:r>
              <a:rPr lang="id-ID" dirty="0"/>
              <a:t>MERANCANG LAYOUT</a:t>
            </a:r>
            <a:br>
              <a:rPr lang="id-ID" dirty="0"/>
            </a:br>
            <a:endParaRPr lang="id-ID" dirty="0"/>
          </a:p>
        </p:txBody>
      </p:sp>
      <p:sp>
        <p:nvSpPr>
          <p:cNvPr id="3" name="Content Placeholder 2">
            <a:extLst>
              <a:ext uri="{FF2B5EF4-FFF2-40B4-BE49-F238E27FC236}">
                <a16:creationId xmlns:a16="http://schemas.microsoft.com/office/drawing/2014/main" id="{E99F2642-5DEB-409A-8A53-0993A933070C}"/>
              </a:ext>
            </a:extLst>
          </p:cNvPr>
          <p:cNvSpPr>
            <a:spLocks noGrp="1"/>
          </p:cNvSpPr>
          <p:nvPr>
            <p:ph idx="1"/>
          </p:nvPr>
        </p:nvSpPr>
        <p:spPr/>
        <p:txBody>
          <a:bodyPr>
            <a:normAutofit fontScale="92500" lnSpcReduction="20000"/>
          </a:bodyPr>
          <a:lstStyle/>
          <a:p>
            <a:pPr marL="0" indent="0" algn="ctr">
              <a:buNone/>
            </a:pPr>
            <a:r>
              <a:rPr lang="id-ID" sz="3500" dirty="0"/>
              <a:t>Tahap awal yang perlu dilakukan saat merancang layout untuk wireframing adalah penentuan jumlah kolom suatu website. Terdapat dua tipe layout dasar yaitu, </a:t>
            </a:r>
            <a:r>
              <a:rPr lang="id-ID" sz="3500" b="1" dirty="0"/>
              <a:t>dua kolom</a:t>
            </a:r>
            <a:r>
              <a:rPr lang="id-ID" sz="3500" dirty="0"/>
              <a:t> dan </a:t>
            </a:r>
            <a:r>
              <a:rPr lang="id-ID" sz="3500" b="1" dirty="0"/>
              <a:t>tiga kolom</a:t>
            </a:r>
            <a:r>
              <a:rPr lang="id-ID" sz="3500" dirty="0"/>
              <a:t> sesuai dengan kebutuhan konten apa saja yang ingin diberikan. Tetapi dengan perkembangan tren UI Design, layout yang dipakai tidak selalu terpaku pada dua tipe layout tersebut</a:t>
            </a:r>
          </a:p>
          <a:p>
            <a:endParaRPr lang="id-ID" dirty="0"/>
          </a:p>
        </p:txBody>
      </p:sp>
    </p:spTree>
    <p:extLst>
      <p:ext uri="{BB962C8B-B14F-4D97-AF65-F5344CB8AC3E}">
        <p14:creationId xmlns:p14="http://schemas.microsoft.com/office/powerpoint/2010/main" val="172716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1CAAB-BC51-4B59-B719-600D6A524F0F}"/>
              </a:ext>
            </a:extLst>
          </p:cNvPr>
          <p:cNvPicPr>
            <a:picLocks noChangeAspect="1"/>
          </p:cNvPicPr>
          <p:nvPr/>
        </p:nvPicPr>
        <p:blipFill>
          <a:blip r:embed="rId2"/>
          <a:stretch>
            <a:fillRect/>
          </a:stretch>
        </p:blipFill>
        <p:spPr>
          <a:xfrm>
            <a:off x="3153696" y="595352"/>
            <a:ext cx="5884607" cy="5938266"/>
          </a:xfrm>
          <a:prstGeom prst="rect">
            <a:avLst/>
          </a:prstGeom>
        </p:spPr>
      </p:pic>
    </p:spTree>
    <p:extLst>
      <p:ext uri="{BB962C8B-B14F-4D97-AF65-F5344CB8AC3E}">
        <p14:creationId xmlns:p14="http://schemas.microsoft.com/office/powerpoint/2010/main" val="30663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F9A2D-3EF9-47FD-8BE2-CEEDA6AB707F}"/>
              </a:ext>
            </a:extLst>
          </p:cNvPr>
          <p:cNvPicPr>
            <a:picLocks noChangeAspect="1"/>
          </p:cNvPicPr>
          <p:nvPr/>
        </p:nvPicPr>
        <p:blipFill>
          <a:blip r:embed="rId2"/>
          <a:stretch>
            <a:fillRect/>
          </a:stretch>
        </p:blipFill>
        <p:spPr>
          <a:xfrm>
            <a:off x="3235510" y="412955"/>
            <a:ext cx="5720980" cy="6032090"/>
          </a:xfrm>
          <a:prstGeom prst="rect">
            <a:avLst/>
          </a:prstGeom>
        </p:spPr>
      </p:pic>
    </p:spTree>
    <p:extLst>
      <p:ext uri="{BB962C8B-B14F-4D97-AF65-F5344CB8AC3E}">
        <p14:creationId xmlns:p14="http://schemas.microsoft.com/office/powerpoint/2010/main" val="191419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28</TotalTime>
  <Words>284</Words>
  <Application>Microsoft Office PowerPoint</Application>
  <PresentationFormat>Widescreen</PresentationFormat>
  <Paragraphs>23</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Century Gothic</vt:lpstr>
      <vt:lpstr>Garamond</vt:lpstr>
      <vt:lpstr>Savon</vt:lpstr>
      <vt:lpstr>Office Theme</vt:lpstr>
      <vt:lpstr>Wireframe Mockup Prototype</vt:lpstr>
      <vt:lpstr>WIREFRAME</vt:lpstr>
      <vt:lpstr>OVERVIEW</vt:lpstr>
      <vt:lpstr>PowerPoint Presentation</vt:lpstr>
      <vt:lpstr>PowerPoint Presentation</vt:lpstr>
      <vt:lpstr>WIREFRIME ?</vt:lpstr>
      <vt:lpstr>MERANCANG LAYOUT </vt:lpstr>
      <vt:lpstr>PowerPoint Presentation</vt:lpstr>
      <vt:lpstr>PowerPoint Presentation</vt:lpstr>
      <vt:lpstr>MANFAAT WIREFRAME </vt:lpstr>
      <vt:lpstr>Elemen Wireframe</vt:lpstr>
      <vt:lpstr>1. DESAIN INFORMASI </vt:lpstr>
      <vt:lpstr>2. NAVIGASI </vt:lpstr>
      <vt:lpstr>3. DESAIN INTERFACE </vt:lpstr>
      <vt:lpstr>Perbedaan  Wireframe  Mockup  Prototype </vt:lpstr>
      <vt:lpstr>PowerPoint Presentation</vt:lpstr>
      <vt:lpstr>PERBEDAAN </vt:lpstr>
      <vt:lpstr>PERBEDAAN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 Mockup Prototype</dc:title>
  <dc:creator>lp3 office</dc:creator>
  <cp:lastModifiedBy>lp3 office</cp:lastModifiedBy>
  <cp:revision>5</cp:revision>
  <dcterms:created xsi:type="dcterms:W3CDTF">2018-12-12T05:27:23Z</dcterms:created>
  <dcterms:modified xsi:type="dcterms:W3CDTF">2019-11-19T01:42:00Z</dcterms:modified>
</cp:coreProperties>
</file>