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58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  <p:sldId id="313" r:id="rId58"/>
    <p:sldId id="312" r:id="rId59"/>
    <p:sldId id="314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2" r:id="rId68"/>
    <p:sldId id="324" r:id="rId69"/>
    <p:sldId id="325" r:id="rId70"/>
    <p:sldId id="326" r:id="rId71"/>
    <p:sldId id="327" r:id="rId72"/>
    <p:sldId id="330" r:id="rId73"/>
    <p:sldId id="328" r:id="rId74"/>
    <p:sldId id="329" r:id="rId75"/>
    <p:sldId id="331" r:id="rId76"/>
    <p:sldId id="332" r:id="rId77"/>
    <p:sldId id="336" r:id="rId78"/>
    <p:sldId id="334" r:id="rId79"/>
    <p:sldId id="337" r:id="rId80"/>
    <p:sldId id="340" r:id="rId81"/>
    <p:sldId id="339" r:id="rId82"/>
    <p:sldId id="341" r:id="rId83"/>
    <p:sldId id="338" r:id="rId84"/>
    <p:sldId id="342" r:id="rId85"/>
    <p:sldId id="343" r:id="rId86"/>
    <p:sldId id="33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DE45-38E4-4C66-99F5-DA80E2FF140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ED6F-C31B-4BB5-90B7-934FCAC9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- 01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Topic:</a:t>
            </a:r>
          </a:p>
          <a:p>
            <a:pPr lvl="1"/>
            <a:r>
              <a:rPr lang="en-US" sz="2800" dirty="0" smtClean="0"/>
              <a:t>Introduction</a:t>
            </a:r>
          </a:p>
          <a:p>
            <a:pPr lvl="1"/>
            <a:r>
              <a:rPr lang="en-US" sz="2800" dirty="0" smtClean="0"/>
              <a:t>Language definition overview</a:t>
            </a:r>
          </a:p>
          <a:p>
            <a:pPr lvl="1"/>
            <a:r>
              <a:rPr lang="en-US" sz="2800" dirty="0" smtClean="0"/>
              <a:t>Character Set</a:t>
            </a:r>
          </a:p>
          <a:p>
            <a:pPr lvl="1"/>
            <a:r>
              <a:rPr lang="en-US" sz="2800" dirty="0" smtClean="0"/>
              <a:t>Variable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2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7" y="400237"/>
            <a:ext cx="10515600" cy="609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Variable(Identifiers):</a:t>
            </a:r>
          </a:p>
          <a:p>
            <a:pPr marL="0" indent="0">
              <a:buNone/>
            </a:pPr>
            <a:r>
              <a:rPr lang="en-US" sz="3200" dirty="0" smtClean="0"/>
              <a:t>	A variable is container to hold data in computer.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3200" dirty="0" err="1"/>
              <a:t>variable_type</a:t>
            </a:r>
            <a:r>
              <a:rPr lang="en-US" sz="3200" dirty="0"/>
              <a:t>    </a:t>
            </a:r>
            <a:r>
              <a:rPr lang="en-US" sz="3200" dirty="0" err="1"/>
              <a:t>variable_name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			Example:   </a:t>
            </a:r>
            <a:r>
              <a:rPr lang="en-US" sz="3200" dirty="0" err="1"/>
              <a:t>int</a:t>
            </a:r>
            <a:r>
              <a:rPr lang="en-US" sz="3200" dirty="0"/>
              <a:t>   </a:t>
            </a:r>
            <a:r>
              <a:rPr lang="en-US" sz="3200" dirty="0" err="1"/>
              <a:t>bigNumber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/>
              <a:t>	</a:t>
            </a:r>
            <a:r>
              <a:rPr lang="en-US" sz="3200" dirty="0" smtClean="0"/>
              <a:t>declaration rule:</a:t>
            </a:r>
          </a:p>
          <a:p>
            <a:pPr lvl="3"/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character must be an alphabet or underscore.</a:t>
            </a:r>
          </a:p>
          <a:p>
            <a:pPr lvl="3"/>
            <a:r>
              <a:rPr lang="en-US" sz="2200" dirty="0" smtClean="0"/>
              <a:t>Allows letters, digits or underscore</a:t>
            </a:r>
          </a:p>
          <a:p>
            <a:pPr lvl="3"/>
            <a:r>
              <a:rPr lang="en-US" sz="2200" dirty="0" smtClean="0"/>
              <a:t>Not allow a Keyword(Reserved for C language)</a:t>
            </a:r>
          </a:p>
          <a:p>
            <a:pPr lvl="3"/>
            <a:r>
              <a:rPr lang="en-US" sz="2200" dirty="0" smtClean="0"/>
              <a:t>Not allow white space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1826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Class-14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Topic: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588495"/>
            <a:ext cx="10515600" cy="52206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num1;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num1, num2, a, A, _number</a:t>
            </a:r>
            <a:r>
              <a:rPr lang="en-US" smtClean="0"/>
              <a:t>, digit;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- 02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Topic:</a:t>
            </a:r>
          </a:p>
          <a:p>
            <a:pPr lvl="1"/>
            <a:r>
              <a:rPr lang="en-US" sz="2800" dirty="0" smtClean="0"/>
              <a:t>Data type</a:t>
            </a:r>
          </a:p>
          <a:p>
            <a:pPr lvl="1"/>
            <a:r>
              <a:rPr lang="en-US" sz="2800" dirty="0" smtClean="0"/>
              <a:t>Data type specifier</a:t>
            </a:r>
          </a:p>
          <a:p>
            <a:pPr lvl="1"/>
            <a:r>
              <a:rPr lang="en-US" sz="2800" dirty="0" err="1" smtClean="0"/>
              <a:t>Printf</a:t>
            </a:r>
            <a:r>
              <a:rPr lang="en-US" sz="2800" dirty="0" smtClean="0"/>
              <a:t> Function</a:t>
            </a:r>
          </a:p>
          <a:p>
            <a:pPr lvl="1"/>
            <a:r>
              <a:rPr lang="en-US" sz="2800" dirty="0" err="1" smtClean="0"/>
              <a:t>Scanf</a:t>
            </a:r>
            <a:r>
              <a:rPr lang="en-US" sz="2800" dirty="0" smtClean="0"/>
              <a:t> Function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8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Previous Class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</a:p>
          <a:p>
            <a:r>
              <a:rPr lang="en-US" dirty="0" smtClean="0"/>
              <a:t>Variable?</a:t>
            </a:r>
          </a:p>
          <a:p>
            <a:pPr lvl="1"/>
            <a:r>
              <a:rPr lang="en-US" dirty="0" smtClean="0"/>
              <a:t>Variable is a data container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Variable Declaration?</a:t>
            </a:r>
          </a:p>
          <a:p>
            <a:pPr marL="457200" lvl="1" indent="0">
              <a:buNone/>
            </a:pPr>
            <a:r>
              <a:rPr lang="en-US" dirty="0" err="1" smtClean="0"/>
              <a:t>Variable_type</a:t>
            </a:r>
            <a:r>
              <a:rPr lang="en-US" dirty="0" smtClean="0"/>
              <a:t>    </a:t>
            </a:r>
            <a:r>
              <a:rPr lang="en-US" dirty="0" err="1" smtClean="0"/>
              <a:t>variable_name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datatype name;</a:t>
            </a:r>
          </a:p>
        </p:txBody>
      </p:sp>
    </p:spTree>
    <p:extLst>
      <p:ext uri="{BB962C8B-B14F-4D97-AF65-F5344CB8AC3E}">
        <p14:creationId xmlns:p14="http://schemas.microsoft.com/office/powerpoint/2010/main" val="145606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195"/>
            <a:ext cx="10515600" cy="1349494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Data &amp; Data type: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69" y="1385047"/>
            <a:ext cx="10944366" cy="547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Data: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409434" y="2715503"/>
            <a:ext cx="3002506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1402007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271749" y="1418967"/>
            <a:ext cx="3316406" cy="180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“1000000”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8447964" y="859809"/>
            <a:ext cx="3152633" cy="197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“134.56”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281683" y="4203510"/>
            <a:ext cx="3433549" cy="1555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</a:t>
            </a:r>
            <a:r>
              <a:rPr lang="en-US" sz="2800" dirty="0" err="1" smtClean="0"/>
              <a:t>Abir</a:t>
            </a:r>
            <a:r>
              <a:rPr lang="en-US" sz="2800" dirty="0" smtClean="0"/>
              <a:t> Rahman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56095" y="5076967"/>
            <a:ext cx="2784144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‘A’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9280477" y="4203510"/>
            <a:ext cx="2638567" cy="1555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“A”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281684" y="4203510"/>
            <a:ext cx="3433549" cy="1555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</a:t>
            </a:r>
            <a:r>
              <a:rPr lang="en-US" sz="2800" dirty="0" err="1" smtClean="0"/>
              <a:t>Abir</a:t>
            </a:r>
            <a:r>
              <a:rPr lang="en-US" sz="2800" dirty="0" smtClean="0"/>
              <a:t> Rahman”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331392" y="3227849"/>
            <a:ext cx="2770094" cy="1116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“12345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7636490" y="3145862"/>
            <a:ext cx="2184645" cy="975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‘4’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5281682" y="341195"/>
            <a:ext cx="2214919" cy="815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134.55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2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308220"/>
            <a:ext cx="10885228" cy="62290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type: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52345"/>
              </p:ext>
            </p:extLst>
          </p:nvPr>
        </p:nvGraphicFramePr>
        <p:xfrm>
          <a:off x="1665026" y="996284"/>
          <a:ext cx="8399439" cy="43791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9813">
                  <a:extLst>
                    <a:ext uri="{9D8B030D-6E8A-4147-A177-3AD203B41FA5}">
                      <a16:colId xmlns:a16="http://schemas.microsoft.com/office/drawing/2014/main" val="2833885476"/>
                    </a:ext>
                  </a:extLst>
                </a:gridCol>
                <a:gridCol w="2799813">
                  <a:extLst>
                    <a:ext uri="{9D8B030D-6E8A-4147-A177-3AD203B41FA5}">
                      <a16:colId xmlns:a16="http://schemas.microsoft.com/office/drawing/2014/main" val="1692270588"/>
                    </a:ext>
                  </a:extLst>
                </a:gridCol>
                <a:gridCol w="2799813">
                  <a:extLst>
                    <a:ext uri="{9D8B030D-6E8A-4147-A177-3AD203B41FA5}">
                      <a16:colId xmlns:a16="http://schemas.microsoft.com/office/drawing/2014/main" val="535332604"/>
                    </a:ext>
                  </a:extLst>
                </a:gridCol>
              </a:tblGrid>
              <a:tr h="137379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Short form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Specifier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31382"/>
                  </a:ext>
                </a:extLst>
              </a:tr>
              <a:tr h="10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int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%d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26882"/>
                  </a:ext>
                </a:extLst>
              </a:tr>
              <a:tr h="988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float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%f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58230"/>
                  </a:ext>
                </a:extLst>
              </a:tr>
              <a:tr h="947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char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%c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2" y="297075"/>
            <a:ext cx="11567615" cy="63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 smtClean="0"/>
              <a:t>Printf</a:t>
            </a:r>
            <a:r>
              <a:rPr lang="en-US" sz="3600" u="sng" dirty="0" smtClean="0"/>
              <a:t>  Function: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dirty="0" smtClean="0"/>
              <a:t>It is used to give output on the console.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dirty="0" smtClean="0"/>
              <a:t>writing format: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(“……”);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</a:t>
            </a:r>
            <a:r>
              <a:rPr lang="en-US" dirty="0" err="1" smtClean="0"/>
              <a:t>Progrmmer</a:t>
            </a:r>
            <a:r>
              <a:rPr lang="en-US" dirty="0" smtClean="0"/>
              <a:t>!!”);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(“%d”, roll);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(“My id: %d”, id);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(“GPA: %c”, </a:t>
            </a:r>
            <a:r>
              <a:rPr lang="en-US" dirty="0" err="1" smtClean="0"/>
              <a:t>gpa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901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218364"/>
            <a:ext cx="11737075" cy="6639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err="1" smtClean="0"/>
              <a:t>Scanf</a:t>
            </a:r>
            <a:r>
              <a:rPr lang="en-US" sz="3600" u="sng" dirty="0" smtClean="0"/>
              <a:t> Function: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dirty="0" smtClean="0"/>
              <a:t>It is used to take input from user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dirty="0" smtClean="0"/>
              <a:t>Writing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(“……”);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(“data specifier”, &amp;</a:t>
            </a:r>
            <a:r>
              <a:rPr lang="en-US" dirty="0" err="1" smtClean="0"/>
              <a:t>variable_name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(“%d”, &amp;roll);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(“data-spacifier1, data-specifier2”, &amp;var1, &amp;var2);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(“%d %d”, &amp;var1, &amp;var2);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63773"/>
            <a:ext cx="11135436" cy="6013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 smtClean="0"/>
              <a:t>Home Work: 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program to print “Hello World!!”.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program to print 3 numbers.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program to print 2 numbers and </a:t>
            </a:r>
            <a:r>
              <a:rPr lang="en-US" smtClean="0"/>
              <a:t>1 character.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50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83142"/>
              </p:ext>
            </p:extLst>
          </p:nvPr>
        </p:nvGraphicFramePr>
        <p:xfrm>
          <a:off x="2514597" y="174814"/>
          <a:ext cx="7113496" cy="468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74">
                  <a:extLst>
                    <a:ext uri="{9D8B030D-6E8A-4147-A177-3AD203B41FA5}">
                      <a16:colId xmlns:a16="http://schemas.microsoft.com/office/drawing/2014/main" val="328857450"/>
                    </a:ext>
                  </a:extLst>
                </a:gridCol>
                <a:gridCol w="1778374">
                  <a:extLst>
                    <a:ext uri="{9D8B030D-6E8A-4147-A177-3AD203B41FA5}">
                      <a16:colId xmlns:a16="http://schemas.microsoft.com/office/drawing/2014/main" val="3648516148"/>
                    </a:ext>
                  </a:extLst>
                </a:gridCol>
                <a:gridCol w="1778374">
                  <a:extLst>
                    <a:ext uri="{9D8B030D-6E8A-4147-A177-3AD203B41FA5}">
                      <a16:colId xmlns:a16="http://schemas.microsoft.com/office/drawing/2014/main" val="695932319"/>
                    </a:ext>
                  </a:extLst>
                </a:gridCol>
                <a:gridCol w="1778374">
                  <a:extLst>
                    <a:ext uri="{9D8B030D-6E8A-4147-A177-3AD203B41FA5}">
                      <a16:colId xmlns:a16="http://schemas.microsoft.com/office/drawing/2014/main" val="1440531172"/>
                    </a:ext>
                  </a:extLst>
                </a:gridCol>
              </a:tblGrid>
              <a:tr h="19263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Data 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Variable</a:t>
                      </a:r>
                    </a:p>
                    <a:p>
                      <a:pPr algn="ctr"/>
                      <a:r>
                        <a:rPr lang="en-US" sz="3600" dirty="0" smtClean="0"/>
                        <a:t>name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Memory</a:t>
                      </a:r>
                      <a:r>
                        <a:rPr lang="en-US" sz="3600" baseline="0" dirty="0" smtClean="0"/>
                        <a:t> Address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3600" dirty="0" smtClean="0"/>
                        <a:t>Value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4153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int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var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67078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22187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3022222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51967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28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2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- 03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Topic:</a:t>
            </a:r>
            <a:endParaRPr lang="en-US" sz="3600" dirty="0" smtClean="0"/>
          </a:p>
          <a:p>
            <a:pPr lvl="1"/>
            <a:r>
              <a:rPr lang="en-US" sz="2800" dirty="0" smtClean="0"/>
              <a:t>Variable declaration &amp; initialization</a:t>
            </a:r>
            <a:endParaRPr lang="en-US" sz="2800" dirty="0"/>
          </a:p>
          <a:p>
            <a:pPr lvl="1"/>
            <a:r>
              <a:rPr lang="en-US" sz="2800" dirty="0" smtClean="0"/>
              <a:t>Variable value &amp; address</a:t>
            </a:r>
          </a:p>
          <a:p>
            <a:pPr lvl="1"/>
            <a:r>
              <a:rPr lang="en-US" sz="2800" dirty="0" smtClean="0"/>
              <a:t>Various type input &amp; Output format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85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925793"/>
          </a:xfrm>
        </p:spPr>
        <p:txBody>
          <a:bodyPr/>
          <a:lstStyle/>
          <a:p>
            <a:pPr algn="ctr"/>
            <a:r>
              <a:rPr lang="en-US" b="1" u="sng" dirty="0" smtClean="0"/>
              <a:t>Previous class discussion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849"/>
            <a:ext cx="10515600" cy="52744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Data type:</a:t>
            </a:r>
          </a:p>
          <a:p>
            <a:pPr lvl="1"/>
            <a:r>
              <a:rPr lang="en-US" dirty="0" smtClean="0"/>
              <a:t> Integer : </a:t>
            </a:r>
            <a:r>
              <a:rPr lang="en-US" dirty="0" err="1" smtClean="0"/>
              <a:t>int</a:t>
            </a:r>
            <a:r>
              <a:rPr lang="en-US" dirty="0" smtClean="0"/>
              <a:t> 		specifier:  %d   (used in </a:t>
            </a:r>
            <a:r>
              <a:rPr lang="en-US" dirty="0" err="1" smtClean="0"/>
              <a:t>printf</a:t>
            </a:r>
            <a:r>
              <a:rPr lang="en-US" dirty="0" smtClean="0"/>
              <a:t> &amp; </a:t>
            </a:r>
            <a:r>
              <a:rPr lang="en-US" dirty="0" err="1" smtClean="0"/>
              <a:t>scanf</a:t>
            </a:r>
            <a:r>
              <a:rPr lang="en-US" dirty="0" smtClean="0"/>
              <a:t>)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number1,    number2;	</a:t>
            </a:r>
          </a:p>
          <a:p>
            <a:pPr marL="914400" lvl="2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(“%d    %d”,    &amp;number1,    &amp;number2);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Float:  float  		specifier:  %f   </a:t>
            </a:r>
            <a:r>
              <a:rPr lang="en-US" dirty="0"/>
              <a:t>(used in </a:t>
            </a:r>
            <a:r>
              <a:rPr lang="en-US" dirty="0" err="1"/>
              <a:t>printf</a:t>
            </a:r>
            <a:r>
              <a:rPr lang="en-US" dirty="0"/>
              <a:t> &amp; </a:t>
            </a:r>
            <a:r>
              <a:rPr lang="en-US" dirty="0" err="1"/>
              <a:t>scanf</a:t>
            </a:r>
            <a:r>
              <a:rPr lang="en-US" dirty="0"/>
              <a:t>)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float    number3,     number4;</a:t>
            </a:r>
          </a:p>
          <a:p>
            <a:pPr marL="914400" lvl="2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(“%f    %f”,    &amp;number3,    &amp;number4);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Character: char 		specifier:  %c   </a:t>
            </a:r>
            <a:r>
              <a:rPr lang="en-US" dirty="0"/>
              <a:t>(used in </a:t>
            </a:r>
            <a:r>
              <a:rPr lang="en-US" dirty="0" err="1"/>
              <a:t>printf</a:t>
            </a:r>
            <a:r>
              <a:rPr lang="en-US" dirty="0"/>
              <a:t> &amp; </a:t>
            </a:r>
            <a:r>
              <a:rPr lang="en-US" dirty="0" err="1"/>
              <a:t>scanf</a:t>
            </a:r>
            <a:r>
              <a:rPr lang="en-US" dirty="0" smtClean="0"/>
              <a:t>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char     character1,     character2;</a:t>
            </a:r>
          </a:p>
          <a:p>
            <a:pPr marL="914400" lvl="2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(“%c    %c”,     &amp;character1,    &amp;character2);</a:t>
            </a:r>
          </a:p>
        </p:txBody>
      </p:sp>
    </p:spTree>
    <p:extLst>
      <p:ext uri="{BB962C8B-B14F-4D97-AF65-F5344CB8AC3E}">
        <p14:creationId xmlns:p14="http://schemas.microsoft.com/office/powerpoint/2010/main" val="315303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4" y="158190"/>
            <a:ext cx="11972365" cy="669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Variable declaration &amp; initialization:</a:t>
            </a:r>
          </a:p>
          <a:p>
            <a:pPr marL="457200" lvl="1" indent="0">
              <a:buNone/>
            </a:pPr>
            <a:r>
              <a:rPr lang="en-US" sz="3200" dirty="0" smtClean="0"/>
              <a:t>Only declaration:</a:t>
            </a:r>
          </a:p>
          <a:p>
            <a:pPr marL="914400" lvl="2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  var1,    var2;      // variable declaration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Declaration with initialization:</a:t>
            </a:r>
          </a:p>
          <a:p>
            <a:pPr marL="914400" lvl="2" indent="0"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	   var3 = 580,   var4 = 0,  var4 = 200;   // variable initialization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Declaration then initialization:</a:t>
            </a:r>
            <a:endParaRPr lang="en-US" sz="3200" dirty="0"/>
          </a:p>
          <a:p>
            <a:pPr marL="914400" lvl="2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var5;</a:t>
            </a:r>
          </a:p>
          <a:p>
            <a:pPr marL="914400" lvl="2" indent="0">
              <a:buNone/>
            </a:pPr>
            <a:r>
              <a:rPr lang="en-US" sz="2800" dirty="0" smtClean="0"/>
              <a:t>var5 = 567;</a:t>
            </a:r>
            <a:endParaRPr lang="en-US" sz="28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Garbage Value: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var6 // it contains a garbage value</a:t>
            </a:r>
          </a:p>
        </p:txBody>
      </p:sp>
    </p:spTree>
    <p:extLst>
      <p:ext uri="{BB962C8B-B14F-4D97-AF65-F5344CB8AC3E}">
        <p14:creationId xmlns:p14="http://schemas.microsoft.com/office/powerpoint/2010/main" val="38277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530"/>
            <a:ext cx="11909612" cy="6403975"/>
          </a:xfrm>
        </p:spPr>
        <p:txBody>
          <a:bodyPr/>
          <a:lstStyle/>
          <a:p>
            <a:r>
              <a:rPr lang="en-US" u="sng" dirty="0" smtClean="0"/>
              <a:t>Variable </a:t>
            </a:r>
            <a:r>
              <a:rPr lang="en-US" u="sng" dirty="0"/>
              <a:t>value and </a:t>
            </a:r>
            <a:r>
              <a:rPr lang="en-US" u="sng" dirty="0" smtClean="0"/>
              <a:t>address:</a:t>
            </a:r>
            <a:endParaRPr lang="en-US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r>
              <a:rPr lang="en-US" dirty="0" smtClean="0"/>
              <a:t>	address: 01		        address: 02		address: 03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Variable_Name</a:t>
            </a:r>
            <a:r>
              <a:rPr lang="en-US" dirty="0" smtClean="0"/>
              <a:t>: number1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		Address: 05	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529" y="1237129"/>
            <a:ext cx="2097742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7188" y="1237129"/>
            <a:ext cx="2420471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11036" y="1237129"/>
            <a:ext cx="2631142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6235" y="4087906"/>
            <a:ext cx="4114801" cy="2259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7188" y="4746812"/>
            <a:ext cx="2528047" cy="9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6817659" y="3590365"/>
            <a:ext cx="699247" cy="1143000"/>
          </a:xfrm>
          <a:prstGeom prst="arc">
            <a:avLst>
              <a:gd name="adj1" fmla="val 15545332"/>
              <a:gd name="adj2" fmla="val 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121024"/>
            <a:ext cx="11219329" cy="605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Various type input and output:</a:t>
            </a:r>
          </a:p>
          <a:p>
            <a:pPr marL="914400" lvl="2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aab</a:t>
            </a:r>
            <a:r>
              <a:rPr lang="en-US" sz="2400" dirty="0" smtClean="0"/>
              <a:t>,  </a:t>
            </a:r>
            <a:r>
              <a:rPr lang="en-US" sz="2400" dirty="0" err="1" smtClean="0"/>
              <a:t>babar</a:t>
            </a:r>
            <a:r>
              <a:rPr lang="en-US" sz="2400" dirty="0" smtClean="0"/>
              <a:t>,  x, y;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float   bcc1,   </a:t>
            </a:r>
            <a:r>
              <a:rPr lang="en-US" sz="2400" dirty="0" err="1" smtClean="0"/>
              <a:t>ddr</a:t>
            </a:r>
            <a:r>
              <a:rPr lang="en-US" sz="2400" dirty="0" smtClean="0"/>
              <a:t>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char  </a:t>
            </a:r>
            <a:r>
              <a:rPr lang="en-US" sz="2400" dirty="0" err="1" smtClean="0"/>
              <a:t>abur</a:t>
            </a:r>
            <a:r>
              <a:rPr lang="en-US" sz="2400" dirty="0" smtClean="0"/>
              <a:t>,   m,  n;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 %d   %f   %c   %c   %d ”,   &amp;</a:t>
            </a:r>
            <a:r>
              <a:rPr lang="en-US" sz="2400" dirty="0" err="1" smtClean="0"/>
              <a:t>aab</a:t>
            </a:r>
            <a:r>
              <a:rPr lang="en-US" sz="2400" dirty="0" smtClean="0"/>
              <a:t>,  &amp;</a:t>
            </a:r>
            <a:r>
              <a:rPr lang="en-US" sz="2400" dirty="0" err="1" smtClean="0"/>
              <a:t>ddr</a:t>
            </a:r>
            <a:r>
              <a:rPr lang="en-US" sz="2400" dirty="0" smtClean="0"/>
              <a:t>,  &amp;m,   &amp;n,   &amp;x);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(“%0.2f  %d   %c   ”,    </a:t>
            </a:r>
            <a:r>
              <a:rPr lang="en-US" sz="2400" dirty="0" err="1" smtClean="0"/>
              <a:t>ddr</a:t>
            </a:r>
            <a:r>
              <a:rPr lang="en-US" sz="2400" dirty="0" smtClean="0"/>
              <a:t>,   x,  n, );</a:t>
            </a:r>
          </a:p>
        </p:txBody>
      </p:sp>
    </p:spTree>
    <p:extLst>
      <p:ext uri="{BB962C8B-B14F-4D97-AF65-F5344CB8AC3E}">
        <p14:creationId xmlns:p14="http://schemas.microsoft.com/office/powerpoint/2010/main" val="56118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28600"/>
            <a:ext cx="11152094" cy="5948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Message in </a:t>
            </a:r>
            <a:r>
              <a:rPr lang="en-US" u="sng" dirty="0" err="1" smtClean="0"/>
              <a:t>Printf</a:t>
            </a:r>
            <a:r>
              <a:rPr lang="en-US" u="sng" dirty="0" smtClean="0"/>
              <a:t>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 Please Enter a number:”);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(“My name is : Mohammad Akbar”);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let’s go to </a:t>
            </a:r>
            <a:r>
              <a:rPr lang="en-US" dirty="0" err="1" smtClean="0"/>
              <a:t>codeblocks</a:t>
            </a:r>
            <a:r>
              <a:rPr lang="en-US" dirty="0" smtClean="0"/>
              <a:t> for coding session:</a:t>
            </a:r>
          </a:p>
        </p:txBody>
      </p:sp>
    </p:spTree>
    <p:extLst>
      <p:ext uri="{BB962C8B-B14F-4D97-AF65-F5344CB8AC3E}">
        <p14:creationId xmlns:p14="http://schemas.microsoft.com/office/powerpoint/2010/main" val="3650168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Class - 04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Topic:</a:t>
            </a:r>
            <a:r>
              <a:rPr lang="en-US" sz="3600" u="sng" dirty="0"/>
              <a:t> </a:t>
            </a:r>
            <a:endParaRPr lang="en-US" sz="3600" dirty="0" smtClean="0"/>
          </a:p>
          <a:p>
            <a:pPr lvl="1"/>
            <a:r>
              <a:rPr lang="en-US" sz="2800" dirty="0" smtClean="0"/>
              <a:t>operators</a:t>
            </a:r>
          </a:p>
          <a:p>
            <a:pPr lvl="1"/>
            <a:r>
              <a:rPr lang="en-US" sz="2800" dirty="0" smtClean="0"/>
              <a:t>Bit, Byte intro</a:t>
            </a:r>
          </a:p>
          <a:p>
            <a:pPr lvl="1"/>
            <a:r>
              <a:rPr lang="en-US" sz="2800" dirty="0" smtClean="0"/>
              <a:t>Code session with some problems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17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3"/>
            <a:ext cx="9982200" cy="924206"/>
          </a:xfrm>
        </p:spPr>
        <p:txBody>
          <a:bodyPr/>
          <a:lstStyle/>
          <a:p>
            <a:pPr algn="ctr"/>
            <a:r>
              <a:rPr lang="en-US" b="1" u="sng" dirty="0" smtClean="0"/>
              <a:t>Previous Class Discussion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045228"/>
            <a:ext cx="11819965" cy="5812771"/>
          </a:xfrm>
        </p:spPr>
        <p:txBody>
          <a:bodyPr/>
          <a:lstStyle/>
          <a:p>
            <a:r>
              <a:rPr lang="en-US" dirty="0" smtClean="0"/>
              <a:t>Data Type </a:t>
            </a:r>
            <a:endParaRPr lang="en-US" dirty="0"/>
          </a:p>
          <a:p>
            <a:pPr lvl="1"/>
            <a:r>
              <a:rPr lang="en-US" dirty="0" smtClean="0"/>
              <a:t>Integer:		 </a:t>
            </a:r>
            <a:r>
              <a:rPr lang="en-US" dirty="0" err="1" smtClean="0"/>
              <a:t>int</a:t>
            </a:r>
            <a:r>
              <a:rPr lang="en-US" dirty="0" smtClean="0"/>
              <a:t> 		</a:t>
            </a:r>
            <a:r>
              <a:rPr lang="en-US" dirty="0" err="1" smtClean="0"/>
              <a:t>scanf</a:t>
            </a:r>
            <a:r>
              <a:rPr lang="en-US" dirty="0" smtClean="0"/>
              <a:t>(“%d”,  &amp;var1);	</a:t>
            </a:r>
            <a:r>
              <a:rPr lang="en-US" dirty="0" err="1" smtClean="0"/>
              <a:t>printf</a:t>
            </a:r>
            <a:r>
              <a:rPr lang="en-US" dirty="0" smtClean="0"/>
              <a:t>(“%d”, var1);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Float :		float		</a:t>
            </a:r>
            <a:r>
              <a:rPr lang="en-US" dirty="0" err="1" smtClean="0"/>
              <a:t>scanf</a:t>
            </a:r>
            <a:r>
              <a:rPr lang="en-US" dirty="0" smtClean="0"/>
              <a:t>(“%f”,  </a:t>
            </a:r>
            <a:r>
              <a:rPr lang="en-US" dirty="0"/>
              <a:t>&amp;var1);	</a:t>
            </a:r>
            <a:r>
              <a:rPr lang="en-US" dirty="0" err="1"/>
              <a:t>printf</a:t>
            </a:r>
            <a:r>
              <a:rPr lang="en-US" dirty="0" smtClean="0"/>
              <a:t>(“%0.2f”, </a:t>
            </a:r>
            <a:r>
              <a:rPr lang="en-US" dirty="0"/>
              <a:t>var1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Character:	char</a:t>
            </a: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 smtClean="0"/>
              <a:t>(“%c”,  </a:t>
            </a:r>
            <a:r>
              <a:rPr lang="en-US" dirty="0"/>
              <a:t>&amp;var1);	</a:t>
            </a:r>
            <a:r>
              <a:rPr lang="en-US" dirty="0" err="1"/>
              <a:t>printf</a:t>
            </a:r>
            <a:r>
              <a:rPr lang="en-US" dirty="0" smtClean="0"/>
              <a:t>(“%</a:t>
            </a:r>
            <a:r>
              <a:rPr lang="en-US" dirty="0"/>
              <a:t>c</a:t>
            </a:r>
            <a:r>
              <a:rPr lang="en-US" dirty="0" smtClean="0"/>
              <a:t>”, </a:t>
            </a:r>
            <a:r>
              <a:rPr lang="en-US" dirty="0"/>
              <a:t>var1</a:t>
            </a:r>
            <a:r>
              <a:rPr lang="en-US" dirty="0" smtClean="0"/>
              <a:t>);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3200" dirty="0" smtClean="0"/>
              <a:t>Variable</a:t>
            </a:r>
          </a:p>
          <a:p>
            <a:pPr lvl="1"/>
            <a:r>
              <a:rPr lang="en-US" sz="2800" dirty="0" smtClean="0"/>
              <a:t>Declaration:	</a:t>
            </a:r>
            <a:r>
              <a:rPr lang="en-US" sz="2800" dirty="0" err="1" smtClean="0"/>
              <a:t>int</a:t>
            </a:r>
            <a:r>
              <a:rPr lang="en-US" sz="2800" dirty="0" smtClean="0"/>
              <a:t>  var1;</a:t>
            </a:r>
          </a:p>
          <a:p>
            <a:pPr marL="2743200" lvl="6" indent="0">
              <a:buNone/>
            </a:pPr>
            <a:r>
              <a:rPr lang="en-US" sz="2800" dirty="0" smtClean="0"/>
              <a:t>float var2;</a:t>
            </a:r>
          </a:p>
          <a:p>
            <a:pPr marL="2743200" lvl="6" indent="0">
              <a:buNone/>
            </a:pPr>
            <a:r>
              <a:rPr lang="en-US" sz="2800" dirty="0"/>
              <a:t>c</a:t>
            </a:r>
            <a:r>
              <a:rPr lang="en-US" sz="2800" dirty="0" smtClean="0"/>
              <a:t>har var3;</a:t>
            </a:r>
          </a:p>
          <a:p>
            <a:pPr marL="2743200" lvl="6" indent="0">
              <a:buNone/>
            </a:pPr>
            <a:endParaRPr lang="en-US" sz="2800" dirty="0" smtClean="0"/>
          </a:p>
          <a:p>
            <a:pPr marL="2743200" lvl="6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61306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201706"/>
            <a:ext cx="10990729" cy="5975257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Initialization:  </a:t>
            </a:r>
            <a:r>
              <a:rPr lang="en-US" sz="2800" dirty="0" err="1"/>
              <a:t>int</a:t>
            </a:r>
            <a:r>
              <a:rPr lang="en-US" sz="2800" dirty="0"/>
              <a:t> var4 = 120,  var5,  var6 = 150,  var7;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var8;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ar8 = 130;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var9 = 345;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ar8 = var9;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var10,  var11;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ar11 = 54;</a:t>
            </a:r>
          </a:p>
          <a:p>
            <a:pPr marL="457200" lvl="1" indent="0">
              <a:buNone/>
            </a:pPr>
            <a:r>
              <a:rPr lang="en-US" dirty="0" smtClean="0"/>
              <a:t>var11 = var10;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8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61365"/>
            <a:ext cx="11900646" cy="6602506"/>
          </a:xfrm>
          <a:noFill/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u="sng" dirty="0" smtClean="0"/>
              <a:t>Operators</a:t>
            </a:r>
            <a:r>
              <a:rPr lang="en-US" sz="3200" u="sng" dirty="0" smtClean="0"/>
              <a:t>:</a:t>
            </a:r>
            <a:r>
              <a:rPr lang="en-US" sz="3200" dirty="0" smtClean="0"/>
              <a:t>   an operator is a symbol that tells the computer to perform mathematical or logical operations.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Ex:  sum  </a:t>
            </a:r>
            <a:r>
              <a:rPr lang="en-US" sz="3600" dirty="0" smtClean="0">
                <a:solidFill>
                  <a:srgbClr val="C00000"/>
                </a:solidFill>
              </a:rPr>
              <a:t>=</a:t>
            </a:r>
            <a:r>
              <a:rPr lang="en-US" sz="2800" dirty="0" smtClean="0"/>
              <a:t>  number1 </a:t>
            </a:r>
            <a:r>
              <a:rPr lang="en-US" sz="3600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/>
              <a:t> number 2</a:t>
            </a:r>
          </a:p>
          <a:p>
            <a:pPr marL="457200" lvl="1" indent="0">
              <a:buNone/>
            </a:pPr>
            <a:r>
              <a:rPr lang="en-US" sz="2800" dirty="0" smtClean="0"/>
              <a:t>	 sub </a:t>
            </a:r>
            <a:r>
              <a:rPr lang="en-US" sz="3200" dirty="0" smtClean="0">
                <a:solidFill>
                  <a:srgbClr val="C00000"/>
                </a:solidFill>
              </a:rPr>
              <a:t>=</a:t>
            </a:r>
            <a:r>
              <a:rPr lang="en-US" sz="2800" dirty="0" smtClean="0"/>
              <a:t> number1 </a:t>
            </a:r>
            <a:r>
              <a:rPr lang="en-US" sz="3600" dirty="0">
                <a:solidFill>
                  <a:srgbClr val="C00000"/>
                </a:solidFill>
              </a:rPr>
              <a:t>-</a:t>
            </a:r>
            <a:r>
              <a:rPr lang="en-US" sz="2800" dirty="0" smtClean="0"/>
              <a:t> number2</a:t>
            </a:r>
          </a:p>
          <a:p>
            <a:pPr marL="457200" lvl="1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div </a:t>
            </a:r>
            <a:r>
              <a:rPr lang="en-US" sz="3600" dirty="0" smtClean="0">
                <a:solidFill>
                  <a:srgbClr val="C00000"/>
                </a:solidFill>
              </a:rPr>
              <a:t>=</a:t>
            </a:r>
            <a:r>
              <a:rPr lang="en-US" sz="2800" dirty="0" smtClean="0"/>
              <a:t> number1 </a:t>
            </a:r>
            <a:r>
              <a:rPr lang="en-US" sz="3600" dirty="0" smtClean="0">
                <a:solidFill>
                  <a:srgbClr val="C00000"/>
                </a:solidFill>
              </a:rPr>
              <a:t>/</a:t>
            </a:r>
            <a:r>
              <a:rPr lang="en-US" sz="3600" dirty="0" smtClean="0"/>
              <a:t> </a:t>
            </a:r>
            <a:r>
              <a:rPr lang="en-US" sz="2800" dirty="0" smtClean="0"/>
              <a:t>number2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multi </a:t>
            </a:r>
            <a:r>
              <a:rPr lang="en-US" sz="3600" dirty="0" smtClean="0">
                <a:solidFill>
                  <a:srgbClr val="C00000"/>
                </a:solidFill>
              </a:rPr>
              <a:t>=</a:t>
            </a:r>
            <a:r>
              <a:rPr lang="en-US" sz="2800" dirty="0" smtClean="0"/>
              <a:t> number1 </a:t>
            </a:r>
            <a:r>
              <a:rPr lang="en-US" sz="3600" dirty="0" smtClean="0">
                <a:solidFill>
                  <a:srgbClr val="C00000"/>
                </a:solidFill>
              </a:rPr>
              <a:t>*</a:t>
            </a:r>
            <a:r>
              <a:rPr lang="en-US" sz="2800" dirty="0" smtClean="0"/>
              <a:t> number2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Arithmetic operators</a:t>
            </a:r>
          </a:p>
          <a:p>
            <a:pPr lvl="1"/>
            <a:r>
              <a:rPr lang="en-US" sz="2800" dirty="0" smtClean="0"/>
              <a:t>Assignment operators</a:t>
            </a:r>
          </a:p>
          <a:p>
            <a:pPr lvl="1"/>
            <a:r>
              <a:rPr lang="en-US" sz="2800" dirty="0" smtClean="0"/>
              <a:t>Increment and decrement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6459" y="293351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Hello Everybody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648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282389"/>
            <a:ext cx="11098306" cy="6029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400" dirty="0" smtClean="0"/>
              <a:t>sum  </a:t>
            </a:r>
            <a:r>
              <a:rPr lang="en-US" sz="4800" dirty="0" smtClean="0">
                <a:solidFill>
                  <a:srgbClr val="C00000"/>
                </a:solidFill>
              </a:rPr>
              <a:t>=</a:t>
            </a:r>
            <a:r>
              <a:rPr lang="en-US" sz="4400" dirty="0" smtClean="0"/>
              <a:t>  number1  </a:t>
            </a:r>
            <a:r>
              <a:rPr lang="en-US" sz="4400" dirty="0" smtClean="0">
                <a:solidFill>
                  <a:srgbClr val="C00000"/>
                </a:solidFill>
              </a:rPr>
              <a:t>+</a:t>
            </a:r>
            <a:r>
              <a:rPr lang="en-US" sz="4400" dirty="0" smtClean="0"/>
              <a:t> number2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5105399" y="4020671"/>
            <a:ext cx="18825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78824" y="887506"/>
            <a:ext cx="2030505" cy="766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operators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01353" y="1506071"/>
            <a:ext cx="1344706" cy="8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83188" y="1653988"/>
            <a:ext cx="304800" cy="7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607424" y="2716306"/>
            <a:ext cx="439270" cy="13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94076" y="2716306"/>
            <a:ext cx="1337983" cy="13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29000" y="2716306"/>
            <a:ext cx="2178424" cy="13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3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2729"/>
            <a:ext cx="11125200" cy="58542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Arithmetic operators:  addition, subtraction, multiplication, division and modulo </a:t>
            </a:r>
            <a:r>
              <a:rPr lang="en-US" dirty="0" err="1" smtClean="0"/>
              <a:t>divison</a:t>
            </a:r>
            <a:r>
              <a:rPr lang="en-US" dirty="0" smtClean="0"/>
              <a:t>(%).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example:  number1 = 36,  number2 = 12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sum  =  number1 + number2 </a:t>
            </a:r>
          </a:p>
          <a:p>
            <a:pPr marL="457200" lvl="1" indent="0">
              <a:buNone/>
            </a:pPr>
            <a:r>
              <a:rPr lang="en-US" dirty="0" smtClean="0"/>
              <a:t>		sum = 36 + 12</a:t>
            </a:r>
          </a:p>
          <a:p>
            <a:pPr marL="457200" lvl="1" indent="0">
              <a:buNone/>
            </a:pPr>
            <a:r>
              <a:rPr lang="en-US" dirty="0" smtClean="0"/>
              <a:t>		sum = 48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sub  </a:t>
            </a:r>
            <a:r>
              <a:rPr lang="en-US" dirty="0"/>
              <a:t>=  number1 </a:t>
            </a:r>
            <a:r>
              <a:rPr lang="en-US" dirty="0" smtClean="0"/>
              <a:t>- number2</a:t>
            </a:r>
          </a:p>
          <a:p>
            <a:pPr marL="457200" lvl="1" indent="0">
              <a:buNone/>
            </a:pPr>
            <a:r>
              <a:rPr lang="en-US" dirty="0" smtClean="0"/>
              <a:t>		sub = 36 - 12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sub = 24	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07576"/>
            <a:ext cx="11152094" cy="6069387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smtClean="0"/>
              <a:t>Multi = number1 * number2</a:t>
            </a:r>
          </a:p>
          <a:p>
            <a:pPr marL="1371600" lvl="3" indent="0">
              <a:buNone/>
            </a:pPr>
            <a:r>
              <a:rPr lang="en-US" sz="2800" dirty="0" smtClean="0"/>
              <a:t>Multi = 36 * 12</a:t>
            </a:r>
          </a:p>
          <a:p>
            <a:pPr marL="1371600" lvl="3" indent="0">
              <a:buNone/>
            </a:pPr>
            <a:r>
              <a:rPr lang="en-US" sz="2800" dirty="0" smtClean="0"/>
              <a:t>Multi = 432</a:t>
            </a:r>
          </a:p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r>
              <a:rPr lang="en-US" sz="2800" dirty="0" err="1" smtClean="0"/>
              <a:t>Div</a:t>
            </a:r>
            <a:r>
              <a:rPr lang="en-US" sz="2800" dirty="0" smtClean="0"/>
              <a:t> = number1 / number2</a:t>
            </a:r>
          </a:p>
          <a:p>
            <a:pPr marL="1371600" lvl="3" indent="0">
              <a:buNone/>
            </a:pPr>
            <a:r>
              <a:rPr lang="en-US" sz="2800" dirty="0" err="1" smtClean="0"/>
              <a:t>Div</a:t>
            </a:r>
            <a:r>
              <a:rPr lang="en-US" sz="2800" dirty="0" smtClean="0"/>
              <a:t> = 36 / 12</a:t>
            </a:r>
          </a:p>
          <a:p>
            <a:pPr marL="1371600" lvl="3" indent="0">
              <a:buNone/>
            </a:pPr>
            <a:r>
              <a:rPr lang="en-US" sz="2800" dirty="0" err="1" smtClean="0"/>
              <a:t>Div</a:t>
            </a:r>
            <a:r>
              <a:rPr lang="en-US" sz="2800" dirty="0" smtClean="0"/>
              <a:t> = 3</a:t>
            </a:r>
          </a:p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r>
              <a:rPr lang="en-US" sz="2800" dirty="0" smtClean="0"/>
              <a:t>Modulo = number1 % number2</a:t>
            </a:r>
            <a:endParaRPr lang="en-US" sz="2800" dirty="0"/>
          </a:p>
          <a:p>
            <a:pPr marL="1371600" lvl="3" indent="0">
              <a:buNone/>
            </a:pPr>
            <a:r>
              <a:rPr lang="en-US" sz="2800" dirty="0" smtClean="0"/>
              <a:t>Modulo = 36 % 12</a:t>
            </a:r>
          </a:p>
          <a:p>
            <a:pPr marL="1371600" lvl="3" indent="0">
              <a:buNone/>
            </a:pPr>
            <a:r>
              <a:rPr lang="en-US" sz="2800" dirty="0" smtClean="0"/>
              <a:t>Modulo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761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88259"/>
            <a:ext cx="11084859" cy="5961810"/>
          </a:xfrm>
        </p:spPr>
        <p:txBody>
          <a:bodyPr/>
          <a:lstStyle/>
          <a:p>
            <a:r>
              <a:rPr lang="en-US" dirty="0" smtClean="0"/>
              <a:t>Bit:  is a unit memory cell that can store  1 or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One bit:																																																			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Eight bit:								= 1 byte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7059" y="1035424"/>
            <a:ext cx="860612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59" y="1891694"/>
            <a:ext cx="779929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8118" y="3240741"/>
            <a:ext cx="927847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5965" y="3240741"/>
            <a:ext cx="981634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599" y="3240741"/>
            <a:ext cx="618566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2715" y="3240741"/>
            <a:ext cx="685800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1965" y="3240741"/>
            <a:ext cx="753035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240741"/>
            <a:ext cx="726141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52883" y="3240741"/>
            <a:ext cx="712694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5577" y="3240741"/>
            <a:ext cx="793377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50576" y="4755915"/>
            <a:ext cx="1842248" cy="945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most bit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88306" y="4632511"/>
            <a:ext cx="1707776" cy="867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most bit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4811" y="4103313"/>
            <a:ext cx="1304365" cy="50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bit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V="1">
            <a:off x="826994" y="3805518"/>
            <a:ext cx="921124" cy="2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0012" y="3805518"/>
            <a:ext cx="201706" cy="82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2171700" y="3805518"/>
            <a:ext cx="20172" cy="9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65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20" y="2043954"/>
            <a:ext cx="8347518" cy="3617258"/>
          </a:xfrm>
        </p:spPr>
      </p:pic>
    </p:spTree>
    <p:extLst>
      <p:ext uri="{BB962C8B-B14F-4D97-AF65-F5344CB8AC3E}">
        <p14:creationId xmlns:p14="http://schemas.microsoft.com/office/powerpoint/2010/main" val="201408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964547"/>
          </a:xfrm>
        </p:spPr>
        <p:txBody>
          <a:bodyPr/>
          <a:lstStyle/>
          <a:p>
            <a:pPr algn="ctr"/>
            <a:r>
              <a:rPr lang="en-US" b="1" dirty="0" smtClean="0"/>
              <a:t>Class - 05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995082"/>
            <a:ext cx="10627659" cy="558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Topic:</a:t>
            </a:r>
            <a:endParaRPr lang="en-US" sz="3600" u="sng" dirty="0"/>
          </a:p>
          <a:p>
            <a:pPr lvl="1"/>
            <a:r>
              <a:rPr lang="en-US" sz="3200" dirty="0" smtClean="0"/>
              <a:t>Operators</a:t>
            </a:r>
          </a:p>
          <a:p>
            <a:pPr lvl="2"/>
            <a:r>
              <a:rPr lang="en-US" sz="2800" dirty="0" smtClean="0"/>
              <a:t>Relational operators</a:t>
            </a:r>
          </a:p>
          <a:p>
            <a:pPr lvl="2"/>
            <a:r>
              <a:rPr lang="en-US" sz="2800" dirty="0" smtClean="0"/>
              <a:t>Logical operators</a:t>
            </a:r>
          </a:p>
          <a:p>
            <a:pPr lvl="2"/>
            <a:r>
              <a:rPr lang="en-US" sz="2800" dirty="0" smtClean="0"/>
              <a:t>Increment &amp; decrement operators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3200" dirty="0" smtClean="0"/>
              <a:t>Expression</a:t>
            </a:r>
          </a:p>
          <a:p>
            <a:pPr lvl="2"/>
            <a:r>
              <a:rPr lang="en-US" sz="2800" dirty="0" smtClean="0"/>
              <a:t>Precedence of arithmetic operators</a:t>
            </a:r>
          </a:p>
          <a:p>
            <a:pPr lvl="2"/>
            <a:r>
              <a:rPr lang="en-US" sz="2800" dirty="0" smtClean="0"/>
              <a:t>Expression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368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94"/>
            <a:ext cx="10515600" cy="1048870"/>
          </a:xfrm>
        </p:spPr>
        <p:txBody>
          <a:bodyPr/>
          <a:lstStyle/>
          <a:p>
            <a:pPr algn="ctr"/>
            <a:r>
              <a:rPr lang="en-US" b="1" u="sng" dirty="0" smtClean="0"/>
              <a:t>Previous class discussion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1"/>
            <a:ext cx="10515600" cy="52222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44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3" y="161365"/>
            <a:ext cx="11470341" cy="601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Relational Operators:</a:t>
            </a:r>
          </a:p>
          <a:p>
            <a:pPr marL="457200" lvl="1" indent="0">
              <a:buNone/>
            </a:pPr>
            <a:r>
              <a:rPr lang="en-US" sz="2800" dirty="0" smtClean="0"/>
              <a:t>It helps to compare  between the value of two variables or constants.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 smtClean="0"/>
              <a:t>Exp</a:t>
            </a:r>
            <a:r>
              <a:rPr lang="en-US" sz="2800" dirty="0" smtClean="0"/>
              <a:t>:   var1  &lt;  var2,    </a:t>
            </a:r>
            <a:r>
              <a:rPr lang="en-US" sz="2800" dirty="0"/>
              <a:t>it gives 0 or 1 as a </a:t>
            </a:r>
            <a:r>
              <a:rPr lang="en-US" sz="2800" dirty="0" smtClean="0"/>
              <a:t>result</a:t>
            </a:r>
          </a:p>
          <a:p>
            <a:pPr marL="457200" lvl="1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17 &lt; 288 , it will give 1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 17 &gt; 288, it will give  0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remember If(conditions) checks only 0 or 1 value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x &lt; y,	x &gt; y,	   x &lt;= y,     x &gt;= y,    x == y,     x  !=  y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</a:t>
            </a:r>
          </a:p>
          <a:p>
            <a:pPr marL="457200" lvl="1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lets go to coding session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469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74812"/>
            <a:ext cx="10950388" cy="600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Logical operators:</a:t>
            </a:r>
            <a:endParaRPr lang="en-US" sz="3600" u="sng" dirty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dirty="0" smtClean="0"/>
              <a:t>it helps to combine more than one condition.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&amp;&amp;    -&gt;AND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||     -&gt;OR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!       -&gt; NOT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0704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174812"/>
            <a:ext cx="11071412" cy="600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Precedence of relational and logical: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highest             !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       &gt;    &gt;=     &lt;    &lt;=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       ==   !=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       &amp;&amp;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lowest	       ||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504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2" y="174813"/>
            <a:ext cx="11277600" cy="6468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is 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Language is a way to communicate with each others(Human)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Bengali, English and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What is computer 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Computer also have a language to execute its task..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0 or 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is programming language: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 smtClean="0"/>
              <a:t>A programming language is a human readable </a:t>
            </a:r>
            <a:r>
              <a:rPr lang="en-US" dirty="0"/>
              <a:t>&amp;</a:t>
            </a:r>
            <a:r>
              <a:rPr lang="en-US" dirty="0" smtClean="0"/>
              <a:t> understandable 	language by which we can give instructions to computer.</a:t>
            </a:r>
          </a:p>
        </p:txBody>
      </p:sp>
    </p:spTree>
    <p:extLst>
      <p:ext uri="{BB962C8B-B14F-4D97-AF65-F5344CB8AC3E}">
        <p14:creationId xmlns:p14="http://schemas.microsoft.com/office/powerpoint/2010/main" val="2890768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24"/>
            <a:ext cx="10896600" cy="605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Increment &amp; decrement: 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increment: </a:t>
            </a:r>
            <a:r>
              <a:rPr lang="en-US" dirty="0" smtClean="0"/>
              <a:t>increase value by 1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</a:t>
            </a:r>
            <a:r>
              <a:rPr lang="en-US" dirty="0" smtClean="0"/>
              <a:t>like x = x + 1 OR   x++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decrement: </a:t>
            </a:r>
            <a:r>
              <a:rPr lang="en-US" dirty="0" smtClean="0"/>
              <a:t>decrease value by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like x = x – 1 OR    x--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BUT,   x++   and ++x is same?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x-- and  --x is same?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49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53" y="109631"/>
            <a:ext cx="10614212" cy="858557"/>
          </a:xfrm>
        </p:spPr>
        <p:txBody>
          <a:bodyPr/>
          <a:lstStyle/>
          <a:p>
            <a:pPr algn="ctr"/>
            <a:r>
              <a:rPr lang="en-US" u="sng" dirty="0" smtClean="0"/>
              <a:t>Home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968188"/>
            <a:ext cx="12070976" cy="56881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Write a program to find the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Algebra equation: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ax + by + c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x = 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a,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a.a</a:t>
            </a:r>
            <a:r>
              <a:rPr lang="en-US" dirty="0" smtClean="0"/>
              <a:t> + </a:t>
            </a:r>
            <a:r>
              <a:rPr lang="en-US" dirty="0" err="1" smtClean="0"/>
              <a:t>b.y</a:t>
            </a:r>
            <a:r>
              <a:rPr lang="en-US" dirty="0" smtClean="0"/>
              <a:t> + c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13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268941"/>
            <a:ext cx="10936941" cy="590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	sum = var1  +  var2;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Operators	=, +, -, /, *, </a:t>
            </a:r>
          </a:p>
          <a:p>
            <a:pPr marL="0" indent="0">
              <a:buNone/>
            </a:pPr>
            <a:r>
              <a:rPr lang="en-US" sz="4000" dirty="0" smtClean="0"/>
              <a:t>Operand: variable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4205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Class - 06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Topic:</a:t>
            </a:r>
          </a:p>
          <a:p>
            <a:pPr lvl="1"/>
            <a:r>
              <a:rPr lang="en-US" sz="3200" dirty="0" smtClean="0"/>
              <a:t>ASCII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1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522271"/>
            <a:ext cx="10641106" cy="512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A, b C, D, 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 = 65 = 1000001</a:t>
            </a:r>
          </a:p>
          <a:p>
            <a:pPr marL="0" indent="0">
              <a:buNone/>
            </a:pPr>
            <a:r>
              <a:rPr lang="en-US" dirty="0" smtClean="0"/>
              <a:t>B = 66 = 1000010</a:t>
            </a:r>
          </a:p>
          <a:p>
            <a:pPr marL="0" indent="0">
              <a:buNone/>
            </a:pPr>
            <a:r>
              <a:rPr lang="en-US" dirty="0" smtClean="0"/>
              <a:t>C = 67 = 1000011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A, B, C, D, E,,,,,,,, Z</a:t>
            </a:r>
          </a:p>
          <a:p>
            <a:pPr marL="0" indent="0">
              <a:buNone/>
            </a:pPr>
            <a:r>
              <a:rPr lang="en-US" dirty="0" smtClean="0"/>
              <a:t>1, 2, 3, 4,</a:t>
            </a:r>
          </a:p>
          <a:p>
            <a:pPr marL="0" indent="0">
              <a:buNone/>
            </a:pPr>
            <a:r>
              <a:rPr lang="en-US" dirty="0" smtClean="0"/>
              <a:t>Z,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35824" y="2541494"/>
            <a:ext cx="954741" cy="201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90565" y="2568388"/>
            <a:ext cx="1600200" cy="199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9235" y="3697941"/>
            <a:ext cx="145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23729" y="1869141"/>
            <a:ext cx="53789" cy="28238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77518" y="1869141"/>
            <a:ext cx="1452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77518" y="3200400"/>
            <a:ext cx="145228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77518" y="4706471"/>
            <a:ext cx="1452282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35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68941"/>
            <a:ext cx="11138647" cy="5908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1001001 = 1*2^6 + 0*2^5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7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Class -07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Topic:</a:t>
            </a:r>
          </a:p>
          <a:p>
            <a:pPr marL="457200" lvl="1" indent="0">
              <a:buNone/>
            </a:pPr>
            <a:r>
              <a:rPr lang="en-US" sz="3200" dirty="0" smtClean="0"/>
              <a:t>Increment / decrement operator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Loop: for loop structure &amp; Program</a:t>
            </a:r>
          </a:p>
        </p:txBody>
      </p:sp>
    </p:spTree>
    <p:extLst>
      <p:ext uri="{BB962C8B-B14F-4D97-AF65-F5344CB8AC3E}">
        <p14:creationId xmlns:p14="http://schemas.microsoft.com/office/powerpoint/2010/main" val="317185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443753"/>
            <a:ext cx="10641106" cy="57332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2 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2;  </a:t>
            </a:r>
            <a:r>
              <a:rPr lang="en-US" dirty="0" err="1" smtClean="0"/>
              <a:t>var</a:t>
            </a:r>
            <a:r>
              <a:rPr lang="en-US" dirty="0" smtClean="0"/>
              <a:t> = 50 – 48;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5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5; </a:t>
            </a:r>
            <a:r>
              <a:rPr lang="en-US" dirty="0" err="1" smtClean="0"/>
              <a:t>var</a:t>
            </a:r>
            <a:r>
              <a:rPr lang="en-US" dirty="0" smtClean="0"/>
              <a:t> = 53 – 48;</a:t>
            </a:r>
          </a:p>
          <a:p>
            <a:pPr marL="0" indent="0" algn="ctr">
              <a:buNone/>
            </a:pPr>
            <a:r>
              <a:rPr lang="en-US" dirty="0" smtClean="0"/>
              <a:t>8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8; </a:t>
            </a:r>
            <a:r>
              <a:rPr lang="en-US" dirty="0" err="1" smtClean="0"/>
              <a:t>var</a:t>
            </a:r>
            <a:r>
              <a:rPr lang="en-US" dirty="0" smtClean="0"/>
              <a:t> = 56  - 48;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‘0’ =  48 </a:t>
            </a:r>
          </a:p>
          <a:p>
            <a:pPr marL="0" indent="0" algn="ctr">
              <a:buNone/>
            </a:pPr>
            <a:r>
              <a:rPr lang="en-US" dirty="0" smtClean="0"/>
              <a:t>48 + 1 = 49 =&gt; ‘1’</a:t>
            </a:r>
          </a:p>
          <a:p>
            <a:pPr marL="0" indent="0" algn="ctr">
              <a:buNone/>
            </a:pPr>
            <a:r>
              <a:rPr lang="en-US" dirty="0" smtClean="0"/>
              <a:t>48 + 2 = 50 =&gt; ‘2’</a:t>
            </a:r>
          </a:p>
          <a:p>
            <a:pPr marL="0" indent="0" algn="ctr">
              <a:buNone/>
            </a:pPr>
            <a:r>
              <a:rPr lang="en-US" dirty="0" smtClean="0"/>
              <a:t>A + B = Y</a:t>
            </a:r>
          </a:p>
          <a:p>
            <a:pPr marL="0" indent="0" algn="ctr">
              <a:buNone/>
            </a:pPr>
            <a:r>
              <a:rPr lang="en-US" dirty="0" smtClean="0"/>
              <a:t>B = Y -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93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8258"/>
            <a:ext cx="11846859" cy="6441141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Increment / decrement operator: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2800" dirty="0" smtClean="0"/>
              <a:t>Increment means it increases the value of a variable by one</a:t>
            </a:r>
          </a:p>
          <a:p>
            <a:pPr marL="457200" lvl="1" indent="0">
              <a:buNone/>
            </a:pPr>
            <a:r>
              <a:rPr lang="en-US" sz="2800" dirty="0" smtClean="0"/>
              <a:t>X++    OR   X = X + 1   is same operation</a:t>
            </a:r>
          </a:p>
          <a:p>
            <a:pPr marL="457200" lvl="1" indent="0">
              <a:buNone/>
            </a:pPr>
            <a:r>
              <a:rPr lang="en-US" sz="2800" dirty="0" smtClean="0"/>
              <a:t>X = 5;</a:t>
            </a:r>
          </a:p>
          <a:p>
            <a:pPr marL="457200" lvl="1" indent="0">
              <a:buNone/>
            </a:pPr>
            <a:r>
              <a:rPr lang="en-US" sz="2800" dirty="0" smtClean="0"/>
              <a:t>X++ ; 	// now the value will be X = 6;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Decrement means it decreases the value of a variable by one</a:t>
            </a:r>
          </a:p>
          <a:p>
            <a:pPr marL="457200" lvl="1" indent="0">
              <a:buNone/>
            </a:pPr>
            <a:r>
              <a:rPr lang="en-US" sz="2800" dirty="0" smtClean="0"/>
              <a:t>X--    OR X = X -1   is same operation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X = 10;</a:t>
            </a:r>
          </a:p>
          <a:p>
            <a:pPr marL="457200" lvl="1" indent="0">
              <a:buNone/>
            </a:pPr>
            <a:r>
              <a:rPr lang="en-US" sz="2800" dirty="0" smtClean="0"/>
              <a:t>X--; 	//now the value will be X = 9</a:t>
            </a:r>
          </a:p>
        </p:txBody>
      </p:sp>
    </p:spTree>
    <p:extLst>
      <p:ext uri="{BB962C8B-B14F-4D97-AF65-F5344CB8AC3E}">
        <p14:creationId xmlns:p14="http://schemas.microsoft.com/office/powerpoint/2010/main" val="2657956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47918"/>
            <a:ext cx="10869706" cy="6029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Important</a:t>
            </a:r>
            <a:endParaRPr lang="en-US" sz="3600" dirty="0"/>
          </a:p>
          <a:p>
            <a:pPr marL="457200" lvl="1" indent="0">
              <a:buNone/>
            </a:pPr>
            <a:r>
              <a:rPr lang="en-US" sz="3200" dirty="0" smtClean="0"/>
              <a:t>X++     and	++X  they perform same operation but there is a different: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If X = 7;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Y = X++;   // what will be Y = 7?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If X = 10;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Y = ++X;  // what will be Y = 11?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25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9" y="5220158"/>
            <a:ext cx="2631691" cy="1480063"/>
          </a:xfrm>
        </p:spPr>
      </p:pic>
      <p:sp>
        <p:nvSpPr>
          <p:cNvPr id="4" name="Rectangle 3"/>
          <p:cNvSpPr/>
          <p:nvPr/>
        </p:nvSpPr>
        <p:spPr>
          <a:xfrm>
            <a:off x="5088194" y="342900"/>
            <a:ext cx="2433483" cy="1339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Source code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2220" y="2816941"/>
            <a:ext cx="2905432" cy="12683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Compiler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304936" y="1682085"/>
            <a:ext cx="0" cy="113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304935" y="4085302"/>
            <a:ext cx="1" cy="113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48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988" y="242048"/>
            <a:ext cx="1130897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Important</a:t>
            </a:r>
            <a:endParaRPr lang="en-US" sz="3600" dirty="0"/>
          </a:p>
          <a:p>
            <a:pPr lvl="1"/>
            <a:r>
              <a:rPr lang="en-US" sz="3200" dirty="0" smtClean="0"/>
              <a:t>X--     </a:t>
            </a:r>
            <a:r>
              <a:rPr lang="en-US" sz="3200" dirty="0"/>
              <a:t>and	</a:t>
            </a:r>
            <a:r>
              <a:rPr lang="en-US" sz="3200" dirty="0" smtClean="0"/>
              <a:t>--X  </a:t>
            </a:r>
            <a:r>
              <a:rPr lang="en-US" sz="3200" dirty="0"/>
              <a:t>they perform same operation but there is a different: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If X = </a:t>
            </a:r>
            <a:r>
              <a:rPr lang="en-US" sz="3200" dirty="0" smtClean="0"/>
              <a:t>121;</a:t>
            </a:r>
            <a:endParaRPr lang="en-US" sz="3200" dirty="0"/>
          </a:p>
          <a:p>
            <a:pPr lvl="1"/>
            <a:r>
              <a:rPr lang="en-US" sz="3200" dirty="0"/>
              <a:t>   Y = </a:t>
            </a:r>
            <a:r>
              <a:rPr lang="en-US" sz="3200" dirty="0" smtClean="0"/>
              <a:t>X--;   </a:t>
            </a:r>
            <a:r>
              <a:rPr lang="en-US" sz="3200" dirty="0"/>
              <a:t>// what will be Y = </a:t>
            </a:r>
            <a:r>
              <a:rPr lang="en-US" sz="3200" dirty="0" smtClean="0"/>
              <a:t>121? X = 120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If X = </a:t>
            </a:r>
            <a:r>
              <a:rPr lang="en-US" sz="3200" dirty="0" smtClean="0"/>
              <a:t>233;</a:t>
            </a:r>
            <a:endParaRPr lang="en-US" sz="3200" dirty="0"/>
          </a:p>
          <a:p>
            <a:pPr lvl="1"/>
            <a:r>
              <a:rPr lang="en-US" sz="3200" dirty="0"/>
              <a:t>   Y = </a:t>
            </a:r>
            <a:r>
              <a:rPr lang="en-US" sz="3200" dirty="0" smtClean="0"/>
              <a:t>--X</a:t>
            </a:r>
            <a:r>
              <a:rPr lang="en-US" sz="3200" dirty="0"/>
              <a:t>;  // what will be Y = </a:t>
            </a:r>
            <a:r>
              <a:rPr lang="en-US" sz="3200" dirty="0" smtClean="0"/>
              <a:t>232? X = 232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910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47918"/>
            <a:ext cx="11819965" cy="656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u="sng" dirty="0" smtClean="0"/>
              <a:t>Loop:</a:t>
            </a:r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200" dirty="0" smtClean="0"/>
              <a:t>It repeats the same operation or instruction in a block. {…..}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Can you print number from 1 to 10?</a:t>
            </a:r>
          </a:p>
          <a:p>
            <a:pPr marL="457200" lvl="1" indent="0">
              <a:buNone/>
            </a:pPr>
            <a:r>
              <a:rPr lang="en-US" sz="3200" dirty="0" smtClean="0"/>
              <a:t>Student: yes it is very easy. I will take ten </a:t>
            </a:r>
            <a:r>
              <a:rPr lang="en-US" sz="3200" dirty="0" err="1" smtClean="0"/>
              <a:t>printf</a:t>
            </a:r>
            <a:r>
              <a:rPr lang="en-US" sz="3200" dirty="0" smtClean="0"/>
              <a:t> function..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like: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(“%d”, 1);   </a:t>
            </a:r>
          </a:p>
          <a:p>
            <a:pPr marL="457200" lvl="1" indent="0">
              <a:buNone/>
            </a:pPr>
            <a:r>
              <a:rPr lang="en-US" sz="3200" dirty="0"/>
              <a:t>	 </a:t>
            </a:r>
            <a:r>
              <a:rPr lang="en-US" sz="3200" dirty="0" smtClean="0"/>
              <a:t>  </a:t>
            </a:r>
            <a:r>
              <a:rPr lang="en-US" sz="3200" dirty="0" err="1"/>
              <a:t>printf</a:t>
            </a:r>
            <a:r>
              <a:rPr lang="en-US" sz="3200" dirty="0"/>
              <a:t>(“%d”, </a:t>
            </a:r>
            <a:r>
              <a:rPr lang="en-US" sz="3200" dirty="0" smtClean="0"/>
              <a:t>2);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 </a:t>
            </a:r>
            <a:r>
              <a:rPr lang="en-US" sz="3200" dirty="0" smtClean="0"/>
              <a:t>  ……………………….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………………………..</a:t>
            </a:r>
          </a:p>
          <a:p>
            <a:pPr marL="457200" lvl="1" indent="0">
              <a:buNone/>
            </a:pPr>
            <a:r>
              <a:rPr lang="en-US" sz="3200" dirty="0"/>
              <a:t>	 </a:t>
            </a:r>
            <a:r>
              <a:rPr lang="en-US" sz="3200" dirty="0" smtClean="0"/>
              <a:t>  ………………………..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</a:t>
            </a:r>
            <a:r>
              <a:rPr lang="en-US" sz="3200" dirty="0" err="1"/>
              <a:t>printf</a:t>
            </a:r>
            <a:r>
              <a:rPr lang="en-US" sz="3200" dirty="0"/>
              <a:t>(“%d”, </a:t>
            </a:r>
            <a:r>
              <a:rPr lang="en-US" sz="3200" dirty="0" smtClean="0"/>
              <a:t>10);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083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1706"/>
            <a:ext cx="11125200" cy="597525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print number from  50 to 1000????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Student:  wow…….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this is possible but I need a long time to write 1000 – 50 </a:t>
            </a:r>
            <a:r>
              <a:rPr lang="en-US" sz="2800" dirty="0" err="1" smtClean="0"/>
              <a:t>printf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Function……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478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7" y="188258"/>
            <a:ext cx="11900647" cy="6548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Instead of writing thousand </a:t>
            </a:r>
            <a:r>
              <a:rPr lang="en-US" dirty="0" err="1" smtClean="0"/>
              <a:t>printf</a:t>
            </a:r>
            <a:r>
              <a:rPr lang="en-US" dirty="0" smtClean="0"/>
              <a:t> function… we can write only one </a:t>
            </a:r>
            <a:r>
              <a:rPr lang="en-US" dirty="0" err="1" smtClean="0"/>
              <a:t>printf</a:t>
            </a:r>
            <a:r>
              <a:rPr lang="en-US" dirty="0" smtClean="0"/>
              <a:t> function and will write this one </a:t>
            </a:r>
            <a:r>
              <a:rPr lang="en-US" dirty="0" err="1" smtClean="0"/>
              <a:t>printf</a:t>
            </a:r>
            <a:r>
              <a:rPr lang="en-US" dirty="0" smtClean="0"/>
              <a:t> function into a feature of C programming which will print our 1000 </a:t>
            </a:r>
            <a:r>
              <a:rPr lang="en-US" dirty="0" err="1" smtClean="0"/>
              <a:t>printf</a:t>
            </a:r>
            <a:r>
              <a:rPr lang="en-US" dirty="0" smtClean="0"/>
              <a:t>… that is known as LOOP….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X = 50;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While(X &lt;= 1000){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(“%d\n”,  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There are two 3 types of loop:</a:t>
            </a:r>
          </a:p>
          <a:p>
            <a:pPr marL="0" indent="0">
              <a:buNone/>
            </a:pPr>
            <a:r>
              <a:rPr lang="en-US" dirty="0" smtClean="0"/>
              <a:t>	1. for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while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do… while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2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1706"/>
            <a:ext cx="11125200" cy="59752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while( test condition) {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body of loop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12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88259"/>
            <a:ext cx="11949953" cy="6669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while(n &lt; 11) {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(“Hello\n”);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 = n +  1;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47565" y="1465729"/>
            <a:ext cx="2944906" cy="13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4118" y="1405217"/>
            <a:ext cx="13447" cy="21784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88459" y="3429000"/>
            <a:ext cx="2380129" cy="537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88459" y="1465729"/>
            <a:ext cx="26894" cy="20574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5353" y="1479176"/>
            <a:ext cx="37651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05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59" y="207402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/>
              <a:t>Class - 08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532965"/>
            <a:ext cx="10748682" cy="4643998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while loop</a:t>
            </a:r>
          </a:p>
          <a:p>
            <a:r>
              <a:rPr lang="en-US" dirty="0" smtClean="0"/>
              <a:t>for loop</a:t>
            </a:r>
            <a:endParaRPr lang="en-US" dirty="0"/>
          </a:p>
          <a:p>
            <a:r>
              <a:rPr lang="en-US" smtClean="0"/>
              <a:t>Break</a:t>
            </a:r>
            <a:endParaRPr lang="en-US" dirty="0" smtClean="0"/>
          </a:p>
          <a:p>
            <a:r>
              <a:rPr lang="en-US" dirty="0" smtClean="0"/>
              <a:t>Continue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9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6" y="149973"/>
            <a:ext cx="10515600" cy="58961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Previous Class Discussion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41" y="694625"/>
            <a:ext cx="10887635" cy="54642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while(condition)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body….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………..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0" y="1116105"/>
            <a:ext cx="5036862" cy="50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7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34470"/>
            <a:ext cx="11031071" cy="649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do while loop:</a:t>
            </a:r>
            <a:r>
              <a:rPr lang="en-US" sz="3600" dirty="0" smtClean="0"/>
              <a:t> </a:t>
            </a:r>
            <a:r>
              <a:rPr lang="en-US" dirty="0" smtClean="0"/>
              <a:t>it works look like while loop but there is a different. Find it.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do 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(“Hello\n”);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}while(</a:t>
            </a:r>
            <a:r>
              <a:rPr lang="en-US" sz="3200" dirty="0" err="1" smtClean="0"/>
              <a:t>condtion</a:t>
            </a:r>
            <a:r>
              <a:rPr lang="en-US" sz="3200" dirty="0" smtClean="0"/>
              <a:t>);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NB: going to code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18" y="829234"/>
            <a:ext cx="4616825" cy="46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47918"/>
            <a:ext cx="11766177" cy="6710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for loop: It also repeats the task till  condition false.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2407024"/>
            <a:ext cx="9786714" cy="42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6" y="198530"/>
            <a:ext cx="11546541" cy="64846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 programming 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a programming language that is developed by Dennis Ritchie in 	1972 at the Bell Laboratories..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Real life application of C:</a:t>
            </a:r>
          </a:p>
          <a:p>
            <a:pPr lvl="3"/>
            <a:r>
              <a:rPr lang="en-US" sz="2800" dirty="0" smtClean="0"/>
              <a:t>Operation System: windows, Linux. (Kernel)</a:t>
            </a:r>
          </a:p>
          <a:p>
            <a:pPr lvl="3"/>
            <a:r>
              <a:rPr lang="en-US" sz="2800" dirty="0" smtClean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280509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1"/>
            <a:ext cx="10515600" cy="629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Class - 09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995082"/>
            <a:ext cx="11914094" cy="5715000"/>
          </a:xfrm>
        </p:spPr>
        <p:txBody>
          <a:bodyPr anchor="ctr"/>
          <a:lstStyle/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Logical Operator Truth Table</a:t>
            </a:r>
          </a:p>
          <a:p>
            <a:pPr lvl="1"/>
            <a:r>
              <a:rPr lang="en-US" dirty="0" smtClean="0"/>
              <a:t>Operator precedence</a:t>
            </a:r>
          </a:p>
          <a:p>
            <a:pPr lvl="1"/>
            <a:r>
              <a:rPr lang="en-US" dirty="0" smtClean="0"/>
              <a:t>Compound condition</a:t>
            </a:r>
          </a:p>
          <a:p>
            <a:pPr lvl="1"/>
            <a:r>
              <a:rPr lang="en-US" dirty="0" smtClean="0"/>
              <a:t>Nested loop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553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03762"/>
            <a:ext cx="10627659" cy="562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 smtClean="0"/>
              <a:t>Previous Class Discussion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7" y="766484"/>
            <a:ext cx="11927541" cy="5930151"/>
          </a:xfrm>
        </p:spPr>
        <p:txBody>
          <a:bodyPr/>
          <a:lstStyle/>
          <a:p>
            <a:r>
              <a:rPr lang="en-US" dirty="0" smtClean="0"/>
              <a:t>For loop: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Loop controlled update</a:t>
            </a:r>
            <a:r>
              <a:rPr lang="en-US" dirty="0" smtClean="0"/>
              <a:t>: increment / decrement / multiplication / division / modulo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for( initialization;   condition;  loop controlled update) {</a:t>
            </a:r>
          </a:p>
          <a:p>
            <a:pPr marL="457200" lvl="1" indent="0">
              <a:buNone/>
            </a:pPr>
            <a:r>
              <a:rPr lang="en-US" dirty="0" smtClean="0"/>
              <a:t>		loop body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	</a:t>
            </a:r>
            <a:r>
              <a:rPr lang="en-US" dirty="0" err="1" smtClean="0"/>
              <a:t>i</a:t>
            </a:r>
            <a:r>
              <a:rPr lang="en-US" dirty="0" smtClean="0"/>
              <a:t> &lt;= n;		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(“%d\n”,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006" y="3254188"/>
            <a:ext cx="1613647" cy="28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6682" y="2931460"/>
            <a:ext cx="1640541" cy="389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5717" y="3052482"/>
            <a:ext cx="2205317" cy="510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controlled update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22829" y="3536576"/>
            <a:ext cx="356346" cy="470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86952" y="3321425"/>
            <a:ext cx="141195" cy="77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24984" y="3563469"/>
            <a:ext cx="1301005" cy="535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25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55494"/>
            <a:ext cx="11819965" cy="6494930"/>
          </a:xfrm>
        </p:spPr>
        <p:txBody>
          <a:bodyPr/>
          <a:lstStyle/>
          <a:p>
            <a:r>
              <a:rPr lang="en-US" dirty="0" smtClean="0"/>
              <a:t>While loop: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Initialization</a:t>
            </a:r>
          </a:p>
          <a:p>
            <a:pPr marL="457200" lvl="1" indent="0">
              <a:buNone/>
            </a:pPr>
            <a:r>
              <a:rPr lang="en-US" dirty="0" smtClean="0"/>
              <a:t>while( condition ) {</a:t>
            </a:r>
          </a:p>
          <a:p>
            <a:pPr marL="457200" lvl="1" indent="0">
              <a:buNone/>
            </a:pPr>
            <a:r>
              <a:rPr lang="en-US" dirty="0" smtClean="0"/>
              <a:t>	body…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loop controlled update: increment / decrement / multiplication / division / modulo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pPr marL="457200" lvl="1" indent="0">
              <a:buNone/>
            </a:pPr>
            <a:r>
              <a:rPr lang="en-US" dirty="0" smtClean="0"/>
              <a:t>while( </a:t>
            </a:r>
            <a:r>
              <a:rPr lang="en-US" dirty="0" err="1" smtClean="0"/>
              <a:t>i</a:t>
            </a:r>
            <a:r>
              <a:rPr lang="en-US" dirty="0" smtClean="0"/>
              <a:t> &lt;= 100 )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(“%d\n”, 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44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34471"/>
            <a:ext cx="10990729" cy="6042492"/>
          </a:xfrm>
        </p:spPr>
        <p:txBody>
          <a:bodyPr anchor="ctr"/>
          <a:lstStyle/>
          <a:p>
            <a:r>
              <a:rPr lang="en-US" dirty="0" smtClean="0"/>
              <a:t>Do while loop: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1;</a:t>
            </a:r>
          </a:p>
          <a:p>
            <a:pPr marL="457200" lvl="1" indent="0">
              <a:buNone/>
            </a:pPr>
            <a:r>
              <a:rPr lang="en-US" dirty="0" smtClean="0"/>
              <a:t>do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Ayon</a:t>
            </a:r>
            <a:r>
              <a:rPr lang="en-US" dirty="0" smtClean="0"/>
              <a:t>\n”);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0" lvl="1" indent="0">
              <a:buNone/>
            </a:pPr>
            <a:r>
              <a:rPr lang="en-US" dirty="0" smtClean="0"/>
              <a:t>}while(</a:t>
            </a:r>
            <a:r>
              <a:rPr lang="en-US" dirty="0" err="1" smtClean="0"/>
              <a:t>i</a:t>
            </a:r>
            <a:r>
              <a:rPr lang="en-US" dirty="0" smtClean="0"/>
              <a:t> &lt; = 10 );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63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23" y="185084"/>
            <a:ext cx="11694460" cy="6565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Relational operators:</a:t>
            </a:r>
          </a:p>
          <a:p>
            <a:pPr marL="457200" lvl="1" indent="0">
              <a:buNone/>
            </a:pPr>
            <a:r>
              <a:rPr lang="en-US" sz="2800" dirty="0" smtClean="0"/>
              <a:t>It compares between two values and gives result as 1(true) or 0(false).</a:t>
            </a:r>
          </a:p>
          <a:p>
            <a:pPr marL="457200" lvl="1" indent="0">
              <a:buNone/>
            </a:pPr>
            <a:r>
              <a:rPr lang="en-US" sz="2800" dirty="0" smtClean="0"/>
              <a:t>There are six relational operators:</a:t>
            </a:r>
          </a:p>
          <a:p>
            <a:pPr marL="914400" lvl="2" indent="0">
              <a:buNone/>
            </a:pPr>
            <a:r>
              <a:rPr lang="en-US" sz="2400" dirty="0" smtClean="0"/>
              <a:t>&lt;</a:t>
            </a:r>
          </a:p>
          <a:p>
            <a:pPr marL="914400" lvl="2" indent="0">
              <a:buNone/>
            </a:pPr>
            <a:r>
              <a:rPr lang="en-US" sz="2400" dirty="0" smtClean="0"/>
              <a:t>&lt;=        a &lt; b  || a == b</a:t>
            </a:r>
          </a:p>
          <a:p>
            <a:pPr marL="914400" lvl="2" indent="0">
              <a:buNone/>
            </a:pPr>
            <a:r>
              <a:rPr lang="en-US" sz="2400" dirty="0"/>
              <a:t>&gt;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 smtClean="0"/>
              <a:t>&gt;=</a:t>
            </a:r>
          </a:p>
          <a:p>
            <a:pPr marL="914400" lvl="2" indent="0">
              <a:buNone/>
            </a:pPr>
            <a:r>
              <a:rPr lang="en-US" sz="2400" dirty="0" smtClean="0"/>
              <a:t>==</a:t>
            </a:r>
          </a:p>
          <a:p>
            <a:pPr marL="914400" lvl="2" indent="0">
              <a:buNone/>
            </a:pPr>
            <a:r>
              <a:rPr lang="en-US" sz="2400" dirty="0" smtClean="0"/>
              <a:t>!=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A &lt;= B    it is a relational expression or condition. That have two values either 0 or 1</a:t>
            </a:r>
          </a:p>
          <a:p>
            <a:pPr marL="914400" lvl="2" indent="0">
              <a:buNone/>
            </a:pPr>
            <a:r>
              <a:rPr lang="en-US" sz="2400" dirty="0" smtClean="0"/>
              <a:t>					</a:t>
            </a:r>
            <a:endParaRPr lang="en-US" sz="2400" dirty="0"/>
          </a:p>
          <a:p>
            <a:pPr marL="457200" lvl="1" indent="0">
              <a:buNone/>
            </a:pPr>
            <a:r>
              <a:rPr lang="en-US" sz="2800" dirty="0" smtClean="0"/>
              <a:t>	if(condition) {		if( )    		condition: 0 /1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body</a:t>
            </a:r>
          </a:p>
          <a:p>
            <a:pPr marL="457200" lvl="1" indent="0">
              <a:buNone/>
            </a:pPr>
            <a:r>
              <a:rPr lang="en-US" sz="2800" dirty="0"/>
              <a:t>	}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5244353" y="4853376"/>
            <a:ext cx="1842247" cy="444625"/>
          </a:xfrm>
          <a:custGeom>
            <a:avLst/>
            <a:gdLst>
              <a:gd name="connsiteX0" fmla="*/ 1842247 w 1842247"/>
              <a:gd name="connsiteY0" fmla="*/ 323742 h 444625"/>
              <a:gd name="connsiteX1" fmla="*/ 645459 w 1842247"/>
              <a:gd name="connsiteY1" fmla="*/ 1012 h 444625"/>
              <a:gd name="connsiteX2" fmla="*/ 80682 w 1842247"/>
              <a:gd name="connsiteY2" fmla="*/ 417871 h 444625"/>
              <a:gd name="connsiteX3" fmla="*/ 80682 w 1842247"/>
              <a:gd name="connsiteY3" fmla="*/ 404424 h 444625"/>
              <a:gd name="connsiteX4" fmla="*/ 0 w 1842247"/>
              <a:gd name="connsiteY4" fmla="*/ 417871 h 4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247" h="444625">
                <a:moveTo>
                  <a:pt x="1842247" y="323742"/>
                </a:moveTo>
                <a:cubicBezTo>
                  <a:pt x="1390650" y="154533"/>
                  <a:pt x="939053" y="-14676"/>
                  <a:pt x="645459" y="1012"/>
                </a:cubicBezTo>
                <a:cubicBezTo>
                  <a:pt x="351865" y="16700"/>
                  <a:pt x="174811" y="350636"/>
                  <a:pt x="80682" y="417871"/>
                </a:cubicBezTo>
                <a:cubicBezTo>
                  <a:pt x="-13447" y="485106"/>
                  <a:pt x="94129" y="404424"/>
                  <a:pt x="80682" y="404424"/>
                </a:cubicBezTo>
                <a:cubicBezTo>
                  <a:pt x="67235" y="404424"/>
                  <a:pt x="4482" y="422353"/>
                  <a:pt x="0" y="41787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5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74811"/>
            <a:ext cx="11860306" cy="6548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Boolean Truth 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025"/>
            <a:ext cx="3791298" cy="312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30" y="3970652"/>
            <a:ext cx="2950720" cy="1969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06" y="1025400"/>
            <a:ext cx="4204448" cy="2524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699" y="3550025"/>
            <a:ext cx="1465730" cy="60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||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839635" y="3449169"/>
            <a:ext cx="1096268" cy="43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&amp;&amp;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5217" y="6165476"/>
            <a:ext cx="1250577" cy="38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0733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21024"/>
            <a:ext cx="11165541" cy="6736976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Operator precedence:</a:t>
            </a:r>
          </a:p>
          <a:p>
            <a:pPr marL="457200" lvl="1" indent="0">
              <a:buNone/>
            </a:pPr>
            <a:r>
              <a:rPr lang="en-US" sz="3200" dirty="0" smtClean="0"/>
              <a:t>Highest		!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&gt;,   &gt;=,   &lt;,    &lt;=  ( L to R )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			==,    !=  		(L to R)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&amp;&amp;</a:t>
            </a:r>
          </a:p>
          <a:p>
            <a:pPr marL="457200" lvl="1" indent="0">
              <a:buNone/>
            </a:pPr>
            <a:r>
              <a:rPr lang="en-US" sz="3200" dirty="0" smtClean="0"/>
              <a:t>Lowest 		||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If(!x)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(“Yes”);  if( !34) = if(!1) = if(0) </a:t>
            </a:r>
          </a:p>
          <a:p>
            <a:pPr marL="457200" lvl="1" indent="0">
              <a:buNone/>
            </a:pPr>
            <a:r>
              <a:rPr lang="en-US" sz="3200" dirty="0" smtClean="0"/>
              <a:t>If(!0) = if(1) = yes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1483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67247" cy="6858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Compound logic: </a:t>
            </a:r>
          </a:p>
          <a:p>
            <a:pPr marL="457200" lvl="1" indent="0">
              <a:buNone/>
            </a:pPr>
            <a:r>
              <a:rPr lang="en-US" sz="3200" dirty="0" smtClean="0"/>
              <a:t>If( a &lt;= b  &amp;&amp; x &gt; y) {		</a:t>
            </a:r>
          </a:p>
          <a:p>
            <a:pPr marL="457200" lvl="1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(“YES”);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}</a:t>
            </a:r>
          </a:p>
          <a:p>
            <a:pPr marL="457200" lvl="1" indent="0">
              <a:buNone/>
            </a:pPr>
            <a:r>
              <a:rPr lang="en-US" sz="3200" dirty="0" smtClean="0"/>
              <a:t>Else {</a:t>
            </a:r>
          </a:p>
          <a:p>
            <a:pPr marL="457200" lvl="1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(“NO”);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98038" y="0"/>
            <a:ext cx="5970494" cy="6750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a = 3, b = 5, x = 100, y = 50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If( 3 &lt;= 5 &amp;&amp; 100 &gt; 50)    &lt;=, &amp;&amp;, 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		   &lt;=, &gt; , &amp;&amp;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If( 1   &amp;&amp;  1)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If(1)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Pf(yes)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/>
              <a:t>F</a:t>
            </a:r>
            <a:r>
              <a:rPr lang="en-US" sz="3200" dirty="0">
                <a:solidFill>
                  <a:schemeClr val="tx1"/>
                </a:solidFill>
              </a:rPr>
              <a:t>a = 3, b = 5, x = </a:t>
            </a:r>
            <a:r>
              <a:rPr lang="en-US" sz="3200" dirty="0" smtClean="0">
                <a:solidFill>
                  <a:schemeClr val="tx1"/>
                </a:solidFill>
              </a:rPr>
              <a:t>30, </a:t>
            </a:r>
            <a:r>
              <a:rPr lang="en-US" sz="3200" dirty="0">
                <a:solidFill>
                  <a:schemeClr val="tx1"/>
                </a:solidFill>
              </a:rPr>
              <a:t>y = </a:t>
            </a:r>
            <a:r>
              <a:rPr lang="en-US" sz="3200" dirty="0" smtClean="0">
                <a:solidFill>
                  <a:schemeClr val="tx1"/>
                </a:solidFill>
              </a:rPr>
              <a:t>50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If(3&lt;=5 &amp;&amp; 30&gt;50)   &lt;= , &amp;&amp; , 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	      &lt;=, &gt;, &amp;&amp;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If( 1 &amp;&amp; 0)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If(0)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Else pf(“no”)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619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21024"/>
            <a:ext cx="11819965" cy="6055939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Compound:</a:t>
            </a:r>
          </a:p>
          <a:p>
            <a:pPr marL="0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2800" dirty="0" smtClean="0"/>
              <a:t>If( a + b &lt; x   &amp;&amp;  b + c &gt; y   ||  a – z == m) pf(“yes”)</a:t>
            </a:r>
          </a:p>
          <a:p>
            <a:pPr marL="457200" lvl="1" indent="0">
              <a:buNone/>
            </a:pPr>
            <a:r>
              <a:rPr lang="en-US" sz="2800" dirty="0" smtClean="0"/>
              <a:t>If(1+2 &lt; 5 &amp;&amp; 3 + 2 &gt; 2 || 1 – 5 == 1)</a:t>
            </a:r>
          </a:p>
          <a:p>
            <a:pPr marL="457200" lvl="1" indent="0">
              <a:buNone/>
            </a:pPr>
            <a:r>
              <a:rPr lang="en-US" sz="2800" dirty="0" smtClean="0"/>
              <a:t>If(3 &lt; 5 &amp;&amp; 5 &gt; 2 || -4 == 1)</a:t>
            </a:r>
          </a:p>
          <a:p>
            <a:pPr marL="457200" lvl="1" indent="0">
              <a:buNone/>
            </a:pPr>
            <a:r>
              <a:rPr lang="en-US" sz="2800" dirty="0" smtClean="0"/>
              <a:t>If(1  &amp;&amp; 1  || 0)</a:t>
            </a:r>
          </a:p>
          <a:p>
            <a:pPr marL="457200" lvl="1" indent="0">
              <a:buNone/>
            </a:pPr>
            <a:r>
              <a:rPr lang="en-US" sz="2800" dirty="0" smtClean="0"/>
              <a:t>If( 1 || 0)</a:t>
            </a:r>
          </a:p>
          <a:p>
            <a:pPr marL="457200" lvl="1" indent="0">
              <a:buNone/>
            </a:pPr>
            <a:r>
              <a:rPr lang="en-US" sz="2800" dirty="0" smtClean="0"/>
              <a:t>If(1)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If( (a + b &lt; x ) &amp;&amp; (b + c &gt; y) || (a-z == m) ) pf(“yes”)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If( ( (a +</a:t>
            </a:r>
            <a:r>
              <a:rPr lang="en-US" sz="2800" dirty="0"/>
              <a:t> </a:t>
            </a:r>
            <a:r>
              <a:rPr lang="en-US" sz="2800" dirty="0" smtClean="0"/>
              <a:t>b) &lt;x ) &amp;&amp; ( (b + c) &gt; y) || ((a-z) == m )) pf(“yes”)</a:t>
            </a:r>
          </a:p>
        </p:txBody>
      </p:sp>
    </p:spTree>
    <p:extLst>
      <p:ext uri="{BB962C8B-B14F-4D97-AF65-F5344CB8AC3E}">
        <p14:creationId xmlns:p14="http://schemas.microsoft.com/office/powerpoint/2010/main" val="2148634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90294" cy="6858000"/>
          </a:xfrm>
        </p:spPr>
        <p:txBody>
          <a:bodyPr numCol="2" anchor="ctr">
            <a:normAutofit/>
          </a:bodyPr>
          <a:lstStyle/>
          <a:p>
            <a:r>
              <a:rPr lang="en-US" sz="3200" dirty="0" smtClean="0"/>
              <a:t>Nested loop</a:t>
            </a:r>
          </a:p>
          <a:p>
            <a:pPr marL="457200" lvl="1" indent="0">
              <a:buNone/>
            </a:pPr>
            <a:r>
              <a:rPr lang="en-US" sz="2800" dirty="0" smtClean="0"/>
              <a:t>Can you print following pattern using  single loop?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1</a:t>
            </a:r>
          </a:p>
          <a:p>
            <a:pPr marL="457200" lvl="1" indent="0">
              <a:buNone/>
            </a:pPr>
            <a:r>
              <a:rPr lang="en-US" sz="2800" dirty="0" smtClean="0"/>
              <a:t>12</a:t>
            </a:r>
          </a:p>
          <a:p>
            <a:pPr marL="457200" lvl="1" indent="0">
              <a:buNone/>
            </a:pPr>
            <a:r>
              <a:rPr lang="en-US" sz="2800" dirty="0" smtClean="0"/>
              <a:t>123</a:t>
            </a:r>
          </a:p>
          <a:p>
            <a:pPr marL="457200" lvl="1" indent="0">
              <a:buNone/>
            </a:pPr>
            <a:r>
              <a:rPr lang="en-US" sz="2800" dirty="0" smtClean="0"/>
              <a:t>1234</a:t>
            </a:r>
          </a:p>
          <a:p>
            <a:pPr marL="457200" lvl="1" indent="0">
              <a:buNone/>
            </a:pPr>
            <a:r>
              <a:rPr lang="en-US" sz="2800" dirty="0" smtClean="0"/>
              <a:t>12345</a:t>
            </a: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Can you print this using loop</a:t>
            </a:r>
          </a:p>
          <a:p>
            <a:pPr marL="457200" lvl="1" indent="0">
              <a:buNone/>
            </a:pPr>
            <a:r>
              <a:rPr lang="en-US" sz="2800" dirty="0" smtClean="0"/>
              <a:t>*</a:t>
            </a:r>
          </a:p>
          <a:p>
            <a:pPr marL="457200" lvl="1" indent="0">
              <a:buNone/>
            </a:pPr>
            <a:r>
              <a:rPr lang="en-US" sz="2800" dirty="0" smtClean="0"/>
              <a:t>* *</a:t>
            </a:r>
          </a:p>
          <a:p>
            <a:pPr marL="457200" lvl="1" indent="0">
              <a:buNone/>
            </a:pPr>
            <a:r>
              <a:rPr lang="en-US" sz="2800" dirty="0" smtClean="0"/>
              <a:t>* * *</a:t>
            </a:r>
          </a:p>
          <a:p>
            <a:pPr marL="457200" lvl="1" indent="0">
              <a:buNone/>
            </a:pPr>
            <a:r>
              <a:rPr lang="en-US" sz="2800" dirty="0" smtClean="0"/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402071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564" y="2178424"/>
            <a:ext cx="8861611" cy="39985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Required Software: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Code Blocks IDE latest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56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Class -10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4" y="914400"/>
            <a:ext cx="11138646" cy="5943600"/>
          </a:xfrm>
        </p:spPr>
        <p:txBody>
          <a:bodyPr/>
          <a:lstStyle/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Additional features of for loop</a:t>
            </a:r>
          </a:p>
          <a:p>
            <a:pPr lvl="1"/>
            <a:r>
              <a:rPr lang="en-US" dirty="0" smtClean="0"/>
              <a:t>Nested loop</a:t>
            </a:r>
          </a:p>
          <a:p>
            <a:pPr lvl="1"/>
            <a:r>
              <a:rPr lang="en-US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625875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190314"/>
            <a:ext cx="10977282" cy="603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Previous Class Discussion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887506"/>
            <a:ext cx="11779623" cy="57687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Compound Logic:</a:t>
            </a:r>
          </a:p>
          <a:p>
            <a:pPr marL="457200" lvl="1" indent="0">
              <a:buNone/>
            </a:pPr>
            <a:r>
              <a:rPr lang="en-US" sz="2800" dirty="0" smtClean="0"/>
              <a:t>If( x + y/2 – m &gt; 10 &amp;&amp; x ==z || !m) pf(yes)</a:t>
            </a:r>
          </a:p>
          <a:p>
            <a:endParaRPr lang="en-US" dirty="0"/>
          </a:p>
          <a:p>
            <a:r>
              <a:rPr lang="en-US" sz="3200" dirty="0" smtClean="0"/>
              <a:t>Operator precedence:</a:t>
            </a:r>
          </a:p>
          <a:p>
            <a:pPr marL="457200" lvl="1" indent="0">
              <a:buNone/>
            </a:pPr>
            <a:r>
              <a:rPr lang="en-US" sz="2800" dirty="0"/>
              <a:t>Highest		!</a:t>
            </a:r>
          </a:p>
          <a:p>
            <a:pPr marL="457200" lvl="1" indent="0">
              <a:buNone/>
            </a:pPr>
            <a:r>
              <a:rPr lang="en-US" sz="2800" dirty="0"/>
              <a:t>			&gt;,   &gt;=,   &lt;,    &lt;=  ( L to R )</a:t>
            </a:r>
          </a:p>
          <a:p>
            <a:pPr marL="457200" lvl="1" indent="0">
              <a:buNone/>
            </a:pPr>
            <a:r>
              <a:rPr lang="en-US" sz="2800" dirty="0"/>
              <a:t>			==,    !=  		(L to R)</a:t>
            </a:r>
          </a:p>
          <a:p>
            <a:pPr marL="457200" lvl="1" indent="0">
              <a:buNone/>
            </a:pPr>
            <a:r>
              <a:rPr lang="en-US" sz="2800" dirty="0"/>
              <a:t>			&amp;&amp;</a:t>
            </a:r>
          </a:p>
          <a:p>
            <a:pPr marL="457200" lvl="1" indent="0">
              <a:buNone/>
            </a:pPr>
            <a:r>
              <a:rPr lang="en-US" sz="2800" dirty="0"/>
              <a:t>Lowest 		</a:t>
            </a:r>
            <a:r>
              <a:rPr lang="en-US" sz="2800" dirty="0" smtClean="0"/>
              <a:t>||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3498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706"/>
            <a:ext cx="11833412" cy="6508376"/>
          </a:xfrm>
        </p:spPr>
        <p:txBody>
          <a:bodyPr/>
          <a:lstStyle/>
          <a:p>
            <a:r>
              <a:rPr lang="en-US" sz="3200" dirty="0"/>
              <a:t>Nested loop:</a:t>
            </a:r>
          </a:p>
          <a:p>
            <a:pPr marL="457200" lvl="1" indent="0">
              <a:buNone/>
            </a:pPr>
            <a:r>
              <a:rPr lang="en-US" sz="2800" dirty="0"/>
              <a:t>while(condition) {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while(conditon2) {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}</a:t>
            </a:r>
          </a:p>
          <a:p>
            <a:pPr marL="457200" lvl="1" indent="0">
              <a:buNone/>
            </a:pPr>
            <a:r>
              <a:rPr lang="en-US" sz="2800" dirty="0" smtClean="0"/>
              <a:t>}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 </a:t>
            </a:r>
            <a:r>
              <a:rPr lang="en-US" sz="3200" dirty="0" smtClean="0"/>
              <a:t>Even Mission Problem Solution.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7759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134471"/>
            <a:ext cx="11725835" cy="6454588"/>
          </a:xfrm>
        </p:spPr>
        <p:txBody>
          <a:bodyPr/>
          <a:lstStyle/>
          <a:p>
            <a:r>
              <a:rPr lang="en-US" dirty="0" smtClean="0"/>
              <a:t>Additional features of for loop: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Initialization more than one variable</a:t>
            </a:r>
          </a:p>
          <a:p>
            <a:pPr marL="914400" lvl="2" indent="0"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0, j = 1, m=0; 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100;     </a:t>
            </a:r>
            <a:r>
              <a:rPr lang="en-US" sz="2800" dirty="0" err="1" smtClean="0"/>
              <a:t>i</a:t>
            </a:r>
            <a:r>
              <a:rPr lang="en-US" sz="2800" dirty="0" smtClean="0"/>
              <a:t>++) {…..}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I = 0, j = 1; 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100 &amp;&amp; j &lt; 200;    </a:t>
            </a:r>
            <a:r>
              <a:rPr lang="en-US" sz="2800" dirty="0" err="1" smtClean="0"/>
              <a:t>i</a:t>
            </a:r>
            <a:r>
              <a:rPr lang="en-US" sz="2800" dirty="0" smtClean="0"/>
              <a:t>+=2,   j *= 2) {….}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 smtClean="0"/>
              <a:t>for(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(</a:t>
            </a:r>
            <a:r>
              <a:rPr lang="en-US" sz="2800" dirty="0" err="1" smtClean="0"/>
              <a:t>m+n</a:t>
            </a:r>
            <a:r>
              <a:rPr lang="en-US" sz="2800" dirty="0" smtClean="0"/>
              <a:t>); 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100;    </a:t>
            </a:r>
            <a:r>
              <a:rPr lang="en-US" sz="2800" dirty="0" err="1" smtClean="0"/>
              <a:t>i</a:t>
            </a:r>
            <a:r>
              <a:rPr lang="en-US" sz="2800" dirty="0" smtClean="0"/>
              <a:t> += m) {…..}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5;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for(       ;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20; </a:t>
            </a: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</a:t>
            </a:r>
            <a:r>
              <a:rPr lang="en-US" sz="2800" dirty="0" smtClean="0"/>
              <a:t>++) {……}</a:t>
            </a:r>
            <a:endParaRPr lang="en-US" sz="2400" dirty="0" smtClean="0"/>
          </a:p>
          <a:p>
            <a:pPr marL="914400" lvl="2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0816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61365"/>
            <a:ext cx="12030635" cy="6602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Nested Loop:  It means a loop contain one or more loop inside it.</a:t>
            </a:r>
          </a:p>
          <a:p>
            <a:endParaRPr lang="en-US" dirty="0"/>
          </a:p>
          <a:p>
            <a:r>
              <a:rPr lang="en-US" dirty="0" smtClean="0"/>
              <a:t>Container = outer loop</a:t>
            </a:r>
          </a:p>
          <a:p>
            <a:r>
              <a:rPr lang="en-US" dirty="0" smtClean="0"/>
              <a:t>Contained = inner loop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	</a:t>
            </a:r>
            <a:r>
              <a:rPr lang="en-US" dirty="0" err="1" smtClean="0"/>
              <a:t>i</a:t>
            </a:r>
            <a:r>
              <a:rPr lang="en-US" dirty="0" smtClean="0"/>
              <a:t>   &lt;=  10;	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for(j = 0; 	j  &lt;= 10;	 j ++) 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i</a:t>
            </a:r>
            <a:r>
              <a:rPr lang="en-US" dirty="0" smtClean="0"/>
              <a:t> = %d    j = %d “,  </a:t>
            </a:r>
            <a:r>
              <a:rPr lang="en-US" dirty="0" err="1" smtClean="0"/>
              <a:t>i</a:t>
            </a:r>
            <a:r>
              <a:rPr lang="en-US" dirty="0" smtClean="0"/>
              <a:t>,  j);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while(n &lt;= 3)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while(m &lt;= 4)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 %d\n”, n, m);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94129"/>
            <a:ext cx="11806517" cy="666974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82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242047"/>
            <a:ext cx="11685494" cy="64545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Array: An Array is a sequenced collection of related data items that share a common name.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if I ask to store marks of 5 students: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  std1,   std2,   std3,   std4,   std5;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 smtClean="0"/>
              <a:t>scanf</a:t>
            </a:r>
            <a:r>
              <a:rPr lang="en-US" sz="3200" dirty="0" smtClean="0"/>
              <a:t>(“ %d %d %d %d %d, &amp;std1, &amp;std2, &amp;std3, &amp;std4, &amp;std5);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But if you have to store marks of 1000 students, then what will 	you do??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std1, std2, std3,  …………………………………… std999, std1000;</a:t>
            </a:r>
          </a:p>
        </p:txBody>
      </p:sp>
    </p:spTree>
    <p:extLst>
      <p:ext uri="{BB962C8B-B14F-4D97-AF65-F5344CB8AC3E}">
        <p14:creationId xmlns:p14="http://schemas.microsoft.com/office/powerpoint/2010/main" val="558617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7" y="295836"/>
            <a:ext cx="10775576" cy="6176963"/>
          </a:xfrm>
        </p:spPr>
        <p:txBody>
          <a:bodyPr/>
          <a:lstStyle/>
          <a:p>
            <a:r>
              <a:rPr lang="en-US" dirty="0" smtClean="0"/>
              <a:t>Array Declaration: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std1, std2, std3, std4, std5;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[5];  </a:t>
            </a:r>
          </a:p>
          <a:p>
            <a:pPr marL="457200" lvl="1" indent="0">
              <a:buNone/>
            </a:pPr>
            <a:r>
              <a:rPr lang="en-US" dirty="0" smtClean="0"/>
              <a:t>// it will creates like:  </a:t>
            </a:r>
            <a:r>
              <a:rPr lang="en-US" dirty="0" err="1" smtClean="0"/>
              <a:t>std</a:t>
            </a:r>
            <a:r>
              <a:rPr lang="en-US" dirty="0" smtClean="0"/>
              <a:t>[0],  </a:t>
            </a:r>
            <a:r>
              <a:rPr lang="en-US" dirty="0" err="1" smtClean="0"/>
              <a:t>std</a:t>
            </a:r>
            <a:r>
              <a:rPr lang="en-US" dirty="0" smtClean="0"/>
              <a:t>[1],  </a:t>
            </a:r>
            <a:r>
              <a:rPr lang="en-US" dirty="0" err="1" smtClean="0"/>
              <a:t>std</a:t>
            </a:r>
            <a:r>
              <a:rPr lang="en-US" dirty="0" smtClean="0"/>
              <a:t>[2],  </a:t>
            </a:r>
            <a:r>
              <a:rPr lang="en-US" dirty="0" err="1" smtClean="0"/>
              <a:t>std</a:t>
            </a:r>
            <a:r>
              <a:rPr lang="en-US" dirty="0" smtClean="0"/>
              <a:t>[3],   </a:t>
            </a:r>
            <a:r>
              <a:rPr lang="en-US" dirty="0" err="1" smtClean="0"/>
              <a:t>std</a:t>
            </a:r>
            <a:r>
              <a:rPr lang="en-US" dirty="0" smtClean="0"/>
              <a:t>[4]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14" y="2946777"/>
            <a:ext cx="6236564" cy="3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36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2" y="918974"/>
            <a:ext cx="8598998" cy="4648107"/>
          </a:xfrm>
        </p:spPr>
      </p:pic>
    </p:spTree>
    <p:extLst>
      <p:ext uri="{BB962C8B-B14F-4D97-AF65-F5344CB8AC3E}">
        <p14:creationId xmlns:p14="http://schemas.microsoft.com/office/powerpoint/2010/main" val="1161162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Class-11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Nested loop</a:t>
            </a:r>
          </a:p>
          <a:p>
            <a:pPr lvl="1"/>
            <a:r>
              <a:rPr lang="en-US" dirty="0" smtClean="0"/>
              <a:t>Array declaration</a:t>
            </a:r>
          </a:p>
          <a:p>
            <a:pPr lvl="1"/>
            <a:r>
              <a:rPr lang="en-US" dirty="0" smtClean="0"/>
              <a:t>Array initialization</a:t>
            </a:r>
          </a:p>
          <a:p>
            <a:pPr lvl="1"/>
            <a:r>
              <a:rPr lang="en-US" dirty="0" smtClean="0"/>
              <a:t>Array traversing</a:t>
            </a:r>
          </a:p>
          <a:p>
            <a:pPr lvl="1"/>
            <a:r>
              <a:rPr lang="en-US" dirty="0" smtClean="0"/>
              <a:t>Array </a:t>
            </a:r>
            <a:r>
              <a:rPr lang="en-US" dirty="0" err="1" smtClean="0"/>
              <a:t>accesing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59" y="7902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Sample Program:</a:t>
            </a:r>
          </a:p>
          <a:p>
            <a:pPr marL="0" indent="0"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203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88259"/>
            <a:ext cx="11833412" cy="65352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Nested Loop:</a:t>
            </a:r>
          </a:p>
          <a:p>
            <a:pPr marL="457200" lvl="1" indent="0">
              <a:buNone/>
            </a:pPr>
            <a:r>
              <a:rPr lang="en-US" sz="2800" dirty="0" smtClean="0"/>
              <a:t>Print 1 to 5 numbers</a:t>
            </a:r>
          </a:p>
          <a:p>
            <a:pPr marL="457200" lvl="1" indent="0">
              <a:buNone/>
            </a:pPr>
            <a:r>
              <a:rPr lang="en-US" sz="2800" dirty="0" smtClean="0"/>
              <a:t>Solution: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(“%d”, 1);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(“%d”, </a:t>
            </a:r>
            <a:r>
              <a:rPr lang="en-US" sz="2800" dirty="0" smtClean="0"/>
              <a:t>2);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(“%d”, </a:t>
            </a:r>
            <a:r>
              <a:rPr lang="en-US" sz="2800" dirty="0" smtClean="0"/>
              <a:t>3);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(“%d”, </a:t>
            </a:r>
            <a:r>
              <a:rPr lang="en-US" sz="2800" dirty="0" smtClean="0"/>
              <a:t>4);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(“%d”, </a:t>
            </a:r>
            <a:r>
              <a:rPr lang="en-US" sz="2800" dirty="0" smtClean="0"/>
              <a:t>5);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Print 1 to 10000</a:t>
            </a:r>
          </a:p>
          <a:p>
            <a:pPr marL="457200" lvl="1" indent="0">
              <a:buNone/>
            </a:pPr>
            <a:r>
              <a:rPr lang="en-US" sz="2800" dirty="0" smtClean="0"/>
              <a:t>You must use loop</a:t>
            </a:r>
          </a:p>
          <a:p>
            <a:pPr marL="457200" lvl="1" indent="0"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 = 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 “, 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2330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88259"/>
            <a:ext cx="10883153" cy="5988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1, 2, 3, 4, 5, . . . . . . . . . . . . . . . .N</a:t>
            </a:r>
          </a:p>
          <a:p>
            <a:pPr marL="0" indent="0">
              <a:buNone/>
            </a:pPr>
            <a:r>
              <a:rPr lang="en-US" sz="3200" dirty="0" smtClean="0"/>
              <a:t>1, 2, 3, 4, 5, . . . . . . . . . . . . . . . . N</a:t>
            </a:r>
          </a:p>
          <a:p>
            <a:pPr marL="0" indent="0">
              <a:buNone/>
            </a:pPr>
            <a:r>
              <a:rPr lang="en-US" sz="3200" dirty="0" smtClean="0"/>
              <a:t>1, 2, 3, 4, 5, . . . . . . . . . . . . . . . . N</a:t>
            </a:r>
          </a:p>
          <a:p>
            <a:pPr marL="0" indent="0">
              <a:buNone/>
            </a:pPr>
            <a:r>
              <a:rPr lang="en-US" sz="3200" dirty="0" smtClean="0"/>
              <a:t>1, 2, 3, 4, 5, . . . . . . . . . . . . . . . . N</a:t>
            </a:r>
          </a:p>
          <a:p>
            <a:pPr marL="0" indent="0">
              <a:buNone/>
            </a:pPr>
            <a:r>
              <a:rPr lang="en-US" sz="3200" dirty="0" smtClean="0"/>
              <a:t>1, 2, 3, 4, 5, . . . . . . . . . . . . . . . . 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4148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201706"/>
            <a:ext cx="11497235" cy="6508376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1, 2, 3, 4, 5, . . . . . . . . . . . . . . . .</a:t>
            </a:r>
            <a:r>
              <a:rPr lang="en-US" dirty="0" smtClean="0"/>
              <a:t>N  =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1, 2, 3, 4, 5, . . . . . . . . . . . . . . . . </a:t>
            </a:r>
            <a:r>
              <a:rPr lang="en-US" dirty="0" smtClean="0"/>
              <a:t>N =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1, 2, 3, 4, 5, . . . . . . . . . . . . . . . . </a:t>
            </a:r>
            <a:r>
              <a:rPr lang="en-US" dirty="0" smtClean="0"/>
              <a:t>N =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1, 2, 3, 4, 5, . . . . . . . . . . . . . . . . </a:t>
            </a:r>
            <a:r>
              <a:rPr lang="en-US" dirty="0" smtClean="0"/>
              <a:t>N = 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1, 2, 3, 4, 5, . . . . . . . . . . . . . . . . </a:t>
            </a:r>
            <a:r>
              <a:rPr lang="en-US" dirty="0" smtClean="0"/>
              <a:t>N =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				       .</a:t>
            </a:r>
          </a:p>
          <a:p>
            <a:pPr marL="0" indent="0">
              <a:buNone/>
            </a:pPr>
            <a:r>
              <a:rPr lang="en-US" dirty="0" smtClean="0"/>
              <a:t>	.				      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				      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				       .</a:t>
            </a:r>
          </a:p>
          <a:p>
            <a:pPr marL="0" indent="0">
              <a:buNone/>
            </a:pPr>
            <a:r>
              <a:rPr lang="en-US" dirty="0"/>
              <a:t>1, 2, 3, 4, 5, . . . . . . . . . . . . . . . . </a:t>
            </a:r>
            <a:r>
              <a:rPr lang="en-US" dirty="0" smtClean="0"/>
              <a:t>N =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5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134471"/>
            <a:ext cx="11604811" cy="6481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Nested loop: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847364"/>
            <a:ext cx="11225454" cy="54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5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806823"/>
            <a:ext cx="11031071" cy="59080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Array discussion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70666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2" y="918974"/>
            <a:ext cx="8598998" cy="4648107"/>
          </a:xfrm>
        </p:spPr>
      </p:pic>
    </p:spTree>
    <p:extLst>
      <p:ext uri="{BB962C8B-B14F-4D97-AF65-F5344CB8AC3E}">
        <p14:creationId xmlns:p14="http://schemas.microsoft.com/office/powerpoint/2010/main" val="32479707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29" y="1169894"/>
            <a:ext cx="9359975" cy="4422588"/>
          </a:xfrm>
        </p:spPr>
      </p:pic>
    </p:spTree>
    <p:extLst>
      <p:ext uri="{BB962C8B-B14F-4D97-AF65-F5344CB8AC3E}">
        <p14:creationId xmlns:p14="http://schemas.microsoft.com/office/powerpoint/2010/main" val="14413128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1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Class - 12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Topic:</a:t>
            </a:r>
          </a:p>
          <a:p>
            <a:pPr lvl="1"/>
            <a:r>
              <a:rPr lang="en-US" sz="2800" dirty="0" smtClean="0"/>
              <a:t>Array Declaration</a:t>
            </a:r>
          </a:p>
          <a:p>
            <a:pPr lvl="1"/>
            <a:r>
              <a:rPr lang="en-US" sz="2800" dirty="0" smtClean="0"/>
              <a:t>Array Initialization</a:t>
            </a:r>
            <a:endParaRPr lang="en-US" sz="2800" dirty="0"/>
          </a:p>
          <a:p>
            <a:pPr lvl="1"/>
            <a:r>
              <a:rPr lang="en-US" sz="2800" dirty="0" smtClean="0"/>
              <a:t>Array Manipulation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0718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15152"/>
            <a:ext cx="11833413" cy="664284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Array declaration:</a:t>
            </a:r>
          </a:p>
          <a:p>
            <a:pPr marL="457200" lvl="1" indent="0">
              <a:buNone/>
            </a:pPr>
            <a:r>
              <a:rPr lang="en-US" sz="2800" dirty="0" err="1" smtClean="0"/>
              <a:t>Data_type</a:t>
            </a:r>
            <a:r>
              <a:rPr lang="en-US" sz="2800" dirty="0"/>
              <a:t>	</a:t>
            </a:r>
            <a:r>
              <a:rPr lang="en-US" sz="2800" dirty="0" err="1" smtClean="0"/>
              <a:t>variable_name</a:t>
            </a:r>
            <a:r>
              <a:rPr lang="en-US" sz="2800" dirty="0" smtClean="0"/>
              <a:t>[size];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  </a:t>
            </a:r>
            <a:r>
              <a:rPr lang="en-US" sz="2800" dirty="0" err="1" smtClean="0"/>
              <a:t>arr</a:t>
            </a:r>
            <a:r>
              <a:rPr lang="en-US" sz="2800" dirty="0" smtClean="0"/>
              <a:t>[100];    you can keep size max: 10^6 TLE: 1s.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float </a:t>
            </a:r>
            <a:r>
              <a:rPr lang="en-US" sz="2800" dirty="0" err="1" smtClean="0"/>
              <a:t>arr</a:t>
            </a:r>
            <a:r>
              <a:rPr lang="en-US" sz="2800" dirty="0" smtClean="0"/>
              <a:t>[100];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double </a:t>
            </a:r>
            <a:r>
              <a:rPr lang="en-US" sz="2800" dirty="0" err="1" smtClean="0"/>
              <a:t>arr</a:t>
            </a:r>
            <a:r>
              <a:rPr lang="en-US" sz="2800" dirty="0" smtClean="0"/>
              <a:t>[100];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905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76518"/>
            <a:ext cx="10515600" cy="634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Character Set: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Letters (A-Z and a-z)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Digits(0-9)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smtClean="0">
                <a:solidFill>
                  <a:srgbClr val="C00000"/>
                </a:solidFill>
              </a:rPr>
              <a:t>Special Characters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Special Character: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+  -  *  /  %  ,  .  !  @  #  $  %  ^  &amp;  (   )  {  }   `   `   “  “  \   /  &lt;    	&gt;  ~  =   |  _  ?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White space, Blank space, horizontal tab, New line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492865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5494"/>
            <a:ext cx="11295529" cy="660250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Array index number and index value:</a:t>
            </a:r>
          </a:p>
          <a:p>
            <a:pPr marL="457200" lvl="1" indent="0">
              <a:buNone/>
            </a:pPr>
            <a:r>
              <a:rPr lang="en-US" dirty="0" smtClean="0"/>
              <a:t>Array index is always integer type. But the values can be integer or float or double or characters.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0	1	   2		3		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0	      1		2	     3		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0	      1		2	      3		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953" y="2245659"/>
            <a:ext cx="6642847" cy="900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1s</a:t>
            </a:r>
            <a:r>
              <a:rPr lang="en-US" dirty="0" smtClean="0">
                <a:solidFill>
                  <a:schemeClr val="tx1"/>
                </a:solidFill>
              </a:rPr>
              <a:t>100	23	    3434	   	129323		-32424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21224" y="2245659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65612" y="2245659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954" y="3901888"/>
            <a:ext cx="6750422" cy="9256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123.1223	      345.12	12.98	    -125.45	123.00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953" y="5746376"/>
            <a:ext cx="6642848" cy="923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r>
              <a:rPr lang="en-US" dirty="0" smtClean="0">
                <a:solidFill>
                  <a:schemeClr val="tx1"/>
                </a:solidFill>
              </a:rPr>
              <a:t>A		C	a 		d    	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22376" y="2259106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24281" y="2259106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7023" y="3926540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07858" y="3901888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94529" y="3926540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4306" y="3926540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6705" y="5768789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02106" y="5768789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07858" y="5795684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17023" y="5757582"/>
            <a:ext cx="0" cy="900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76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5494"/>
            <a:ext cx="11631706" cy="63873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Array initialization:</a:t>
            </a:r>
          </a:p>
          <a:p>
            <a:pPr marL="971550" lvl="1" indent="-514350">
              <a:buAutoNum type="arabicPeriod"/>
            </a:pPr>
            <a:r>
              <a:rPr lang="en-US" sz="2800" dirty="0" smtClean="0"/>
              <a:t>Compile time</a:t>
            </a:r>
          </a:p>
          <a:p>
            <a:pPr marL="971550" lvl="1" indent="-514350">
              <a:buAutoNum type="arabicPeriod"/>
            </a:pPr>
            <a:r>
              <a:rPr lang="en-US" sz="2800" dirty="0" smtClean="0"/>
              <a:t>Runtime time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Compile time: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  </a:t>
            </a:r>
            <a:r>
              <a:rPr lang="en-US" sz="2800" dirty="0" err="1" smtClean="0"/>
              <a:t>arr</a:t>
            </a:r>
            <a:r>
              <a:rPr lang="en-US" sz="2800" dirty="0" smtClean="0"/>
              <a:t>[5] = {12,  45, 89, 0, 123};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charcter</a:t>
            </a:r>
            <a:r>
              <a:rPr lang="en-US" sz="2800" dirty="0" smtClean="0"/>
              <a:t> </a:t>
            </a:r>
            <a:r>
              <a:rPr lang="en-US" sz="2800" dirty="0" err="1" smtClean="0"/>
              <a:t>arr</a:t>
            </a:r>
            <a:r>
              <a:rPr lang="en-US" sz="2800" dirty="0" smtClean="0"/>
              <a:t>[5] = {‘n’,  ‘e’,  ‘w’,  ‘0’,  ‘m’};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double </a:t>
            </a:r>
            <a:r>
              <a:rPr lang="en-US" sz="2800" dirty="0" err="1" smtClean="0"/>
              <a:t>arr</a:t>
            </a:r>
            <a:r>
              <a:rPr lang="en-US" sz="2800" dirty="0" smtClean="0"/>
              <a:t>[5] = {123.123,  3409.34,  456.87,  34.12,  89.42};</a:t>
            </a:r>
          </a:p>
        </p:txBody>
      </p:sp>
    </p:spTree>
    <p:extLst>
      <p:ext uri="{BB962C8B-B14F-4D97-AF65-F5344CB8AC3E}">
        <p14:creationId xmlns:p14="http://schemas.microsoft.com/office/powerpoint/2010/main" val="31829655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42046"/>
            <a:ext cx="11618258" cy="650837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Run time initialization: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arr</a:t>
            </a:r>
            <a:r>
              <a:rPr lang="en-US" dirty="0" smtClean="0"/>
              <a:t>[10];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   </a:t>
            </a:r>
            <a:r>
              <a:rPr lang="en-US" dirty="0" err="1" smtClean="0"/>
              <a:t>i</a:t>
            </a:r>
            <a:r>
              <a:rPr lang="en-US" dirty="0" smtClean="0"/>
              <a:t>  &lt;  10;  </a:t>
            </a:r>
            <a:r>
              <a:rPr lang="en-US" dirty="0" err="1" smtClean="0"/>
              <a:t>i</a:t>
            </a:r>
            <a:r>
              <a:rPr lang="en-US" dirty="0" smtClean="0"/>
              <a:t>++ ) 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 “  %d “, &amp;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971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2" y="497540"/>
            <a:ext cx="10623175" cy="599738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Array Manipulation:</a:t>
            </a:r>
          </a:p>
          <a:p>
            <a:pPr marL="457200" lvl="1" indent="0">
              <a:buNone/>
            </a:pPr>
            <a:r>
              <a:rPr lang="en-US" sz="2800" dirty="0" smtClean="0"/>
              <a:t>Array accessing:   </a:t>
            </a:r>
            <a:r>
              <a:rPr lang="en-US" sz="2800" dirty="0" err="1" smtClean="0"/>
              <a:t>arr</a:t>
            </a:r>
            <a:r>
              <a:rPr lang="en-US" sz="2800" dirty="0" smtClean="0"/>
              <a:t>-name[index-number]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Value </a:t>
            </a:r>
            <a:r>
              <a:rPr lang="en-US" sz="2800" dirty="0" err="1" smtClean="0"/>
              <a:t>accesing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sz="2800" dirty="0" smtClean="0"/>
              <a:t>X = </a:t>
            </a:r>
            <a:r>
              <a:rPr lang="en-US" sz="2800" dirty="0" err="1" smtClean="0"/>
              <a:t>arr</a:t>
            </a:r>
            <a:r>
              <a:rPr lang="en-US" sz="2800" dirty="0" smtClean="0"/>
              <a:t>[34];   //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Value assigning </a:t>
            </a:r>
          </a:p>
          <a:p>
            <a:pPr marL="457200" lvl="1" indent="0">
              <a:buNone/>
            </a:pPr>
            <a:r>
              <a:rPr lang="en-US" sz="2800" dirty="0" err="1" smtClean="0"/>
              <a:t>arr</a:t>
            </a:r>
            <a:r>
              <a:rPr lang="en-US" sz="2800" dirty="0" smtClean="0"/>
              <a:t>[5] =  298;    //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405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42046"/>
            <a:ext cx="11604812" cy="6333565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1D array</a:t>
            </a:r>
          </a:p>
          <a:p>
            <a:r>
              <a:rPr lang="en-US" sz="3200" dirty="0" smtClean="0"/>
              <a:t>Array traversing:</a:t>
            </a:r>
          </a:p>
          <a:p>
            <a:pPr marL="45720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 </a:t>
            </a:r>
            <a:r>
              <a:rPr lang="en-US" sz="2800" dirty="0" err="1" smtClean="0"/>
              <a:t>arr</a:t>
            </a:r>
            <a:r>
              <a:rPr lang="en-US" sz="2800" dirty="0" smtClean="0"/>
              <a:t>[10];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I = 0;   I &lt; 10; </a:t>
            </a:r>
            <a:r>
              <a:rPr lang="en-US" sz="2800" dirty="0"/>
              <a:t> </a:t>
            </a:r>
            <a:r>
              <a:rPr lang="en-US" sz="2800" dirty="0" smtClean="0"/>
              <a:t>I++) {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 “, </a:t>
            </a:r>
            <a:r>
              <a:rPr lang="en-US" sz="2800" dirty="0" err="1" smtClean="0"/>
              <a:t>arr</a:t>
            </a:r>
            <a:r>
              <a:rPr lang="en-US" sz="2800" dirty="0" smtClean="0"/>
              <a:t>[I]);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25166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403541" cy="831663"/>
          </a:xfrm>
        </p:spPr>
        <p:txBody>
          <a:bodyPr/>
          <a:lstStyle/>
          <a:p>
            <a:pPr algn="ctr"/>
            <a:r>
              <a:rPr lang="en-US" b="1" u="sng" dirty="0" smtClean="0"/>
              <a:t>Class-13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4351338"/>
          </a:xfrm>
        </p:spPr>
        <p:txBody>
          <a:bodyPr/>
          <a:lstStyle/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Character I/O</a:t>
            </a:r>
          </a:p>
          <a:p>
            <a:pPr lvl="1"/>
            <a:r>
              <a:rPr lang="en-US" dirty="0" smtClean="0"/>
              <a:t>Character test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0222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283"/>
            <a:ext cx="10515600" cy="80682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Previous class discussion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87751"/>
          </a:xfrm>
        </p:spPr>
        <p:txBody>
          <a:bodyPr anchor="ctr"/>
          <a:lstStyle/>
          <a:p>
            <a:r>
              <a:rPr lang="en-US" dirty="0" smtClean="0"/>
              <a:t>Array Declaration</a:t>
            </a:r>
          </a:p>
          <a:p>
            <a:r>
              <a:rPr lang="en-US" dirty="0" smtClean="0"/>
              <a:t>Array Accessing</a:t>
            </a:r>
          </a:p>
          <a:p>
            <a:r>
              <a:rPr lang="en-US" dirty="0" smtClean="0"/>
              <a:t>Array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594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322729"/>
            <a:ext cx="10923494" cy="5854234"/>
          </a:xfrm>
        </p:spPr>
        <p:txBody>
          <a:bodyPr anchor="ctr">
            <a:normAutofit/>
          </a:bodyPr>
          <a:lstStyle/>
          <a:p>
            <a:r>
              <a:rPr lang="en-US" sz="3200" u="sng" dirty="0" smtClean="0"/>
              <a:t>Character I/O:</a:t>
            </a:r>
          </a:p>
          <a:p>
            <a:pPr marL="457200" lvl="1" indent="0">
              <a:buNone/>
            </a:pPr>
            <a:r>
              <a:rPr lang="en-US" sz="2800" dirty="0" smtClean="0"/>
              <a:t>Character input can be done by using “</a:t>
            </a:r>
            <a:r>
              <a:rPr lang="en-US" sz="2800" dirty="0" err="1" smtClean="0"/>
              <a:t>scanf</a:t>
            </a:r>
            <a:r>
              <a:rPr lang="en-US" sz="2800" dirty="0" smtClean="0"/>
              <a:t>()” function or “</a:t>
            </a:r>
            <a:r>
              <a:rPr lang="en-US" sz="2800" dirty="0" err="1" smtClean="0"/>
              <a:t>getchar</a:t>
            </a:r>
            <a:r>
              <a:rPr lang="en-US" sz="2800" dirty="0" smtClean="0"/>
              <a:t>()” function.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(“%c”,  &amp;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r>
              <a:rPr lang="en-US" sz="2800" dirty="0" smtClean="0"/>
              <a:t>Or</a:t>
            </a:r>
          </a:p>
          <a:p>
            <a:pPr marL="457200" lvl="1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h</a:t>
            </a:r>
            <a:r>
              <a:rPr lang="en-US" sz="2800" dirty="0" smtClean="0"/>
              <a:t> = </a:t>
            </a:r>
            <a:r>
              <a:rPr lang="en-US" sz="2800" dirty="0" err="1" smtClean="0"/>
              <a:t>getchar</a:t>
            </a:r>
            <a:r>
              <a:rPr lang="en-US" sz="2800" dirty="0" smtClean="0"/>
              <a:t>();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8876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6" y="551329"/>
            <a:ext cx="10789024" cy="5625634"/>
          </a:xfrm>
        </p:spPr>
        <p:txBody>
          <a:bodyPr anchor="ctr">
            <a:normAutofit/>
          </a:bodyPr>
          <a:lstStyle/>
          <a:p>
            <a:r>
              <a:rPr lang="en-US" sz="3200" u="sng" dirty="0" smtClean="0"/>
              <a:t>Character I/O:</a:t>
            </a:r>
            <a:endParaRPr lang="en-US" sz="3200" u="sng" dirty="0"/>
          </a:p>
          <a:p>
            <a:pPr marL="457200" lvl="1" indent="0">
              <a:buNone/>
            </a:pPr>
            <a:r>
              <a:rPr lang="en-US" sz="2800" dirty="0" smtClean="0"/>
              <a:t>Character output can be done by using “</a:t>
            </a:r>
            <a:r>
              <a:rPr lang="en-US" sz="2800" dirty="0" err="1" smtClean="0"/>
              <a:t>printf</a:t>
            </a:r>
            <a:r>
              <a:rPr lang="en-US" sz="2800" dirty="0" smtClean="0"/>
              <a:t>()”  or “</a:t>
            </a:r>
            <a:r>
              <a:rPr lang="en-US" sz="2800" dirty="0" err="1" smtClean="0"/>
              <a:t>putchar</a:t>
            </a:r>
            <a:r>
              <a:rPr lang="en-US" sz="2800" dirty="0" smtClean="0"/>
              <a:t>()” function.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(“%c”,  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r>
              <a:rPr lang="en-US" sz="2800" dirty="0" smtClean="0"/>
              <a:t>Or</a:t>
            </a:r>
          </a:p>
          <a:p>
            <a:pPr marL="457200" lvl="1" indent="0">
              <a:buNone/>
            </a:pPr>
            <a:r>
              <a:rPr lang="en-US" sz="2800" dirty="0" err="1" smtClean="0"/>
              <a:t>putchar</a:t>
            </a:r>
            <a:r>
              <a:rPr lang="en-US" sz="2800" dirty="0" smtClean="0"/>
              <a:t>(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5094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322729"/>
            <a:ext cx="11017624" cy="5854234"/>
          </a:xfrm>
        </p:spPr>
        <p:txBody>
          <a:bodyPr anchor="ctr">
            <a:normAutofit/>
          </a:bodyPr>
          <a:lstStyle/>
          <a:p>
            <a:r>
              <a:rPr lang="en-US" sz="3200" u="sng" dirty="0" smtClean="0"/>
              <a:t>Unwanted Character:</a:t>
            </a:r>
          </a:p>
          <a:p>
            <a:pPr marL="45720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/>
              <a:t> </a:t>
            </a:r>
            <a:r>
              <a:rPr lang="en-US" sz="2800" dirty="0" smtClean="0"/>
              <a:t>   n;</a:t>
            </a:r>
          </a:p>
          <a:p>
            <a:pPr marL="457200" lvl="1" indent="0"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 marL="457200" lvl="1" indent="0"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(“%d”, &amp;n);</a:t>
            </a:r>
          </a:p>
          <a:p>
            <a:pPr marL="457200" lvl="1" indent="0"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(“%c”,  &amp;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(“%d %c”, n, </a:t>
            </a:r>
            <a:r>
              <a:rPr lang="en-US" sz="2800" dirty="0" err="1" smtClean="0"/>
              <a:t>ch</a:t>
            </a:r>
            <a:r>
              <a:rPr lang="en-US" sz="2800" dirty="0" smtClean="0"/>
              <a:t>);		what will be output?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To avoid unwanted characters, use “</a:t>
            </a:r>
            <a:r>
              <a:rPr lang="en-US" sz="2800" dirty="0" err="1" smtClean="0"/>
              <a:t>fflush</a:t>
            </a:r>
            <a:r>
              <a:rPr lang="en-US" sz="2800" dirty="0" smtClean="0"/>
              <a:t>(</a:t>
            </a:r>
            <a:r>
              <a:rPr lang="en-US" sz="2800" dirty="0" err="1" smtClean="0"/>
              <a:t>stdin</a:t>
            </a:r>
            <a:r>
              <a:rPr lang="en-US" sz="2800" smtClean="0"/>
              <a:t>)” function;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18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2020</Words>
  <Application>Microsoft Office PowerPoint</Application>
  <PresentationFormat>Widescreen</PresentationFormat>
  <Paragraphs>799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Class - 01</vt:lpstr>
      <vt:lpstr>PowerPoint Presentation</vt:lpstr>
      <vt:lpstr>Hello Everybody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- 02</vt:lpstr>
      <vt:lpstr>Previous Class Discussion</vt:lpstr>
      <vt:lpstr>Data &amp; Data type: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- 03</vt:lpstr>
      <vt:lpstr>Previous class discussion</vt:lpstr>
      <vt:lpstr>PowerPoint Presentation</vt:lpstr>
      <vt:lpstr>PowerPoint Presentation</vt:lpstr>
      <vt:lpstr>PowerPoint Presentation</vt:lpstr>
      <vt:lpstr>PowerPoint Presentation</vt:lpstr>
      <vt:lpstr>Class - 04</vt:lpstr>
      <vt:lpstr>Previous Class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- 05</vt:lpstr>
      <vt:lpstr>Previous class discussion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  <vt:lpstr>Class - 06</vt:lpstr>
      <vt:lpstr>Ascii Value</vt:lpstr>
      <vt:lpstr>PowerPoint Presentation</vt:lpstr>
      <vt:lpstr>Class -07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- 08</vt:lpstr>
      <vt:lpstr>Previous Class Discussion</vt:lpstr>
      <vt:lpstr>PowerPoint Presentation</vt:lpstr>
      <vt:lpstr>PowerPoint Presentation</vt:lpstr>
      <vt:lpstr>Class - 09</vt:lpstr>
      <vt:lpstr>Previous Class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-10</vt:lpstr>
      <vt:lpstr>Previous Class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Class-11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- 12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Class-13</vt:lpstr>
      <vt:lpstr>Previous class discussion</vt:lpstr>
      <vt:lpstr>PowerPoint Presentation</vt:lpstr>
      <vt:lpstr>PowerPoint Presentation</vt:lpstr>
      <vt:lpstr>PowerPoint Presentation</vt:lpstr>
      <vt:lpstr>Class-14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398</cp:revision>
  <dcterms:created xsi:type="dcterms:W3CDTF">2022-09-21T10:44:49Z</dcterms:created>
  <dcterms:modified xsi:type="dcterms:W3CDTF">2022-12-29T13:47:25Z</dcterms:modified>
</cp:coreProperties>
</file>