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4" r:id="rId5"/>
    <p:sldId id="275" r:id="rId6"/>
    <p:sldId id="267" r:id="rId7"/>
    <p:sldId id="276" r:id="rId8"/>
    <p:sldId id="277" r:id="rId9"/>
    <p:sldId id="278" r:id="rId10"/>
    <p:sldId id="290" r:id="rId11"/>
    <p:sldId id="260" r:id="rId12"/>
    <p:sldId id="291" r:id="rId13"/>
    <p:sldId id="279" r:id="rId14"/>
    <p:sldId id="280" r:id="rId15"/>
    <p:sldId id="281" r:id="rId16"/>
    <p:sldId id="292" r:id="rId17"/>
    <p:sldId id="293" r:id="rId18"/>
    <p:sldId id="294" r:id="rId19"/>
    <p:sldId id="295" r:id="rId20"/>
    <p:sldId id="296" r:id="rId21"/>
    <p:sldId id="297" r:id="rId22"/>
    <p:sldId id="285" r:id="rId23"/>
    <p:sldId id="283" r:id="rId24"/>
    <p:sldId id="286" r:id="rId25"/>
    <p:sldId id="287" r:id="rId26"/>
    <p:sldId id="288" r:id="rId27"/>
    <p:sldId id="289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4024A-32D8-4E29-98A0-D4A29CB13D34}">
          <p14:sldIdLst>
            <p14:sldId id="256"/>
            <p14:sldId id="257"/>
            <p14:sldId id="258"/>
            <p14:sldId id="274"/>
            <p14:sldId id="275"/>
            <p14:sldId id="267"/>
            <p14:sldId id="276"/>
            <p14:sldId id="277"/>
            <p14:sldId id="278"/>
            <p14:sldId id="290"/>
            <p14:sldId id="260"/>
            <p14:sldId id="291"/>
            <p14:sldId id="279"/>
            <p14:sldId id="280"/>
            <p14:sldId id="281"/>
            <p14:sldId id="292"/>
            <p14:sldId id="293"/>
            <p14:sldId id="294"/>
            <p14:sldId id="295"/>
            <p14:sldId id="296"/>
            <p14:sldId id="297"/>
            <p14:sldId id="285"/>
            <p14:sldId id="283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14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33F9A-291B-4423-AC8E-56813377CE9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8C18-382F-42F3-9014-A5AA4E03C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08C18-382F-42F3-9014-A5AA4E03C8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8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B3C6-E361-49B9-878A-569A9BED904D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2A9-4302-42F1-94AC-D455DF1336C5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63ED-EBD2-4565-BB4C-45BB48EBE98E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7185-4AC5-46EF-AF28-A0673AB24981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7C55-3C2D-4E4D-911F-055A36A49792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ADBA-33A0-4187-A44F-61762B031077}" type="datetime1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64B6-12EC-479A-B5B6-B178CB4BD681}" type="datetime1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76C-020A-4ADB-9BB7-2264E663F5C2}" type="datetime1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4922-F74D-45B0-97C3-48BCCA2485CB}" type="datetime1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0273-899E-4824-A03F-532F61436E3A}" type="datetime1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D59B-4F07-4B61-A969-F6871FF96177}" type="datetime1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F350-BBDF-4BA9-836A-CDB74266FAE9}" type="datetime1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38" y="876527"/>
            <a:ext cx="11396552" cy="1076964"/>
          </a:xfrm>
        </p:spPr>
        <p:txBody>
          <a:bodyPr>
            <a:noAutofit/>
          </a:bodyPr>
          <a:lstStyle/>
          <a:p>
            <a:r>
              <a:rPr sz="6000" dirty="0"/>
              <a:t>Introduction to </a:t>
            </a:r>
            <a:r>
              <a:rPr lang="en-US" sz="6000" dirty="0" smtClean="0"/>
              <a:t>Relational Algebra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3" y="3121862"/>
            <a:ext cx="8532178" cy="614276"/>
          </a:xfrm>
        </p:spPr>
        <p:txBody>
          <a:bodyPr>
            <a:noAutofit/>
          </a:bodyPr>
          <a:lstStyle/>
          <a:p>
            <a:r>
              <a:rPr sz="5400" dirty="0" smtClean="0">
                <a:solidFill>
                  <a:srgbClr val="FF0000"/>
                </a:solidFill>
              </a:rPr>
              <a:t>Examples </a:t>
            </a:r>
            <a:r>
              <a:rPr sz="5400" dirty="0">
                <a:solidFill>
                  <a:srgbClr val="FF0000"/>
                </a:solidFill>
              </a:rPr>
              <a:t>and </a:t>
            </a:r>
            <a:r>
              <a:rPr sz="5400" dirty="0" smtClean="0">
                <a:solidFill>
                  <a:srgbClr val="FF0000"/>
                </a:solidFill>
              </a:rPr>
              <a:t>Exercises</a:t>
            </a:r>
            <a:endParaRPr sz="5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Union Operator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90" y="2460067"/>
            <a:ext cx="9864644" cy="34973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2090" y="1787236"/>
            <a:ext cx="3562310" cy="880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Subject </a:t>
            </a:r>
            <a:r>
              <a:rPr lang="en-US" sz="2800" b="1" dirty="0" smtClean="0">
                <a:solidFill>
                  <a:srgbClr val="C00000"/>
                </a:solidFill>
              </a:rPr>
              <a:t>U</a:t>
            </a:r>
            <a:r>
              <a:rPr lang="en-US" sz="2800" dirty="0" smtClean="0">
                <a:solidFill>
                  <a:schemeClr val="tx1"/>
                </a:solidFill>
              </a:rPr>
              <a:t> Subject2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3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Operator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476" y="1992950"/>
            <a:ext cx="10494908" cy="3740465"/>
          </a:xfrm>
        </p:spPr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Returns tuples present in both relations</a:t>
            </a:r>
            <a:r>
              <a:rPr lang="en-US" dirty="0" smtClean="0"/>
              <a:t>.</a:t>
            </a:r>
          </a:p>
          <a:p>
            <a:r>
              <a:rPr lang="en-US" b="1" dirty="0"/>
              <a:t>Syntax:</a:t>
            </a:r>
            <a:r>
              <a:rPr lang="en-US" dirty="0"/>
              <a:t> R </a:t>
            </a:r>
            <a:r>
              <a:rPr lang="en-US" sz="4000" dirty="0">
                <a:solidFill>
                  <a:srgbClr val="FF0000"/>
                </a:solidFill>
              </a:rPr>
              <a:t>∩</a:t>
            </a:r>
            <a:r>
              <a:rPr lang="en-US" dirty="0"/>
              <a:t> </a:t>
            </a:r>
            <a:r>
              <a:rPr lang="en-US" dirty="0" smtClean="0"/>
              <a:t>S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Intersection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78" y="1836131"/>
            <a:ext cx="6780068" cy="41017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Definition:</a:t>
            </a:r>
            <a:r>
              <a:rPr lang="en-US" dirty="0"/>
              <a:t> Combines tables based on common attributes</a:t>
            </a:r>
            <a:r>
              <a:rPr lang="en-US" dirty="0" smtClean="0"/>
              <a:t>.</a:t>
            </a:r>
          </a:p>
          <a:p>
            <a:r>
              <a:rPr lang="en-US" b="1" dirty="0"/>
              <a:t>Syntax:</a:t>
            </a:r>
            <a:r>
              <a:rPr lang="en-US" dirty="0"/>
              <a:t> R </a:t>
            </a:r>
            <a:r>
              <a:rPr lang="en-US" sz="4000" dirty="0">
                <a:solidFill>
                  <a:srgbClr val="FF0000"/>
                </a:solidFill>
              </a:rPr>
              <a:t>⋈</a:t>
            </a:r>
            <a:r>
              <a:rPr lang="en-US" dirty="0"/>
              <a:t> </a:t>
            </a:r>
            <a:r>
              <a:rPr lang="en-US" dirty="0" smtClean="0"/>
              <a:t>S</a:t>
            </a:r>
          </a:p>
          <a:p>
            <a:r>
              <a:rPr lang="en-US" dirty="0"/>
              <a:t>Automatically matches rows with the same values in the common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Natural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" y="1120545"/>
            <a:ext cx="4713507" cy="2509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3766580"/>
            <a:ext cx="3727032" cy="2669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356" y="2158915"/>
            <a:ext cx="4838418" cy="303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works Natural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1585655"/>
            <a:ext cx="5644646" cy="4579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99" y="2619261"/>
            <a:ext cx="5003585" cy="23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0" y="342108"/>
            <a:ext cx="10969943" cy="1143000"/>
          </a:xfrm>
        </p:spPr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there are two relations( 2 tables)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dirty="0"/>
              <a:t>All the </a:t>
            </a:r>
            <a:r>
              <a:rPr lang="en-US" dirty="0" smtClean="0"/>
              <a:t>tuples(rows) </a:t>
            </a:r>
            <a:r>
              <a:rPr lang="en-US" dirty="0"/>
              <a:t>from the Left </a:t>
            </a:r>
            <a:r>
              <a:rPr lang="en-US" dirty="0" smtClean="0"/>
              <a:t>relation(table) R </a:t>
            </a:r>
            <a:r>
              <a:rPr lang="en-US" dirty="0"/>
              <a:t>are included in the resulting </a:t>
            </a:r>
            <a:r>
              <a:rPr lang="en-US" dirty="0" smtClean="0"/>
              <a:t>relation</a:t>
            </a:r>
          </a:p>
          <a:p>
            <a:r>
              <a:rPr lang="en-US" dirty="0"/>
              <a:t>If there are </a:t>
            </a:r>
            <a:r>
              <a:rPr lang="en-US" dirty="0" smtClean="0"/>
              <a:t>tuples(rows)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dirty="0"/>
              <a:t> without any matching tuple in the Right relation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, then the </a:t>
            </a:r>
            <a:r>
              <a:rPr lang="en-US" b="1" dirty="0">
                <a:solidFill>
                  <a:srgbClr val="C00000"/>
                </a:solidFill>
              </a:rPr>
              <a:t>S-attributes</a:t>
            </a:r>
            <a:r>
              <a:rPr lang="en-US" dirty="0"/>
              <a:t> of the resulting relation are made NULL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 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 		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1032" name="Picture 8" descr="Left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548" y="4932219"/>
            <a:ext cx="422852" cy="4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3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Left Outer Join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1" y="1417638"/>
            <a:ext cx="4410691" cy="18576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94" y="1350953"/>
            <a:ext cx="4696480" cy="1924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06" y="4072505"/>
            <a:ext cx="586821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 are two relations( 2 tables)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</a:p>
          <a:p>
            <a:r>
              <a:rPr lang="en-US" dirty="0"/>
              <a:t>All the </a:t>
            </a:r>
            <a:r>
              <a:rPr lang="en-US" dirty="0" smtClean="0"/>
              <a:t>tuples(rows) </a:t>
            </a:r>
            <a:r>
              <a:rPr lang="en-US" dirty="0"/>
              <a:t>from the Right </a:t>
            </a:r>
            <a:r>
              <a:rPr lang="en-US" dirty="0" smtClean="0"/>
              <a:t>relation </a:t>
            </a:r>
            <a:r>
              <a:rPr lang="en-US" b="1" dirty="0" smtClean="0">
                <a:solidFill>
                  <a:srgbClr val="C00000"/>
                </a:solidFill>
              </a:rPr>
              <a:t>S </a:t>
            </a:r>
            <a:r>
              <a:rPr lang="en-US" dirty="0"/>
              <a:t>are included in the resulting </a:t>
            </a:r>
            <a:r>
              <a:rPr lang="en-US" dirty="0" smtClean="0"/>
              <a:t>relation</a:t>
            </a:r>
          </a:p>
          <a:p>
            <a:r>
              <a:rPr lang="en-US" dirty="0"/>
              <a:t>If there are tuples in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without any matching tuple in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dirty="0"/>
              <a:t>, then the </a:t>
            </a:r>
            <a:r>
              <a:rPr lang="en-US" b="1" dirty="0">
                <a:solidFill>
                  <a:srgbClr val="C00000"/>
                </a:solidFill>
              </a:rPr>
              <a:t>R-attributes</a:t>
            </a:r>
            <a:r>
              <a:rPr lang="en-US" dirty="0"/>
              <a:t> of resulting relation are made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 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2052" name="Picture 4" descr="Right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339" y="4569979"/>
            <a:ext cx="2286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03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Right Outer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1417638"/>
            <a:ext cx="4410691" cy="185763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12" y="1417638"/>
            <a:ext cx="4696480" cy="1924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60" y="3796494"/>
            <a:ext cx="647790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9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Relational Algebra?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/>
              <a:t>A procedural query language for relational databases.</a:t>
            </a:r>
            <a:endParaRPr lang="en-US" dirty="0" smtClean="0"/>
          </a:p>
          <a:p>
            <a:pPr algn="just"/>
            <a:r>
              <a:rPr lang="en-US" dirty="0"/>
              <a:t>It uses a set of operations to manipulate and retrieve data stored in a relational database.</a:t>
            </a:r>
            <a:endParaRPr lang="en-US" dirty="0" smtClean="0"/>
          </a:p>
          <a:p>
            <a:pPr algn="just"/>
            <a:r>
              <a:rPr lang="en-US" dirty="0"/>
              <a:t>Forms the theoretical foundation for SQL queries.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there are two relations( 2 tables)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S.</a:t>
            </a:r>
          </a:p>
          <a:p>
            <a:r>
              <a:rPr lang="en-US" dirty="0"/>
              <a:t>All the tuples from both participating relations are included in the resulting </a:t>
            </a:r>
            <a:r>
              <a:rPr lang="en-US" dirty="0" smtClean="0"/>
              <a:t>relation</a:t>
            </a:r>
          </a:p>
          <a:p>
            <a:r>
              <a:rPr lang="en-US" dirty="0"/>
              <a:t>If there are no matching tuples for both relations, their respective unmatched attributes are made NULL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 R 	  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3074" name="Picture 2" descr="Full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04" y="4512540"/>
            <a:ext cx="357910" cy="2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40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Full Outer Join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62" y="3936663"/>
            <a:ext cx="6449325" cy="24196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1" y="1417638"/>
            <a:ext cx="4410691" cy="1857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48" y="1384296"/>
            <a:ext cx="469648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55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Functions Or Aggregation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COUNT</a:t>
            </a:r>
          </a:p>
          <a:p>
            <a:r>
              <a:rPr lang="en-US" dirty="0" smtClean="0"/>
              <a:t>SUM</a:t>
            </a:r>
          </a:p>
          <a:p>
            <a:r>
              <a:rPr lang="en-US" dirty="0" smtClean="0"/>
              <a:t>AVG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MIN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COUNT</a:t>
            </a:r>
            <a:r>
              <a:rPr lang="en-US" dirty="0"/>
              <a:t> function is used to Count the number of rows in a database table. It can work on both numeric and non-numeric data types</a:t>
            </a:r>
            <a:r>
              <a:rPr lang="en-US" dirty="0" smtClean="0"/>
              <a:t>.</a:t>
            </a:r>
          </a:p>
          <a:p>
            <a:r>
              <a:rPr lang="en-US" b="1" dirty="0"/>
              <a:t>COUNT</a:t>
            </a:r>
            <a:r>
              <a:rPr lang="en-US" dirty="0"/>
              <a:t> function uses the COUNT(*) that returns the count of all the rows in a specified table. COUNT(*) considers duplicate and Null.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COUNT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5" y="1047418"/>
            <a:ext cx="7067807" cy="510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58" y="1730546"/>
            <a:ext cx="4088442" cy="13728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50358" y="3599418"/>
            <a:ext cx="1489330" cy="594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10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function is used to calculate the sum of all selected columns. It works on numeric fields only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5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SUM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" y="1129653"/>
            <a:ext cx="7097115" cy="5125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92" y="1633923"/>
            <a:ext cx="2867441" cy="10400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89092" y="353983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670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AVG, MAX &amp; MIN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64" y="1745673"/>
            <a:ext cx="3184447" cy="118162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64" y="3251334"/>
            <a:ext cx="3273647" cy="1591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65" y="5004281"/>
            <a:ext cx="3273647" cy="13371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2998" y="1985187"/>
            <a:ext cx="1399309" cy="9421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67.00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32997" y="3531037"/>
            <a:ext cx="1399309" cy="9421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32998" y="5201789"/>
            <a:ext cx="1399309" cy="9421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6364" y="3114183"/>
            <a:ext cx="2431391" cy="16379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Table: slide no-16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PRODUCT_MAST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Relational Algebra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944" y="2486365"/>
            <a:ext cx="10819439" cy="3678908"/>
          </a:xfrm>
        </p:spPr>
        <p:txBody>
          <a:bodyPr>
            <a:normAutofit/>
          </a:bodyPr>
          <a:lstStyle/>
          <a:p>
            <a:r>
              <a:rPr lang="en-US" b="1" dirty="0"/>
              <a:t>Basic Operations:</a:t>
            </a:r>
            <a:r>
              <a:rPr lang="en-US" dirty="0"/>
              <a:t> Selection (σ), Projection (π), Union (⋃), Set Difference (−), Cartesian Product (×), Rename (ρ).</a:t>
            </a:r>
            <a:r>
              <a:rPr lang="en-US" dirty="0" smtClean="0"/>
              <a:t>2. </a:t>
            </a:r>
          </a:p>
          <a:p>
            <a:endParaRPr lang="en-US" dirty="0" smtClean="0"/>
          </a:p>
          <a:p>
            <a:r>
              <a:rPr lang="en-US" b="1" dirty="0"/>
              <a:t>Advanced Operations:</a:t>
            </a:r>
            <a:r>
              <a:rPr lang="en-US" dirty="0"/>
              <a:t> Intersection (∩), Natural Join (⋈), Theta Join (⋈θ), Division (÷).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709723" cy="625907"/>
          </a:xfrm>
        </p:spPr>
        <p:txBody>
          <a:bodyPr>
            <a:noAutofit/>
          </a:bodyPr>
          <a:lstStyle/>
          <a:p>
            <a:r>
              <a:rPr lang="en-US" dirty="0" smtClean="0"/>
              <a:t>Operation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72" y="1497015"/>
            <a:ext cx="8478982" cy="5041898"/>
          </a:xfrm>
        </p:spPr>
      </p:pic>
    </p:spTree>
    <p:extLst>
      <p:ext uri="{BB962C8B-B14F-4D97-AF65-F5344CB8AC3E}">
        <p14:creationId xmlns:p14="http://schemas.microsoft.com/office/powerpoint/2010/main" val="33896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Definition:</a:t>
            </a:r>
            <a:r>
              <a:rPr lang="en-US" dirty="0"/>
              <a:t> Selects rows from a relation that satisfy a given predicate</a:t>
            </a:r>
            <a:r>
              <a:rPr lang="en-US" dirty="0" smtClean="0"/>
              <a:t>.</a:t>
            </a:r>
          </a:p>
          <a:p>
            <a:r>
              <a:rPr lang="en-US" b="1" dirty="0"/>
              <a:t>Syntax:</a:t>
            </a:r>
            <a:r>
              <a:rPr lang="en-US" dirty="0"/>
              <a:t> </a:t>
            </a:r>
            <a:r>
              <a:rPr lang="el-GR" sz="4400" dirty="0">
                <a:solidFill>
                  <a:srgbClr val="C00000"/>
                </a:solidFill>
              </a:rPr>
              <a:t>σ</a:t>
            </a:r>
            <a:r>
              <a:rPr lang="el-GR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condition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4400" dirty="0" smtClean="0">
                <a:solidFill>
                  <a:srgbClr val="C00000"/>
                </a:solidFill>
              </a:rPr>
              <a:t>(Table Name)</a:t>
            </a:r>
          </a:p>
          <a:p>
            <a:r>
              <a:rPr lang="en-US" b="1" dirty="0" smtClean="0"/>
              <a:t>Example: </a:t>
            </a:r>
          </a:p>
          <a:p>
            <a:r>
              <a:rPr lang="en-US" dirty="0"/>
              <a:t>Filters rows based on a condition, returning only those that meet the </a:t>
            </a:r>
            <a:r>
              <a:rPr lang="en-US" dirty="0" smtClean="0"/>
              <a:t>criteria.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Selection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0" y="1638982"/>
            <a:ext cx="4334889" cy="3029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36" y="1671003"/>
            <a:ext cx="3553909" cy="952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11" y="2553510"/>
            <a:ext cx="4658789" cy="21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441" y="2493577"/>
            <a:ext cx="9059147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Definition: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Selects specific columns from a 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Syntax: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π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attribute_list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(Table</a:t>
            </a:r>
            <a:r>
              <a:rPr kumimoji="0" lang="en-US" altLang="en-US" sz="4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Name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Removes duplicate rows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17646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Projection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371"/>
            <a:ext cx="5712287" cy="2715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88" y="1834784"/>
            <a:ext cx="2553056" cy="7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88" y="2498783"/>
            <a:ext cx="5623603" cy="26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Combines tuples from two relations, removing duplicates</a:t>
            </a:r>
            <a:r>
              <a:rPr lang="en-US" dirty="0" smtClean="0"/>
              <a:t>.</a:t>
            </a:r>
          </a:p>
          <a:p>
            <a:r>
              <a:rPr lang="en-US" b="1" dirty="0"/>
              <a:t>Syntax:</a:t>
            </a:r>
            <a:r>
              <a:rPr lang="en-US" dirty="0"/>
              <a:t> R </a:t>
            </a:r>
            <a:r>
              <a:rPr lang="en-US" dirty="0">
                <a:solidFill>
                  <a:srgbClr val="FF0000"/>
                </a:solidFill>
              </a:rPr>
              <a:t>⋃</a:t>
            </a:r>
            <a:r>
              <a:rPr lang="en-US" dirty="0"/>
              <a:t> </a:t>
            </a:r>
            <a:r>
              <a:rPr lang="en-US" dirty="0" smtClean="0"/>
              <a:t>S</a:t>
            </a:r>
          </a:p>
          <a:p>
            <a:r>
              <a:rPr lang="en-US" dirty="0"/>
              <a:t>Both relations must have the </a:t>
            </a:r>
            <a:r>
              <a:rPr lang="en-US" b="1" dirty="0">
                <a:solidFill>
                  <a:srgbClr val="FF0000"/>
                </a:solidFill>
              </a:rPr>
              <a:t>same attributes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582</Words>
  <Application>Microsoft Office PowerPoint</Application>
  <PresentationFormat>Custom</PresentationFormat>
  <Paragraphs>108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Introduction to Relational Algebra</vt:lpstr>
      <vt:lpstr>What is Relational Algebra?</vt:lpstr>
      <vt:lpstr>Types of Relational Algebra</vt:lpstr>
      <vt:lpstr>Operation Operators</vt:lpstr>
      <vt:lpstr>Selection Operator</vt:lpstr>
      <vt:lpstr>Example of Selection</vt:lpstr>
      <vt:lpstr>Projection Operator</vt:lpstr>
      <vt:lpstr>Example of Projection</vt:lpstr>
      <vt:lpstr>Union Operator</vt:lpstr>
      <vt:lpstr>Example of Union Operator</vt:lpstr>
      <vt:lpstr>Intersection Operator</vt:lpstr>
      <vt:lpstr>Example of Intersection</vt:lpstr>
      <vt:lpstr>Natural Join Operator</vt:lpstr>
      <vt:lpstr>Example of Natural Join</vt:lpstr>
      <vt:lpstr>How works Natural Join</vt:lpstr>
      <vt:lpstr>Left Outer Join</vt:lpstr>
      <vt:lpstr>Example of Left Outer Join</vt:lpstr>
      <vt:lpstr>Right Outer Join</vt:lpstr>
      <vt:lpstr>Example of Right Outer Join</vt:lpstr>
      <vt:lpstr>Full Outer Join</vt:lpstr>
      <vt:lpstr>Example of Full Outer Join</vt:lpstr>
      <vt:lpstr>Set Functions Or Aggregation Functions</vt:lpstr>
      <vt:lpstr>Count Function</vt:lpstr>
      <vt:lpstr>Example of COUNT Function</vt:lpstr>
      <vt:lpstr>SUM Function</vt:lpstr>
      <vt:lpstr>Example of SUM</vt:lpstr>
      <vt:lpstr>AVG, MAX &amp; MIN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Muhammad Abu Rayan</dc:creator>
  <dc:description>generated using python-pptx</dc:description>
  <cp:lastModifiedBy>mazharul islam</cp:lastModifiedBy>
  <cp:revision>27</cp:revision>
  <dcterms:created xsi:type="dcterms:W3CDTF">2013-01-27T09:14:16Z</dcterms:created>
  <dcterms:modified xsi:type="dcterms:W3CDTF">2024-08-31T17:39:20Z</dcterms:modified>
</cp:coreProperties>
</file>