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12" r:id="rId3"/>
    <p:sldId id="257" r:id="rId4"/>
    <p:sldId id="313" r:id="rId5"/>
    <p:sldId id="314" r:id="rId6"/>
    <p:sldId id="274" r:id="rId7"/>
    <p:sldId id="298" r:id="rId8"/>
    <p:sldId id="315" r:id="rId9"/>
    <p:sldId id="258" r:id="rId10"/>
    <p:sldId id="275" r:id="rId11"/>
    <p:sldId id="316" r:id="rId12"/>
    <p:sldId id="299" r:id="rId13"/>
    <p:sldId id="301" r:id="rId14"/>
    <p:sldId id="306" r:id="rId15"/>
    <p:sldId id="307" r:id="rId16"/>
    <p:sldId id="308" r:id="rId17"/>
    <p:sldId id="309" r:id="rId18"/>
    <p:sldId id="310" r:id="rId19"/>
    <p:sldId id="311" r:id="rId20"/>
    <p:sldId id="300" r:id="rId21"/>
    <p:sldId id="302" r:id="rId22"/>
    <p:sldId id="303" r:id="rId23"/>
    <p:sldId id="304" r:id="rId24"/>
    <p:sldId id="305" r:id="rId2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4024A-32D8-4E29-98A0-D4A29CB13D34}">
          <p14:sldIdLst>
            <p14:sldId id="256"/>
            <p14:sldId id="312"/>
            <p14:sldId id="257"/>
            <p14:sldId id="313"/>
            <p14:sldId id="314"/>
            <p14:sldId id="274"/>
            <p14:sldId id="298"/>
            <p14:sldId id="315"/>
            <p14:sldId id="258"/>
            <p14:sldId id="275"/>
            <p14:sldId id="316"/>
            <p14:sldId id="299"/>
            <p14:sldId id="301"/>
            <p14:sldId id="306"/>
            <p14:sldId id="307"/>
            <p14:sldId id="308"/>
            <p14:sldId id="309"/>
            <p14:sldId id="310"/>
            <p14:sldId id="311"/>
            <p14:sldId id="300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14" y="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3F9A-291B-4423-AC8E-56813377CE9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8C18-382F-42F3-9014-A5AA4E03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B3C6-E361-49B9-878A-569A9BED904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2A9-4302-42F1-94AC-D455DF1336C5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63ED-EBD2-4565-BB4C-45BB48EBE98E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7185-4AC5-46EF-AF28-A0673AB24981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C55-3C2D-4E4D-911F-055A36A49792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ADBA-33A0-4187-A44F-61762B031077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64B6-12EC-479A-B5B6-B178CB4BD681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76C-020A-4ADB-9BB7-2264E663F5C2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4922-F74D-45B0-97C3-48BCCA2485CB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0273-899E-4824-A03F-532F61436E3A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D59B-4F07-4B61-A969-F6871FF96177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F350-BBDF-4BA9-836A-CDB74266FAE9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76" y="2414381"/>
            <a:ext cx="11543308" cy="2379291"/>
          </a:xfrm>
        </p:spPr>
        <p:txBody>
          <a:bodyPr>
            <a:noAutofit/>
          </a:bodyPr>
          <a:lstStyle/>
          <a:p>
            <a:r>
              <a:rPr lang="en-US" sz="6000" dirty="0" smtClean="0"/>
              <a:t>Functional Dependencies &amp;</a:t>
            </a:r>
            <a:br>
              <a:rPr lang="en-US" sz="6000" dirty="0" smtClean="0"/>
            </a:br>
            <a:r>
              <a:rPr lang="en-US" sz="6000" dirty="0" smtClean="0"/>
              <a:t>Normalization</a:t>
            </a:r>
            <a:endParaRPr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Helps identify redundancy in database </a:t>
            </a:r>
            <a:r>
              <a:rPr lang="en-US" dirty="0" smtClean="0"/>
              <a:t>tables</a:t>
            </a:r>
          </a:p>
          <a:p>
            <a:r>
              <a:rPr lang="en-US" dirty="0"/>
              <a:t>Fundamental to the process of </a:t>
            </a:r>
            <a:r>
              <a:rPr lang="en-US" dirty="0" smtClean="0"/>
              <a:t>normalization</a:t>
            </a:r>
          </a:p>
          <a:p>
            <a:r>
              <a:rPr lang="en-US" dirty="0"/>
              <a:t>Ensures data consistency and </a:t>
            </a:r>
            <a:r>
              <a:rPr lang="en-US" dirty="0" smtClean="0"/>
              <a:t>integrity</a:t>
            </a:r>
          </a:p>
          <a:p>
            <a:r>
              <a:rPr lang="en-US" dirty="0" smtClean="0"/>
              <a:t>It</a:t>
            </a:r>
            <a:r>
              <a:rPr lang="en-US" dirty="0"/>
              <a:t> </a:t>
            </a:r>
            <a:r>
              <a:rPr lang="en-US" dirty="0" smtClean="0"/>
              <a:t>makes simpler </a:t>
            </a:r>
            <a:r>
              <a:rPr lang="en-US" dirty="0"/>
              <a:t>to add, edit, and remove data, which helps with database management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process of identifying functional dependencies can be time-consuming and complex, especially in large databases with many tables and </a:t>
            </a:r>
            <a:r>
              <a:rPr lang="en-US" dirty="0" smtClean="0"/>
              <a:t>relationships</a:t>
            </a:r>
          </a:p>
          <a:p>
            <a:r>
              <a:rPr lang="en-US" dirty="0"/>
              <a:t>Overly restrictive functional dependencies can result in slow query performance or data inconsistencies, as data that should be related may not be properly linked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Normalization is the process of organizing the data in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It </a:t>
            </a:r>
            <a:r>
              <a:rPr lang="en-US" dirty="0"/>
              <a:t>is used to minimize the redundancy from a relation or set of relations</a:t>
            </a:r>
            <a:r>
              <a:rPr lang="en-US" dirty="0" smtClean="0"/>
              <a:t>.</a:t>
            </a:r>
          </a:p>
          <a:p>
            <a:r>
              <a:rPr lang="en-US" dirty="0"/>
              <a:t>It is also used to eliminate undesirable characteristics like Insertion, Update, and Deletion Anomalies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dirty="0"/>
              <a:t>Find the </a:t>
            </a:r>
            <a:r>
              <a:rPr lang="en-US" altLang="en-US" i="1" dirty="0"/>
              <a:t>ID, name,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salary  </a:t>
            </a:r>
            <a:r>
              <a:rPr lang="en-US" altLang="en-US" dirty="0"/>
              <a:t>for instructors whose salary is greater than $50,000</a:t>
            </a:r>
          </a:p>
          <a:p>
            <a:pPr marL="457200" lvl="1" indent="0">
              <a:buNone/>
            </a:pPr>
            <a:r>
              <a:rPr kumimoji="1" lang="en-US" altLang="en-US" dirty="0"/>
              <a:t>	</a:t>
            </a:r>
            <a:r>
              <a:rPr kumimoji="1" lang="en-US" altLang="en-US" b="1" dirty="0">
                <a:solidFill>
                  <a:srgbClr val="C00000"/>
                </a:solidFill>
              </a:rPr>
              <a:t>{</a:t>
            </a:r>
            <a:r>
              <a:rPr kumimoji="1" lang="en-US" altLang="en-US" b="1" i="1" dirty="0">
                <a:solidFill>
                  <a:srgbClr val="C00000"/>
                </a:solidFill>
              </a:rPr>
              <a:t>t</a:t>
            </a:r>
            <a:r>
              <a:rPr kumimoji="1" lang="en-US" altLang="en-US" b="1" dirty="0">
                <a:solidFill>
                  <a:srgbClr val="C00000"/>
                </a:solidFill>
              </a:rPr>
              <a:t> | </a:t>
            </a:r>
            <a:r>
              <a:rPr kumimoji="1" lang="en-US" altLang="en-US" b="1" i="1" dirty="0">
                <a:solidFill>
                  <a:srgbClr val="C00000"/>
                </a:solidFill>
              </a:rPr>
              <a:t>t</a:t>
            </a:r>
            <a:r>
              <a:rPr kumimoji="1" lang="en-US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 </a:t>
            </a:r>
            <a:r>
              <a:rPr kumimoji="1" lang="en-US" alt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instructor</a:t>
            </a:r>
            <a:r>
              <a:rPr kumimoji="1"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 </a:t>
            </a:r>
            <a:r>
              <a:rPr kumimoji="1" lang="en-US" alt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[</a:t>
            </a:r>
            <a:r>
              <a:rPr kumimoji="1" lang="en-US" alt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salary </a:t>
            </a:r>
            <a:r>
              <a:rPr kumimoji="1"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]  80000}</a:t>
            </a:r>
            <a:endParaRPr kumimoji="1" lang="en-US" altLang="en-US" b="1" i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is possible to write tuple calculus expressions that generate infinite relations.</a:t>
            </a:r>
          </a:p>
          <a:p>
            <a:r>
              <a:rPr lang="en-US" altLang="en-US" dirty="0"/>
              <a:t>For example, </a:t>
            </a:r>
            <a:r>
              <a:rPr lang="en-US" altLang="en-US" dirty="0">
                <a:solidFill>
                  <a:srgbClr val="FF0000"/>
                </a:solidFill>
              </a:rPr>
              <a:t>{ t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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mployee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  <a:r>
              <a:rPr lang="en-US" dirty="0"/>
              <a:t>– unsafe because it tries to list all tuples not in the </a:t>
            </a:r>
            <a:r>
              <a:rPr lang="en-US" dirty="0" smtClean="0"/>
              <a:t>relation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Employee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of Unsafe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Infinite Domain Problem</a:t>
            </a:r>
            <a:r>
              <a:rPr lang="en-US" dirty="0"/>
              <a:t>: In a relational calculus query, when you specify something </a:t>
            </a:r>
            <a:r>
              <a:rPr lang="en-US" dirty="0" smtClean="0"/>
              <a:t>like </a:t>
            </a:r>
            <a:r>
              <a:rPr lang="en-US" altLang="en-US" dirty="0">
                <a:solidFill>
                  <a:srgbClr val="FF0000"/>
                </a:solidFill>
              </a:rPr>
              <a:t>{ t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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Employee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  <a:r>
              <a:rPr lang="en-US" dirty="0" smtClean="0"/>
              <a:t> </a:t>
            </a:r>
            <a:r>
              <a:rPr lang="en-US" dirty="0"/>
              <a:t>it implies that you are trying to retrieve all possible tuples that do not exist in </a:t>
            </a:r>
            <a:r>
              <a:rPr lang="en-US" dirty="0" smtClean="0"/>
              <a:t>the Employee relations</a:t>
            </a:r>
          </a:p>
          <a:p>
            <a:r>
              <a:rPr lang="en-US" b="1" dirty="0"/>
              <a:t>Non-Termination</a:t>
            </a:r>
            <a:r>
              <a:rPr lang="en-US" dirty="0"/>
              <a:t>: The query would result in non-termination because the system would attempt to evaluate all tuples that do not belong to the relation, and this set could be infinitely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of Unsafe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Lack of Boundedness</a:t>
            </a:r>
            <a:r>
              <a:rPr lang="en-US" dirty="0" smtClean="0"/>
              <a:t>: Safe </a:t>
            </a:r>
            <a:r>
              <a:rPr lang="en-US" dirty="0"/>
              <a:t>queries in relational calculus are typically </a:t>
            </a:r>
            <a:r>
              <a:rPr lang="en-US" b="1" dirty="0"/>
              <a:t>bounded</a:t>
            </a:r>
            <a:r>
              <a:rPr lang="en-US" dirty="0"/>
              <a:t>, meaning they return a finite set of results from a finite domain. In this case, since you're asking for all tuples outside of a relation, the result is not bounded by the existing </a:t>
            </a:r>
            <a:r>
              <a:rPr lang="en-US" dirty="0" smtClean="0"/>
              <a:t>relation (e.g. </a:t>
            </a:r>
            <a:r>
              <a:rPr lang="en-US" dirty="0"/>
              <a:t>Employee) leading to an unsafe query.</a:t>
            </a:r>
          </a:p>
        </p:txBody>
      </p:sp>
    </p:spTree>
    <p:extLst>
      <p:ext uri="{BB962C8B-B14F-4D97-AF65-F5344CB8AC3E}">
        <p14:creationId xmlns:p14="http://schemas.microsoft.com/office/powerpoint/2010/main" val="103999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To make the </a:t>
            </a:r>
            <a:r>
              <a:rPr lang="en-US" dirty="0" smtClean="0"/>
              <a:t>expression </a:t>
            </a:r>
            <a:r>
              <a:rPr lang="en-US" altLang="en-US" dirty="0">
                <a:solidFill>
                  <a:srgbClr val="FF0000"/>
                </a:solidFill>
              </a:rPr>
              <a:t>{ t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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Employee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  <a:r>
              <a:rPr lang="en-US" altLang="en-US" dirty="0" smtClean="0">
                <a:sym typeface="Symbol" panose="05050102010706020507" pitchFamily="18" charset="2"/>
              </a:rPr>
              <a:t>safe </a:t>
            </a:r>
          </a:p>
          <a:p>
            <a:r>
              <a:rPr lang="en-US" dirty="0" smtClean="0"/>
              <a:t>Need </a:t>
            </a:r>
            <a:r>
              <a:rPr lang="en-US" dirty="0"/>
              <a:t>to </a:t>
            </a:r>
            <a:r>
              <a:rPr lang="en-US" b="1" dirty="0"/>
              <a:t>restrict the domain</a:t>
            </a:r>
            <a:r>
              <a:rPr lang="en-US" dirty="0"/>
              <a:t> of tuples so that the result is finite and </a:t>
            </a:r>
            <a:r>
              <a:rPr lang="en-US" dirty="0" smtClean="0"/>
              <a:t>computable</a:t>
            </a:r>
          </a:p>
          <a:p>
            <a:r>
              <a:rPr lang="en-US" dirty="0"/>
              <a:t>Using a </a:t>
            </a:r>
            <a:r>
              <a:rPr lang="en-US" b="1" dirty="0"/>
              <a:t>Projection to Restrict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2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Explicit </a:t>
            </a:r>
            <a:r>
              <a:rPr lang="en-US" dirty="0"/>
              <a:t>Domain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 the domain to only tuples that belong to a known, finite relation (e.g., a set of all possible employees or records in a database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For </a:t>
            </a:r>
            <a:r>
              <a:rPr lang="en-US" dirty="0"/>
              <a:t>example, you could restrict the query to only tuples that exist in another relation, </a:t>
            </a:r>
            <a:r>
              <a:rPr lang="en-US" dirty="0" smtClean="0"/>
              <a:t>say </a:t>
            </a:r>
            <a:r>
              <a:rPr lang="en-US" b="1" dirty="0" smtClean="0">
                <a:solidFill>
                  <a:srgbClr val="C00000"/>
                </a:solidFill>
              </a:rPr>
              <a:t>Person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b="1" dirty="0">
                <a:solidFill>
                  <a:srgbClr val="C00000"/>
                </a:solidFill>
              </a:rPr>
              <a:t>Person</a:t>
            </a:r>
            <a:r>
              <a:rPr lang="en-US" dirty="0"/>
              <a:t> contains all possible individuals, and </a:t>
            </a:r>
            <a:r>
              <a:rPr lang="en-US" b="1" dirty="0">
                <a:solidFill>
                  <a:srgbClr val="C00000"/>
                </a:solidFill>
              </a:rPr>
              <a:t>Employee</a:t>
            </a:r>
            <a:r>
              <a:rPr lang="en-US" dirty="0"/>
              <a:t> is a subset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Person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30" y="5103568"/>
            <a:ext cx="7882563" cy="11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2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Projection to Restrict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can restrict the query to a projection of attributes (e.g., specific attributes of employees, </a:t>
            </a:r>
            <a:r>
              <a:rPr lang="en-US" b="1" dirty="0" smtClean="0">
                <a:solidFill>
                  <a:srgbClr val="C00000"/>
                </a:solidFill>
              </a:rPr>
              <a:t>like name, id, </a:t>
            </a:r>
            <a:r>
              <a:rPr lang="en-US" b="1" dirty="0" err="1" smtClean="0">
                <a:solidFill>
                  <a:srgbClr val="C00000"/>
                </a:solidFill>
              </a:rPr>
              <a:t>etc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dirty="0"/>
              <a:t>instead of considering all possible tuples</a:t>
            </a:r>
            <a:r>
              <a:rPr lang="en-US" dirty="0" smtClean="0"/>
              <a:t>.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87" y="4904028"/>
            <a:ext cx="8107650" cy="10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Functional Dependencies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Examples and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Relational Calculus(DRC)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 smtClean="0"/>
              <a:t>Definition: </a:t>
            </a:r>
            <a:r>
              <a:rPr lang="en-US" dirty="0" smtClean="0"/>
              <a:t>DRC means filtering </a:t>
            </a:r>
            <a:r>
              <a:rPr lang="en-US" dirty="0"/>
              <a:t>variable uses the domain of </a:t>
            </a:r>
            <a:r>
              <a:rPr lang="en-US" dirty="0" smtClean="0"/>
              <a:t>attributes</a:t>
            </a:r>
          </a:p>
          <a:p>
            <a:r>
              <a:rPr lang="en-US" dirty="0"/>
              <a:t>Domain relational calculus uses the same operators as tuple </a:t>
            </a:r>
            <a:r>
              <a:rPr lang="en-US" dirty="0" smtClean="0"/>
              <a:t>calculus</a:t>
            </a:r>
          </a:p>
          <a:p>
            <a:r>
              <a:rPr lang="en-US" b="1" dirty="0" smtClean="0"/>
              <a:t>DRC </a:t>
            </a:r>
            <a:r>
              <a:rPr lang="en-US" dirty="0"/>
              <a:t>is based on the domain of attributes.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5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Relational Calculus(DRC)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Query: </a:t>
            </a:r>
            <a:r>
              <a:rPr lang="pt-BR" dirty="0">
                <a:solidFill>
                  <a:srgbClr val="C00000"/>
                </a:solidFill>
              </a:rPr>
              <a:t>{ a1, a2, a3, ..., an</a:t>
            </a:r>
            <a:r>
              <a:rPr lang="pt-BR" dirty="0"/>
              <a:t> </a:t>
            </a:r>
            <a:r>
              <a:rPr lang="pt-BR" b="1" dirty="0"/>
              <a:t>|</a:t>
            </a:r>
            <a:r>
              <a:rPr lang="pt-BR" dirty="0"/>
              <a:t> </a:t>
            </a:r>
            <a:r>
              <a:rPr lang="pt-BR" dirty="0">
                <a:solidFill>
                  <a:srgbClr val="C00000"/>
                </a:solidFill>
              </a:rPr>
              <a:t>P (a1, a2, a3, ... ,an)}</a:t>
            </a:r>
            <a:r>
              <a:rPr lang="pt-BR" dirty="0"/>
              <a:t>  </a:t>
            </a:r>
          </a:p>
          <a:p>
            <a:r>
              <a:rPr lang="en-US" dirty="0" smtClean="0"/>
              <a:t>Where</a:t>
            </a:r>
            <a:r>
              <a:rPr lang="en-US" b="1" dirty="0" smtClean="0"/>
              <a:t> a1</a:t>
            </a:r>
            <a:r>
              <a:rPr lang="en-US" b="1" dirty="0"/>
              <a:t>, a2</a:t>
            </a:r>
            <a:r>
              <a:rPr lang="en-US" dirty="0"/>
              <a:t> are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</a:p>
          <a:p>
            <a:r>
              <a:rPr lang="en-US" dirty="0" smtClean="0"/>
              <a:t>And</a:t>
            </a:r>
            <a:r>
              <a:rPr lang="en-US" b="1" dirty="0" smtClean="0"/>
              <a:t> P</a:t>
            </a:r>
            <a:r>
              <a:rPr lang="en-US" dirty="0"/>
              <a:t> stands for formula built by </a:t>
            </a:r>
            <a:r>
              <a:rPr lang="en-US" dirty="0">
                <a:solidFill>
                  <a:srgbClr val="C00000"/>
                </a:solidFill>
              </a:rPr>
              <a:t>inner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Find the </a:t>
            </a:r>
            <a:r>
              <a:rPr lang="en-US" altLang="en-US" i="1" dirty="0"/>
              <a:t>ID, name,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salary  </a:t>
            </a:r>
            <a:r>
              <a:rPr lang="en-US" altLang="en-US" dirty="0"/>
              <a:t>for instructors whose salary is greater than $</a:t>
            </a:r>
            <a:r>
              <a:rPr lang="en-US" altLang="en-US" dirty="0" smtClean="0"/>
              <a:t>80,000</a:t>
            </a:r>
          </a:p>
          <a:p>
            <a:pPr marL="457200" lvl="1" indent="0">
              <a:buNone/>
            </a:pPr>
            <a:r>
              <a:rPr lang="en-US" altLang="en-US" dirty="0" smtClean="0"/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{</a:t>
            </a:r>
            <a:r>
              <a:rPr lang="en-US" altLang="en-US" b="1" i="1" dirty="0">
                <a:solidFill>
                  <a:srgbClr val="FF0000"/>
                </a:solidFill>
              </a:rPr>
              <a:t>&lt; </a:t>
            </a:r>
            <a:r>
              <a:rPr lang="en-US" altLang="en-US" b="1" i="1" dirty="0" err="1">
                <a:solidFill>
                  <a:srgbClr val="FF0000"/>
                </a:solidFill>
              </a:rPr>
              <a:t>i</a:t>
            </a:r>
            <a:r>
              <a:rPr lang="en-US" altLang="en-US" b="1" i="1" dirty="0">
                <a:solidFill>
                  <a:srgbClr val="FF0000"/>
                </a:solidFill>
              </a:rPr>
              <a:t>, n, d, s&gt; </a:t>
            </a:r>
            <a:r>
              <a:rPr lang="en-US" altLang="en-US" b="1" dirty="0">
                <a:solidFill>
                  <a:srgbClr val="FF0000"/>
                </a:solidFill>
              </a:rPr>
              <a:t>| </a:t>
            </a:r>
            <a:r>
              <a:rPr lang="en-US" altLang="en-US" b="1" i="1" dirty="0">
                <a:solidFill>
                  <a:srgbClr val="FF0000"/>
                </a:solidFill>
              </a:rPr>
              <a:t> &lt; </a:t>
            </a:r>
            <a:r>
              <a:rPr lang="en-US" altLang="en-US" b="1" i="1" dirty="0" err="1">
                <a:solidFill>
                  <a:srgbClr val="FF0000"/>
                </a:solidFill>
              </a:rPr>
              <a:t>i</a:t>
            </a:r>
            <a:r>
              <a:rPr lang="en-US" altLang="en-US" b="1" i="1" dirty="0">
                <a:solidFill>
                  <a:srgbClr val="FF0000"/>
                </a:solidFill>
              </a:rPr>
              <a:t>, n, d, s&gt;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instructor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 </a:t>
            </a:r>
            <a:r>
              <a:rPr lang="en-US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 80000}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TRC and DRC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858159"/>
              </p:ext>
            </p:extLst>
          </p:nvPr>
        </p:nvGraphicFramePr>
        <p:xfrm>
          <a:off x="609441" y="1697180"/>
          <a:ext cx="10969626" cy="414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3">
                  <a:extLst>
                    <a:ext uri="{9D8B030D-6E8A-4147-A177-3AD203B41FA5}">
                      <a16:colId xmlns:a16="http://schemas.microsoft.com/office/drawing/2014/main" val="3754417473"/>
                    </a:ext>
                  </a:extLst>
                </a:gridCol>
                <a:gridCol w="5484813">
                  <a:extLst>
                    <a:ext uri="{9D8B030D-6E8A-4147-A177-3AD203B41FA5}">
                      <a16:colId xmlns:a16="http://schemas.microsoft.com/office/drawing/2014/main" val="4179107624"/>
                    </a:ext>
                  </a:extLst>
                </a:gridCol>
              </a:tblGrid>
              <a:tr h="10373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Tuple Relational Calculus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Domain Relational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Calculus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45373"/>
                  </a:ext>
                </a:extLst>
              </a:tr>
              <a:tr h="10373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1) Uses tuple variables.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1) Uses tuple variables.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94463"/>
                  </a:ext>
                </a:extLst>
              </a:tr>
              <a:tr h="10373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2)</a:t>
                      </a:r>
                      <a:r>
                        <a:rPr lang="en-US" sz="2400" baseline="0" dirty="0" smtClean="0"/>
                        <a:t>  It selects entire tuple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selects attributes.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0902"/>
                  </a:ext>
                </a:extLst>
              </a:tr>
              <a:tr h="10373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3)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expressive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3)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expressive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4962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of Relational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Query </a:t>
            </a:r>
            <a:r>
              <a:rPr lang="en-US" dirty="0" smtClean="0"/>
              <a:t>optimization</a:t>
            </a:r>
          </a:p>
          <a:p>
            <a:r>
              <a:rPr lang="en-US" dirty="0"/>
              <a:t>Theoretical foundation for </a:t>
            </a:r>
            <a:r>
              <a:rPr lang="en-US" dirty="0" smtClean="0"/>
              <a:t>SQL</a:t>
            </a:r>
          </a:p>
          <a:p>
            <a:r>
              <a:rPr lang="en-US" dirty="0"/>
              <a:t>Basis for query languages in some DBMS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Functional Dependencies?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functional dependency is a relationship that exists between two attributes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It typically exists between the </a:t>
            </a:r>
            <a:r>
              <a:rPr lang="en-US" b="1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non-key</a:t>
            </a:r>
            <a:r>
              <a:rPr lang="en-US" dirty="0"/>
              <a:t> attribute within a 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</a:t>
            </a:r>
            <a:r>
              <a:rPr lang="en-US" dirty="0" smtClean="0"/>
              <a:t>.</a:t>
            </a:r>
          </a:p>
          <a:p>
            <a:pPr>
              <a:tabLst>
                <a:tab pos="3195638" algn="ctr"/>
              </a:tabLst>
            </a:pPr>
            <a:r>
              <a:rPr lang="en-US" altLang="en-US" dirty="0" smtClean="0"/>
              <a:t>Symbol:</a:t>
            </a:r>
            <a:endParaRPr lang="en-US" alt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X</a:t>
            </a:r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 →</a:t>
            </a:r>
            <a:r>
              <a:rPr lang="en-US" dirty="0"/>
              <a:t>  </a:t>
            </a:r>
            <a:r>
              <a:rPr lang="en-US" b="1" dirty="0"/>
              <a:t> Y</a:t>
            </a:r>
            <a:r>
              <a:rPr lang="en-US" dirty="0"/>
              <a:t>  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X</a:t>
            </a:r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 →</a:t>
            </a:r>
            <a:r>
              <a:rPr lang="en-US" dirty="0"/>
              <a:t>  </a:t>
            </a:r>
            <a:r>
              <a:rPr lang="en-US" b="1" dirty="0"/>
              <a:t> </a:t>
            </a:r>
            <a:r>
              <a:rPr lang="en-US" b="1" dirty="0" smtClean="0"/>
              <a:t>Y</a:t>
            </a:r>
          </a:p>
          <a:p>
            <a:r>
              <a:rPr lang="en-US" dirty="0"/>
              <a:t>Here, if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determines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then for every value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/>
              <a:t>there is exactly one value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</a:p>
          <a:p>
            <a:r>
              <a:rPr lang="en-US" dirty="0"/>
              <a:t>The left side of </a:t>
            </a:r>
            <a:r>
              <a:rPr lang="en-US" dirty="0" smtClean="0"/>
              <a:t>FD(Functional Dependencies) </a:t>
            </a:r>
            <a:r>
              <a:rPr lang="en-US" dirty="0"/>
              <a:t>is known as a determinant, the right side of the production is known as a dependent.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9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an employee table with attributes: </a:t>
            </a:r>
            <a:r>
              <a:rPr lang="en-US" b="1" u="sng" dirty="0" err="1">
                <a:solidFill>
                  <a:srgbClr val="C00000"/>
                </a:solidFill>
              </a:rPr>
              <a:t>Emp_Id</a:t>
            </a:r>
            <a:r>
              <a:rPr lang="en-US" dirty="0"/>
              <a:t>, </a:t>
            </a:r>
            <a:r>
              <a:rPr lang="en-US" b="1" u="sng" dirty="0" err="1" smtClean="0">
                <a:solidFill>
                  <a:srgbClr val="C00000"/>
                </a:solidFill>
              </a:rPr>
              <a:t>Emp_Name</a:t>
            </a:r>
            <a:r>
              <a:rPr lang="en-US" dirty="0"/>
              <a:t>, </a:t>
            </a:r>
            <a:r>
              <a:rPr lang="en-US" b="1" u="sng" dirty="0" err="1">
                <a:solidFill>
                  <a:srgbClr val="C00000"/>
                </a:solidFill>
              </a:rPr>
              <a:t>Emp_Address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Here, </a:t>
            </a:r>
            <a:r>
              <a:rPr lang="en-US" b="1" u="sng" dirty="0" err="1">
                <a:solidFill>
                  <a:srgbClr val="C00000"/>
                </a:solidFill>
              </a:rPr>
              <a:t>Emp_Id</a:t>
            </a:r>
            <a:r>
              <a:rPr lang="en-US" dirty="0"/>
              <a:t> attribute can uniquely identify the </a:t>
            </a:r>
            <a:r>
              <a:rPr lang="en-US" b="1" u="sng" dirty="0" err="1">
                <a:solidFill>
                  <a:srgbClr val="C00000"/>
                </a:solidFill>
              </a:rPr>
              <a:t>Emp_Name</a:t>
            </a:r>
            <a:r>
              <a:rPr lang="en-US" dirty="0"/>
              <a:t> attribute of employee table because if we know the </a:t>
            </a:r>
            <a:r>
              <a:rPr lang="en-US" b="1" u="sng" dirty="0" err="1">
                <a:solidFill>
                  <a:srgbClr val="C00000"/>
                </a:solidFill>
              </a:rPr>
              <a:t>Emp_Id</a:t>
            </a:r>
            <a:r>
              <a:rPr lang="en-US" dirty="0"/>
              <a:t>, we can </a:t>
            </a:r>
            <a:r>
              <a:rPr lang="en-US" dirty="0" smtClean="0"/>
              <a:t>tell </a:t>
            </a:r>
            <a:r>
              <a:rPr lang="en-US" dirty="0"/>
              <a:t>that employee name associated with </a:t>
            </a:r>
            <a:r>
              <a:rPr lang="en-US" dirty="0" smtClean="0"/>
              <a:t>it.</a:t>
            </a:r>
          </a:p>
          <a:p>
            <a:r>
              <a:rPr lang="en-US" dirty="0"/>
              <a:t>Functional dependency can be written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Emp_Id</a:t>
            </a:r>
            <a:r>
              <a:rPr lang="en-US" dirty="0"/>
              <a:t> </a:t>
            </a:r>
            <a:r>
              <a:rPr lang="en-US" b="1" dirty="0"/>
              <a:t>→</a:t>
            </a:r>
            <a:r>
              <a:rPr lang="en-US" dirty="0"/>
              <a:t> </a:t>
            </a:r>
            <a:r>
              <a:rPr lang="en-US" b="1" dirty="0" err="1">
                <a:solidFill>
                  <a:srgbClr val="C00000"/>
                </a:solidFill>
              </a:rPr>
              <a:t>Emp_Name</a:t>
            </a:r>
            <a:r>
              <a:rPr lang="en-US" b="1" dirty="0">
                <a:solidFill>
                  <a:srgbClr val="C00000"/>
                </a:solidFill>
              </a:rPr>
              <a:t> 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709723" cy="625907"/>
          </a:xfrm>
        </p:spPr>
        <p:txBody>
          <a:bodyPr>
            <a:noAutofit/>
          </a:bodyPr>
          <a:lstStyle/>
          <a:p>
            <a:r>
              <a:rPr lang="en-US" dirty="0" smtClean="0"/>
              <a:t>Types of Functional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195638" algn="ctr"/>
              </a:tabLst>
            </a:pPr>
            <a:r>
              <a:rPr lang="en-US" altLang="en-US" dirty="0" smtClean="0"/>
              <a:t>There are two types of Functional Dependencies:</a:t>
            </a:r>
          </a:p>
          <a:p>
            <a:pPr marL="0" indent="0">
              <a:buNone/>
              <a:tabLst>
                <a:tab pos="3195638" algn="ctr"/>
              </a:tabLst>
            </a:pPr>
            <a:endParaRPr lang="en-US" alt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10" y="2052445"/>
            <a:ext cx="5932784" cy="38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56150"/>
          </a:xfrm>
        </p:spPr>
        <p:txBody>
          <a:bodyPr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→ B has trivial functional dependency if B is a subset of </a:t>
            </a:r>
            <a:r>
              <a:rPr lang="en-US" dirty="0" smtClean="0"/>
              <a:t>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following dependencies are also trivial like: A → A, B → 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Trivial functional dependency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 a table with two columns 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 and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C00000"/>
                </a:solidFill>
              </a:rPr>
              <a:t>Employee_Name</a:t>
            </a:r>
            <a:r>
              <a:rPr lang="en-US" dirty="0" smtClean="0"/>
              <a:t>.  </a:t>
            </a:r>
          </a:p>
          <a:p>
            <a:r>
              <a:rPr lang="en-US" dirty="0" smtClean="0"/>
              <a:t>{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, </a:t>
            </a:r>
            <a:r>
              <a:rPr lang="en-US" b="1" dirty="0" err="1">
                <a:solidFill>
                  <a:srgbClr val="C00000"/>
                </a:solidFill>
              </a:rPr>
              <a:t>Employee_Name</a:t>
            </a:r>
            <a:r>
              <a:rPr lang="en-US" dirty="0"/>
              <a:t>}   →    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 is a </a:t>
            </a:r>
            <a:r>
              <a:rPr lang="en-US" dirty="0" smtClean="0"/>
              <a:t>trivial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functional</a:t>
            </a:r>
            <a:r>
              <a:rPr lang="en-US" dirty="0"/>
              <a:t> dependency as </a:t>
            </a:r>
            <a:r>
              <a:rPr lang="en-US" b="1" dirty="0" err="1" smtClean="0">
                <a:solidFill>
                  <a:srgbClr val="C00000"/>
                </a:solidFill>
              </a:rPr>
              <a:t>Employee_Id</a:t>
            </a:r>
            <a:r>
              <a:rPr lang="en-US" dirty="0"/>
              <a:t> is a subset of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, </a:t>
            </a:r>
            <a:r>
              <a:rPr lang="en-US" b="1" dirty="0" err="1">
                <a:solidFill>
                  <a:srgbClr val="C00000"/>
                </a:solidFill>
              </a:rPr>
              <a:t>Employee_Name</a:t>
            </a:r>
            <a:r>
              <a:rPr lang="en-US" dirty="0"/>
              <a:t>}.  </a:t>
            </a:r>
          </a:p>
          <a:p>
            <a:r>
              <a:rPr lang="en-US" dirty="0"/>
              <a:t>Also, 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 → </a:t>
            </a:r>
            <a:r>
              <a:rPr lang="en-US" b="1" dirty="0" err="1">
                <a:solidFill>
                  <a:srgbClr val="C00000"/>
                </a:solidFill>
              </a:rPr>
              <a:t>Employee_Id</a:t>
            </a:r>
            <a:r>
              <a:rPr lang="en-US" dirty="0"/>
              <a:t> and </a:t>
            </a:r>
            <a:r>
              <a:rPr lang="en-US" b="1" dirty="0" err="1">
                <a:solidFill>
                  <a:srgbClr val="C00000"/>
                </a:solidFill>
              </a:rPr>
              <a:t>Employee_Name</a:t>
            </a:r>
            <a:r>
              <a:rPr lang="en-US" dirty="0"/>
              <a:t>   →    </a:t>
            </a:r>
            <a:r>
              <a:rPr lang="en-US" b="1" dirty="0" err="1">
                <a:solidFill>
                  <a:srgbClr val="C00000"/>
                </a:solidFill>
              </a:rPr>
              <a:t>Employee_Name</a:t>
            </a:r>
            <a:r>
              <a:rPr lang="en-US" dirty="0"/>
              <a:t> are trivial dependencies too.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functional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282" y="1593273"/>
            <a:ext cx="10969943" cy="4945641"/>
          </a:xfrm>
        </p:spPr>
        <p:txBody>
          <a:bodyPr anchor="ctr"/>
          <a:lstStyle/>
          <a:p>
            <a:r>
              <a:rPr lang="en-US" b="1" dirty="0">
                <a:solidFill>
                  <a:srgbClr val="C00000"/>
                </a:solidFill>
              </a:rPr>
              <a:t>A → B </a:t>
            </a:r>
            <a:r>
              <a:rPr lang="en-US" dirty="0"/>
              <a:t>has a </a:t>
            </a:r>
            <a:r>
              <a:rPr lang="en-US" b="1" dirty="0">
                <a:solidFill>
                  <a:srgbClr val="C00000"/>
                </a:solidFill>
              </a:rPr>
              <a:t>non-trivial</a:t>
            </a:r>
            <a:r>
              <a:rPr lang="en-US" dirty="0"/>
              <a:t> functional dependency if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is not a subset of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</a:p>
          <a:p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intersection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, then </a:t>
            </a:r>
            <a:r>
              <a:rPr lang="en-US" b="1" dirty="0">
                <a:solidFill>
                  <a:srgbClr val="C00000"/>
                </a:solidFill>
              </a:rPr>
              <a:t>A → B </a:t>
            </a:r>
            <a:r>
              <a:rPr lang="en-US" dirty="0"/>
              <a:t>is called as complete </a:t>
            </a:r>
            <a:r>
              <a:rPr lang="en-US" b="1" dirty="0">
                <a:solidFill>
                  <a:srgbClr val="C00000"/>
                </a:solidFill>
              </a:rPr>
              <a:t>non-trivial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/>
              <a:t>ID   →    Name,  </a:t>
            </a:r>
          </a:p>
          <a:p>
            <a:pPr marL="0" indent="0">
              <a:buNone/>
            </a:pPr>
            <a:r>
              <a:rPr lang="en-US" dirty="0" smtClean="0"/>
              <a:t>			Name</a:t>
            </a:r>
            <a:r>
              <a:rPr lang="en-US" dirty="0"/>
              <a:t>   →    DOB 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792</Words>
  <Application>Microsoft Office PowerPoint</Application>
  <PresentationFormat>Custom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Monotype Sorts</vt:lpstr>
      <vt:lpstr>Symbol</vt:lpstr>
      <vt:lpstr>Office Theme</vt:lpstr>
      <vt:lpstr>Functional Dependencies &amp; Normalization</vt:lpstr>
      <vt:lpstr>Functional Dependencies</vt:lpstr>
      <vt:lpstr>What is Functional Dependencies?</vt:lpstr>
      <vt:lpstr>Functional Dependencies</vt:lpstr>
      <vt:lpstr>Functional Dependencies</vt:lpstr>
      <vt:lpstr>Types of Functional Dependencies</vt:lpstr>
      <vt:lpstr>Trivial functional dependency</vt:lpstr>
      <vt:lpstr>Example of Trivial functional dependency  </vt:lpstr>
      <vt:lpstr>Non-trivial functional dependency</vt:lpstr>
      <vt:lpstr>Advantages of Functional Dependencies</vt:lpstr>
      <vt:lpstr>Disadvantages of Functional Dependencies</vt:lpstr>
      <vt:lpstr>Normalization</vt:lpstr>
      <vt:lpstr>Normalization</vt:lpstr>
      <vt:lpstr>Safety of Expressions</vt:lpstr>
      <vt:lpstr>Cause of Unsafe</vt:lpstr>
      <vt:lpstr>Cause of Unsafe</vt:lpstr>
      <vt:lpstr>Safe Expressions</vt:lpstr>
      <vt:lpstr>Using Explicit Domain Restriction</vt:lpstr>
      <vt:lpstr>Using a Projection to Restrict Attributes</vt:lpstr>
      <vt:lpstr>Domain Relational Calculus(DRC)</vt:lpstr>
      <vt:lpstr>Domain Relational Calculus(DRC)</vt:lpstr>
      <vt:lpstr>Example of DRC</vt:lpstr>
      <vt:lpstr>Differences Between TRC and DRC</vt:lpstr>
      <vt:lpstr>Applications of Relational Calculus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Muhammad Abu Rayan</dc:creator>
  <dc:description>generated using python-pptx</dc:description>
  <cp:lastModifiedBy>mazharul islam</cp:lastModifiedBy>
  <cp:revision>50</cp:revision>
  <dcterms:created xsi:type="dcterms:W3CDTF">2013-01-27T09:14:16Z</dcterms:created>
  <dcterms:modified xsi:type="dcterms:W3CDTF">2024-09-11T10:27:42Z</dcterms:modified>
</cp:coreProperties>
</file>