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12" r:id="rId3"/>
    <p:sldId id="257" r:id="rId4"/>
    <p:sldId id="313" r:id="rId5"/>
    <p:sldId id="314" r:id="rId6"/>
    <p:sldId id="274" r:id="rId7"/>
    <p:sldId id="298" r:id="rId8"/>
    <p:sldId id="315" r:id="rId9"/>
    <p:sldId id="258" r:id="rId10"/>
    <p:sldId id="275" r:id="rId11"/>
    <p:sldId id="316" r:id="rId12"/>
    <p:sldId id="299" r:id="rId13"/>
    <p:sldId id="301" r:id="rId14"/>
    <p:sldId id="306" r:id="rId15"/>
    <p:sldId id="307" r:id="rId16"/>
    <p:sldId id="317" r:id="rId17"/>
    <p:sldId id="319" r:id="rId18"/>
    <p:sldId id="320" r:id="rId19"/>
    <p:sldId id="318" r:id="rId20"/>
    <p:sldId id="321" r:id="rId21"/>
    <p:sldId id="324" r:id="rId22"/>
    <p:sldId id="322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4024A-32D8-4E29-98A0-D4A29CB13D34}">
          <p14:sldIdLst>
            <p14:sldId id="256"/>
            <p14:sldId id="312"/>
            <p14:sldId id="257"/>
            <p14:sldId id="313"/>
            <p14:sldId id="314"/>
            <p14:sldId id="274"/>
            <p14:sldId id="298"/>
            <p14:sldId id="315"/>
            <p14:sldId id="258"/>
            <p14:sldId id="275"/>
            <p14:sldId id="316"/>
            <p14:sldId id="299"/>
            <p14:sldId id="301"/>
            <p14:sldId id="306"/>
            <p14:sldId id="307"/>
            <p14:sldId id="317"/>
            <p14:sldId id="319"/>
            <p14:sldId id="320"/>
            <p14:sldId id="318"/>
            <p14:sldId id="321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1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3F9A-291B-4423-AC8E-56813377CE9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8C18-382F-42F3-9014-A5AA4E03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B3C6-E361-49B9-878A-569A9BED904D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2A9-4302-42F1-94AC-D455DF1336C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63ED-EBD2-4565-BB4C-45BB48EBE98E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185-4AC5-46EF-AF28-A0673AB24981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C55-3C2D-4E4D-911F-055A36A49792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ADBA-33A0-4187-A44F-61762B031077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64B6-12EC-479A-B5B6-B178CB4BD681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76C-020A-4ADB-9BB7-2264E663F5C2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4922-F74D-45B0-97C3-48BCCA2485CB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0273-899E-4824-A03F-532F61436E3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D59B-4F07-4B61-A969-F6871FF96177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F350-BBDF-4BA9-836A-CDB74266FAE9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76" y="2414381"/>
            <a:ext cx="11543308" cy="2379291"/>
          </a:xfrm>
        </p:spPr>
        <p:txBody>
          <a:bodyPr>
            <a:noAutofit/>
          </a:bodyPr>
          <a:lstStyle/>
          <a:p>
            <a:r>
              <a:rPr lang="en-US" sz="6000" dirty="0" smtClean="0"/>
              <a:t>Functional Dependencies &amp;</a:t>
            </a:r>
            <a:br>
              <a:rPr lang="en-US" sz="6000" dirty="0" smtClean="0"/>
            </a:br>
            <a:r>
              <a:rPr lang="en-US" sz="6000" dirty="0" smtClean="0"/>
              <a:t>Normalization</a:t>
            </a:r>
            <a:endParaRPr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Helps identify redundancy in database </a:t>
            </a:r>
            <a:r>
              <a:rPr lang="en-US" dirty="0" smtClean="0"/>
              <a:t>tables</a:t>
            </a:r>
          </a:p>
          <a:p>
            <a:r>
              <a:rPr lang="en-US" dirty="0"/>
              <a:t>Fundamental to the process of </a:t>
            </a:r>
            <a:r>
              <a:rPr lang="en-US" dirty="0" smtClean="0"/>
              <a:t>normalization</a:t>
            </a:r>
          </a:p>
          <a:p>
            <a:r>
              <a:rPr lang="en-US" dirty="0"/>
              <a:t>Ensures data consistency and </a:t>
            </a:r>
            <a:r>
              <a:rPr lang="en-US" dirty="0" smtClean="0"/>
              <a:t>integrity</a:t>
            </a:r>
          </a:p>
          <a:p>
            <a:r>
              <a:rPr lang="en-US" dirty="0" smtClean="0"/>
              <a:t>It</a:t>
            </a:r>
            <a:r>
              <a:rPr lang="en-US" dirty="0"/>
              <a:t> </a:t>
            </a:r>
            <a:r>
              <a:rPr lang="en-US" dirty="0" smtClean="0"/>
              <a:t>makes simpler </a:t>
            </a:r>
            <a:r>
              <a:rPr lang="en-US" dirty="0"/>
              <a:t>to add, edit, and remove data, which helps with database management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process of identifying functional dependencies can be time-consuming and complex, especially in large databases with many tables and </a:t>
            </a:r>
            <a:r>
              <a:rPr lang="en-US" dirty="0" smtClean="0"/>
              <a:t>relationships</a:t>
            </a:r>
          </a:p>
          <a:p>
            <a:r>
              <a:rPr lang="en-US" dirty="0"/>
              <a:t>Overly restrictive functional dependencies can result in slow query performance or data inconsistencies, as data that should be related may not be properly linked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Normalization is the process of organizing the data in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It </a:t>
            </a:r>
            <a:r>
              <a:rPr lang="en-US" dirty="0"/>
              <a:t>is used to minimize the redundancy from a relation or set of relations</a:t>
            </a:r>
            <a:r>
              <a:rPr lang="en-US" dirty="0" smtClean="0"/>
              <a:t>.</a:t>
            </a:r>
          </a:p>
          <a:p>
            <a:r>
              <a:rPr lang="en-US" dirty="0"/>
              <a:t>It is also used to eliminate undesirable characteristics like Insertion, Update, and Deletion Anomalies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Forms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1" y="1600200"/>
            <a:ext cx="1019840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Normalization helps to minimize data redundancy.</a:t>
            </a:r>
          </a:p>
          <a:p>
            <a:r>
              <a:rPr lang="en-US" dirty="0"/>
              <a:t>Greater overall database organization.</a:t>
            </a:r>
          </a:p>
          <a:p>
            <a:r>
              <a:rPr lang="en-US" dirty="0"/>
              <a:t>Data consistency within the database.</a:t>
            </a:r>
          </a:p>
          <a:p>
            <a:r>
              <a:rPr lang="en-US" dirty="0"/>
              <a:t>Much more flexible database design.</a:t>
            </a:r>
          </a:p>
          <a:p>
            <a:r>
              <a:rPr lang="en-US" dirty="0"/>
              <a:t>Enforces the concept of relational integrity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cannot start building the database before knowing what the user needs</a:t>
            </a:r>
            <a:r>
              <a:rPr lang="en-US" dirty="0" smtClean="0"/>
              <a:t>.</a:t>
            </a:r>
          </a:p>
          <a:p>
            <a:r>
              <a:rPr lang="en-US" dirty="0"/>
              <a:t>The performance degrades when normalizing the relations to higher normal forms, i.e., 4NF, </a:t>
            </a:r>
            <a:r>
              <a:rPr lang="en-US" dirty="0" smtClean="0"/>
              <a:t>5NF</a:t>
            </a:r>
          </a:p>
          <a:p>
            <a:r>
              <a:rPr lang="en-US" dirty="0"/>
              <a:t>It is very time-consuming and difficult to normalize relations of a higher degree.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 (Normal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relation will be 1NF if it contains an atomic value.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attribute of a table cannot hold multiple values. It </a:t>
            </a:r>
            <a:r>
              <a:rPr lang="en-US" dirty="0" smtClean="0"/>
              <a:t>always hold </a:t>
            </a:r>
            <a:r>
              <a:rPr lang="en-US" dirty="0"/>
              <a:t>only single-valued attribute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1NF Form </a:t>
            </a:r>
            <a:r>
              <a:rPr lang="en-US" dirty="0"/>
              <a:t>disallows the multi-valued attribute, composite attribute, and their combinations</a:t>
            </a:r>
          </a:p>
          <a:p>
            <a:r>
              <a:rPr lang="en-US" dirty="0"/>
              <a:t>Each entry in a column must contain 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5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EMPLOYEE is not in 1NF because of multi-valued attribute EMP_PHONE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7" y="2811779"/>
            <a:ext cx="10260784" cy="3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applying 1NF Form on the EMPLOYEE relation we get following: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99" y="2830474"/>
            <a:ext cx="9463883" cy="34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 (Normal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In </a:t>
            </a:r>
            <a:r>
              <a:rPr lang="en-US" dirty="0"/>
              <a:t>the 2NF, relational must be in </a:t>
            </a:r>
            <a:r>
              <a:rPr lang="en-US" dirty="0" smtClean="0"/>
              <a:t>1NF</a:t>
            </a:r>
          </a:p>
          <a:p>
            <a:r>
              <a:rPr lang="en-US" dirty="0"/>
              <a:t>In the second normal form, all non-key attributes are fully functional dependent on the primary key</a:t>
            </a:r>
          </a:p>
          <a:p>
            <a:r>
              <a:rPr lang="en-US" dirty="0"/>
              <a:t>Eliminate partial dependencies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non-prime attributes must depend on the entire primary key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Functional Dependencies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Examples and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2NF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assume, a school can store the data of teachers and the subjects they teach. In a school, a teacher can teach more than one subject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26" y="3353288"/>
            <a:ext cx="8748928" cy="31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to convert the given table into 2NF, we decompose it into two tables:</a:t>
            </a:r>
          </a:p>
          <a:p>
            <a:r>
              <a:rPr lang="en-US" dirty="0"/>
              <a:t>In the given table, non-prime attribute TEACHER_AGE is dependent on TEACHER_ID which is a proper subset of a candidate key. That's why it violates the rule for 2NF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2NF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2" y="2073570"/>
            <a:ext cx="5563002" cy="2976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6" y="1747371"/>
            <a:ext cx="5862705" cy="34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Functional Dependencies?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functional dependency is a relationship that exists between two attributes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typically exists between the </a:t>
            </a:r>
            <a:r>
              <a:rPr lang="en-US" b="1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non-key</a:t>
            </a:r>
            <a:r>
              <a:rPr lang="en-US" dirty="0"/>
              <a:t> attribute within 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.</a:t>
            </a:r>
          </a:p>
          <a:p>
            <a:pPr>
              <a:tabLst>
                <a:tab pos="3195638" algn="ctr"/>
              </a:tabLst>
            </a:pPr>
            <a:r>
              <a:rPr lang="en-US" altLang="en-US" dirty="0" smtClean="0"/>
              <a:t>Symbol: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X</a:t>
            </a:r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→</a:t>
            </a:r>
            <a:r>
              <a:rPr lang="en-US" dirty="0"/>
              <a:t>  </a:t>
            </a:r>
            <a:r>
              <a:rPr lang="en-US" b="1" dirty="0"/>
              <a:t> Y</a:t>
            </a:r>
            <a:r>
              <a:rPr lang="en-US" dirty="0"/>
              <a:t>  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X</a:t>
            </a:r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→</a:t>
            </a:r>
            <a:r>
              <a:rPr lang="en-US" dirty="0"/>
              <a:t>  </a:t>
            </a:r>
            <a:r>
              <a:rPr lang="en-US" b="1" dirty="0"/>
              <a:t> </a:t>
            </a:r>
            <a:r>
              <a:rPr lang="en-US" b="1" dirty="0" smtClean="0"/>
              <a:t>Y</a:t>
            </a:r>
          </a:p>
          <a:p>
            <a:r>
              <a:rPr lang="en-US" dirty="0"/>
              <a:t>Here, if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determines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then for every value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/>
              <a:t>there is exactly one value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</a:p>
          <a:p>
            <a:r>
              <a:rPr lang="en-US" dirty="0"/>
              <a:t>The left side of </a:t>
            </a:r>
            <a:r>
              <a:rPr lang="en-US" dirty="0" smtClean="0"/>
              <a:t>FD(Functional Dependencies) </a:t>
            </a:r>
            <a:r>
              <a:rPr lang="en-US" dirty="0"/>
              <a:t>is known as a determinant, the right side of the production is known as a dependent.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an employee table with attributes: </a:t>
            </a:r>
            <a:r>
              <a:rPr lang="en-US" b="1" u="sng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, </a:t>
            </a:r>
            <a:r>
              <a:rPr lang="en-US" b="1" u="sng" dirty="0" err="1" smtClean="0">
                <a:solidFill>
                  <a:srgbClr val="C00000"/>
                </a:solidFill>
              </a:rPr>
              <a:t>Emp_Name</a:t>
            </a:r>
            <a:r>
              <a:rPr lang="en-US" dirty="0"/>
              <a:t>, </a:t>
            </a:r>
            <a:r>
              <a:rPr lang="en-US" b="1" u="sng" dirty="0" err="1">
                <a:solidFill>
                  <a:srgbClr val="C00000"/>
                </a:solidFill>
              </a:rPr>
              <a:t>Emp_Address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Here, </a:t>
            </a:r>
            <a:r>
              <a:rPr lang="en-US" b="1" u="sng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 attribute can uniquely identify the </a:t>
            </a:r>
            <a:r>
              <a:rPr lang="en-US" b="1" u="sng" dirty="0" err="1">
                <a:solidFill>
                  <a:srgbClr val="C00000"/>
                </a:solidFill>
              </a:rPr>
              <a:t>Emp_Name</a:t>
            </a:r>
            <a:r>
              <a:rPr lang="en-US" dirty="0"/>
              <a:t> attribute of employee table because if we know the </a:t>
            </a:r>
            <a:r>
              <a:rPr lang="en-US" b="1" u="sng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, we can </a:t>
            </a:r>
            <a:r>
              <a:rPr lang="en-US" dirty="0" smtClean="0"/>
              <a:t>tell </a:t>
            </a:r>
            <a:r>
              <a:rPr lang="en-US" dirty="0"/>
              <a:t>that employee name associated with </a:t>
            </a:r>
            <a:r>
              <a:rPr lang="en-US" dirty="0" smtClean="0"/>
              <a:t>it.</a:t>
            </a:r>
          </a:p>
          <a:p>
            <a:r>
              <a:rPr lang="en-US" dirty="0"/>
              <a:t>Functional dependency can be written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 </a:t>
            </a:r>
            <a:r>
              <a:rPr lang="en-US" b="1" dirty="0"/>
              <a:t>→</a:t>
            </a:r>
            <a:r>
              <a:rPr lang="en-US" dirty="0"/>
              <a:t> </a:t>
            </a:r>
            <a:r>
              <a:rPr lang="en-US" b="1" dirty="0" err="1">
                <a:solidFill>
                  <a:srgbClr val="C00000"/>
                </a:solidFill>
              </a:rPr>
              <a:t>Emp_Name</a:t>
            </a:r>
            <a:r>
              <a:rPr lang="en-US" b="1" dirty="0">
                <a:solidFill>
                  <a:srgbClr val="C00000"/>
                </a:solidFill>
              </a:rPr>
              <a:t> 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709723" cy="625907"/>
          </a:xfrm>
        </p:spPr>
        <p:txBody>
          <a:bodyPr>
            <a:noAutofit/>
          </a:bodyPr>
          <a:lstStyle/>
          <a:p>
            <a:r>
              <a:rPr lang="en-US" dirty="0" smtClean="0"/>
              <a:t>Types of Functional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195638" algn="ctr"/>
              </a:tabLst>
            </a:pPr>
            <a:r>
              <a:rPr lang="en-US" altLang="en-US" dirty="0" smtClean="0"/>
              <a:t>There are two types of Functional Dependencies:</a:t>
            </a:r>
          </a:p>
          <a:p>
            <a:pPr marL="0" indent="0">
              <a:buNone/>
              <a:tabLst>
                <a:tab pos="3195638" algn="ctr"/>
              </a:tabLst>
            </a:pPr>
            <a:endParaRPr lang="en-US" alt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10" y="2052445"/>
            <a:ext cx="5932784" cy="38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56150"/>
          </a:xfrm>
        </p:spPr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 → B </a:t>
            </a:r>
            <a:r>
              <a:rPr lang="en-US" dirty="0"/>
              <a:t>has trivial functional dependency if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 is a subset of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following dependencies are also trivial like: </a:t>
            </a:r>
            <a:r>
              <a:rPr lang="en-US" b="1" dirty="0">
                <a:solidFill>
                  <a:srgbClr val="FF0000"/>
                </a:solidFill>
              </a:rPr>
              <a:t>A → A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B → 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Trivial functional dependency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 a table with two columns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and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C00000"/>
                </a:solidFill>
              </a:rPr>
              <a:t>Employee_Name</a:t>
            </a:r>
            <a:r>
              <a:rPr lang="en-US" dirty="0" smtClean="0"/>
              <a:t>.  </a:t>
            </a:r>
          </a:p>
          <a:p>
            <a:r>
              <a:rPr lang="en-US" dirty="0" smtClean="0"/>
              <a:t>{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,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}   →   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is a </a:t>
            </a:r>
            <a:r>
              <a:rPr lang="en-US" dirty="0" smtClean="0"/>
              <a:t>trivial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functional</a:t>
            </a:r>
            <a:r>
              <a:rPr lang="en-US" dirty="0"/>
              <a:t> dependency as </a:t>
            </a:r>
            <a:r>
              <a:rPr lang="en-US" b="1" dirty="0" err="1" smtClean="0">
                <a:solidFill>
                  <a:srgbClr val="C00000"/>
                </a:solidFill>
              </a:rPr>
              <a:t>Employee_Id</a:t>
            </a:r>
            <a:r>
              <a:rPr lang="en-US" dirty="0"/>
              <a:t> is a subset of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,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}.  </a:t>
            </a:r>
          </a:p>
          <a:p>
            <a:r>
              <a:rPr lang="en-US" dirty="0"/>
              <a:t>Also,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→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and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   →   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 are trivial dependencies too.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functional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282" y="1593273"/>
            <a:ext cx="10969943" cy="4945641"/>
          </a:xfrm>
        </p:spPr>
        <p:txBody>
          <a:bodyPr anchor="ctr"/>
          <a:lstStyle/>
          <a:p>
            <a:r>
              <a:rPr lang="en-US" b="1" dirty="0">
                <a:solidFill>
                  <a:srgbClr val="C00000"/>
                </a:solidFill>
              </a:rPr>
              <a:t>A → B </a:t>
            </a:r>
            <a:r>
              <a:rPr lang="en-US" dirty="0"/>
              <a:t>has a </a:t>
            </a:r>
            <a:r>
              <a:rPr lang="en-US" b="1" dirty="0">
                <a:solidFill>
                  <a:srgbClr val="C00000"/>
                </a:solidFill>
              </a:rPr>
              <a:t>non-trivial</a:t>
            </a:r>
            <a:r>
              <a:rPr lang="en-US" dirty="0"/>
              <a:t> functional dependency if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not a subset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intersection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A → B </a:t>
            </a:r>
            <a:r>
              <a:rPr lang="en-US" dirty="0"/>
              <a:t>is called as complete </a:t>
            </a:r>
            <a:r>
              <a:rPr lang="en-US" b="1" dirty="0">
                <a:solidFill>
                  <a:srgbClr val="C00000"/>
                </a:solidFill>
              </a:rPr>
              <a:t>non-trivial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ID   →    Name,  </a:t>
            </a:r>
          </a:p>
          <a:p>
            <a:pPr marL="0" indent="0">
              <a:buNone/>
            </a:pPr>
            <a:r>
              <a:rPr lang="en-US" dirty="0" smtClean="0"/>
              <a:t>			Name</a:t>
            </a:r>
            <a:r>
              <a:rPr lang="en-US" dirty="0"/>
              <a:t>   →    DOB 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622</Words>
  <Application>Microsoft Office PowerPoint</Application>
  <PresentationFormat>Custom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Monotype Sorts</vt:lpstr>
      <vt:lpstr>Symbol</vt:lpstr>
      <vt:lpstr>Office Theme</vt:lpstr>
      <vt:lpstr>Functional Dependencies &amp; Normalization</vt:lpstr>
      <vt:lpstr>Functional Dependencies</vt:lpstr>
      <vt:lpstr>What is Functional Dependencies?</vt:lpstr>
      <vt:lpstr>Functional Dependencies</vt:lpstr>
      <vt:lpstr>Functional Dependencies</vt:lpstr>
      <vt:lpstr>Types of Functional Dependencies</vt:lpstr>
      <vt:lpstr>Trivial functional dependency</vt:lpstr>
      <vt:lpstr>Example of Trivial functional dependency  </vt:lpstr>
      <vt:lpstr>Non-trivial functional dependency</vt:lpstr>
      <vt:lpstr>Advantages of Functional Dependencies</vt:lpstr>
      <vt:lpstr>Disadvantages of Functional Dependencies</vt:lpstr>
      <vt:lpstr>Normalization</vt:lpstr>
      <vt:lpstr>Normalization Forms</vt:lpstr>
      <vt:lpstr>Advantages of Normalization</vt:lpstr>
      <vt:lpstr>Disadvantages of Normalization</vt:lpstr>
      <vt:lpstr>1NF (Normal Form)</vt:lpstr>
      <vt:lpstr>Example of 1NF</vt:lpstr>
      <vt:lpstr>Example of 1NF</vt:lpstr>
      <vt:lpstr>2NF (Normal Form)</vt:lpstr>
      <vt:lpstr>Example of 2NF</vt:lpstr>
      <vt:lpstr>Example of 2NF</vt:lpstr>
      <vt:lpstr>Example of 2NF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Muhammad Abu Rayan</dc:creator>
  <dc:description>generated using python-pptx</dc:description>
  <cp:lastModifiedBy>mazharul islam</cp:lastModifiedBy>
  <cp:revision>63</cp:revision>
  <dcterms:created xsi:type="dcterms:W3CDTF">2013-01-27T09:14:16Z</dcterms:created>
  <dcterms:modified xsi:type="dcterms:W3CDTF">2024-10-13T11:23:22Z</dcterms:modified>
</cp:coreProperties>
</file>