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04FB4-E0AE-49DD-AC4C-765A416A4698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3E902-F635-45CC-A46C-B123D9EBB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3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82" name="Picture 2" descr="IMLS_PPTtemplate_v3c_co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45588" cy="6859588"/>
          </a:xfrm>
          <a:prstGeom prst="rect">
            <a:avLst/>
          </a:prstGeom>
          <a:noFill/>
        </p:spPr>
      </p:pic>
      <p:sp>
        <p:nvSpPr>
          <p:cNvPr id="276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67200" y="4724400"/>
            <a:ext cx="4648200" cy="1143000"/>
          </a:xfrm>
        </p:spPr>
        <p:txBody>
          <a:bodyPr anchor="t"/>
          <a:lstStyle>
            <a:lvl1pPr>
              <a:defRPr>
                <a:latin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267200" y="5943600"/>
            <a:ext cx="4648200" cy="6858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9525">
            <a:solidFill>
              <a:srgbClr val="96B5A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6" name="Line 6"/>
          <p:cNvSpPr>
            <a:spLocks noChangeShapeType="1"/>
          </p:cNvSpPr>
          <p:nvPr/>
        </p:nvSpPr>
        <p:spPr bwMode="auto">
          <a:xfrm flipV="1">
            <a:off x="0" y="2743200"/>
            <a:ext cx="914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76487" name="Picture 7" descr="asian_boy_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752725"/>
            <a:ext cx="1590675" cy="1590675"/>
          </a:xfrm>
          <a:prstGeom prst="rect">
            <a:avLst/>
          </a:prstGeom>
          <a:noFill/>
        </p:spPr>
      </p:pic>
      <p:pic>
        <p:nvPicPr>
          <p:cNvPr id="276488" name="Picture 8" descr="aquarium_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6450" y="2752725"/>
            <a:ext cx="1676400" cy="1590675"/>
          </a:xfrm>
          <a:prstGeom prst="rect">
            <a:avLst/>
          </a:prstGeom>
          <a:noFill/>
        </p:spPr>
      </p:pic>
      <p:pic>
        <p:nvPicPr>
          <p:cNvPr id="276489" name="Picture 9" descr="teacher_smal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3325" y="2752725"/>
            <a:ext cx="1590675" cy="1590675"/>
          </a:xfrm>
          <a:prstGeom prst="rect">
            <a:avLst/>
          </a:prstGeom>
          <a:noFill/>
        </p:spPr>
      </p:pic>
      <p:sp>
        <p:nvSpPr>
          <p:cNvPr id="276490" name="Rectangle 10"/>
          <p:cNvSpPr>
            <a:spLocks noChangeArrowheads="1"/>
          </p:cNvSpPr>
          <p:nvPr/>
        </p:nvSpPr>
        <p:spPr bwMode="auto">
          <a:xfrm>
            <a:off x="0" y="4324350"/>
            <a:ext cx="9144000" cy="2476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642677-95AA-4E79-B935-2531D12052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642677-95AA-4E79-B935-2531D12052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096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48642677-95AA-4E79-B935-2531D12052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642677-95AA-4E79-B935-2531D12052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642677-95AA-4E79-B935-2531D12052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642677-95AA-4E79-B935-2531D12052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642677-95AA-4E79-B935-2531D12052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642677-95AA-4E79-B935-2531D12052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642677-95AA-4E79-B935-2531D12052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642677-95AA-4E79-B935-2531D12052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642677-95AA-4E79-B935-2531D12052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0E69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0" y="1295400"/>
            <a:ext cx="91440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7546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96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Myriad Pro Semibold" pitchFamily="1" charset="0"/>
              </a:defRPr>
            </a:lvl1pPr>
          </a:lstStyle>
          <a:p>
            <a:fld id="{48642677-95AA-4E79-B935-2531D12052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5463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92100" y="5651500"/>
            <a:ext cx="3000375" cy="914400"/>
          </a:xfrm>
          <a:prstGeom prst="rect">
            <a:avLst/>
          </a:prstGeom>
          <a:noFill/>
        </p:spPr>
      </p:pic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9525">
            <a:solidFill>
              <a:srgbClr val="96B5A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E69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kokahara@imls.gov" TargetMode="External"/><Relationship Id="rId2" Type="http://schemas.openxmlformats.org/officeDocument/2006/relationships/hyperlink" Target="http://imlsmeasuringsuccess.wikispace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724400"/>
            <a:ext cx="8610600" cy="1143000"/>
          </a:xfrm>
        </p:spPr>
        <p:txBody>
          <a:bodyPr/>
          <a:lstStyle/>
          <a:p>
            <a:r>
              <a:rPr lang="en-US" sz="2400" dirty="0" smtClean="0"/>
              <a:t>Improving Results-Based Management in Grants to States:</a:t>
            </a:r>
            <a:br>
              <a:rPr lang="en-US" sz="2400" dirty="0" smtClean="0"/>
            </a:br>
            <a:r>
              <a:rPr lang="en-US" sz="2400" dirty="0" smtClean="0"/>
              <a:t>Transitioning to Virtual Collaboration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943600"/>
            <a:ext cx="8763000" cy="685800"/>
          </a:xfrm>
        </p:spPr>
        <p:txBody>
          <a:bodyPr/>
          <a:lstStyle/>
          <a:p>
            <a:r>
              <a:rPr lang="en-US" dirty="0" smtClean="0"/>
              <a:t>Training Presentation by Matthew Birnbaum, PhD., IMLS Evaluation Officer</a:t>
            </a:r>
          </a:p>
          <a:p>
            <a:r>
              <a:rPr lang="en-US" dirty="0" smtClean="0"/>
              <a:t>May 2011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</a:t>
            </a:r>
            <a:r>
              <a:rPr lang="en-US" dirty="0" smtClean="0"/>
              <a:t>t are we going to be doing?</a:t>
            </a:r>
          </a:p>
          <a:p>
            <a:r>
              <a:rPr lang="en-US" b="1" dirty="0" smtClean="0"/>
              <a:t>Why</a:t>
            </a:r>
            <a:r>
              <a:rPr lang="en-US" dirty="0" smtClean="0"/>
              <a:t> are we doing this?</a:t>
            </a:r>
          </a:p>
          <a:p>
            <a:r>
              <a:rPr lang="en-US" b="1" dirty="0" smtClean="0"/>
              <a:t>Who</a:t>
            </a:r>
            <a:r>
              <a:rPr lang="en-US" dirty="0" smtClean="0"/>
              <a:t> is responsible for what?</a:t>
            </a:r>
          </a:p>
          <a:p>
            <a:r>
              <a:rPr lang="en-US" b="1" dirty="0" smtClean="0"/>
              <a:t>How</a:t>
            </a:r>
            <a:r>
              <a:rPr lang="en-US" dirty="0" smtClean="0"/>
              <a:t> are we going to do this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2677-95AA-4E79-B935-2531D12052A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Be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/>
          <a:lstStyle/>
          <a:p>
            <a:r>
              <a:rPr lang="en-US" sz="2000" dirty="0" smtClean="0"/>
              <a:t>We are focusing for the rest of the spring and summer on the first phase of reform – - logic mapping .</a:t>
            </a:r>
          </a:p>
          <a:p>
            <a:r>
              <a:rPr lang="en-US" sz="2000" dirty="0" smtClean="0"/>
              <a:t>We are going to create a series of “logic maps”.</a:t>
            </a:r>
          </a:p>
          <a:p>
            <a:pPr lvl="1"/>
            <a:r>
              <a:rPr lang="en-US" sz="1800" dirty="0" smtClean="0"/>
              <a:t>The maps will describe what types of results we can expect to accomplish over different time intervals.</a:t>
            </a:r>
          </a:p>
          <a:p>
            <a:pPr lvl="1"/>
            <a:r>
              <a:rPr lang="en-US" sz="1800" dirty="0" smtClean="0"/>
              <a:t>There will be one logic map for each of six priorities in the new IMLS legislation.</a:t>
            </a:r>
          </a:p>
          <a:p>
            <a:r>
              <a:rPr lang="en-US" sz="2000" dirty="0" smtClean="0"/>
              <a:t>These logic maps will be transformed into a formal master document for guiding subsequent efforts at reforming results-based management protocols in the Grants to States program over the next five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2677-95AA-4E79-B935-2531D12052A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Doing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900" dirty="0" smtClean="0"/>
              <a:t>The public needs effective library services to improve their quality of life.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 smtClean="0"/>
              <a:t>Results-based management (RBM) improves our ability to tell more compelling stories about the the benefits that the public receives from effective library services.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 smtClean="0"/>
              <a:t>RBM provides a way to better demonstrate accountability to policy makers by better informing them on results benefitting the public from effective library services.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 smtClean="0"/>
              <a:t>RBM helps libraries improve effectiveness in setting and implementing policies and programs through continued learning and adapting from results discovered about services offered to the public.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2677-95AA-4E79-B935-2531D12052A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Responsible for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State Library Administrative Agency partners are primarily responsible for producing the content.</a:t>
            </a:r>
          </a:p>
          <a:p>
            <a:r>
              <a:rPr lang="en-US" dirty="0" smtClean="0"/>
              <a:t>IMLS staff are primarily responsible for facilitating the process.</a:t>
            </a:r>
          </a:p>
          <a:p>
            <a:r>
              <a:rPr lang="en-US" dirty="0" smtClean="0"/>
              <a:t>Additional experts may be brought in at different points to increase the quality and usefulness of the effort through peer reviews.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2677-95AA-4E79-B935-2531D12052A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Going to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267200"/>
          </a:xfrm>
        </p:spPr>
        <p:txBody>
          <a:bodyPr/>
          <a:lstStyle/>
          <a:p>
            <a:r>
              <a:rPr lang="en-US" sz="2000" dirty="0" smtClean="0"/>
              <a:t>We unfortunately can no longer afford to meet face-to-face as we did in March at the Baltimore conference.</a:t>
            </a:r>
          </a:p>
          <a:p>
            <a:r>
              <a:rPr lang="en-US" sz="2000" dirty="0" smtClean="0"/>
              <a:t>We will instead move to using the power of information and telecommunications technologies in collaborating virtually through:</a:t>
            </a:r>
          </a:p>
          <a:p>
            <a:pPr lvl="1"/>
            <a:r>
              <a:rPr lang="en-US" sz="1800" dirty="0" smtClean="0"/>
              <a:t>Webinars</a:t>
            </a:r>
          </a:p>
          <a:p>
            <a:pPr lvl="1"/>
            <a:r>
              <a:rPr lang="en-US" sz="2000" dirty="0" smtClean="0"/>
              <a:t>The “Measuring Success” 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2677-95AA-4E79-B935-2531D12052A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Success Wiki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267200"/>
          </a:xfrm>
        </p:spPr>
        <p:txBody>
          <a:bodyPr/>
          <a:lstStyle/>
          <a:p>
            <a:r>
              <a:rPr lang="en-US" sz="2000" dirty="0" smtClean="0"/>
              <a:t>The Measuring Success Wiki will be the principal mode of interaction for developing the results-based management plan.</a:t>
            </a:r>
          </a:p>
          <a:p>
            <a:r>
              <a:rPr lang="en-US" sz="2000" dirty="0" smtClean="0"/>
              <a:t>This wiki is organized to enable working groups to develop logic maps, objectives and metrics for addressing each of the priorities virtually during the planning process.</a:t>
            </a:r>
          </a:p>
          <a:p>
            <a:r>
              <a:rPr lang="en-US" sz="2000" dirty="0" smtClean="0"/>
              <a:t>The Wiki is intended to be an ongoing virtual community for encouraging the sharing of knowledge between IMLS and SLAAs and among the SLAAs themselves.</a:t>
            </a:r>
          </a:p>
          <a:p>
            <a:r>
              <a:rPr lang="en-US" sz="2000" dirty="0" smtClean="0"/>
              <a:t>See:  </a:t>
            </a:r>
            <a:r>
              <a:rPr lang="en-US" sz="2000" dirty="0" smtClean="0">
                <a:hlinkClick r:id="rId2"/>
              </a:rPr>
              <a:t>http://imlsmeasuringsuccess.wikispaces.com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For more questions about this wiki, contact Kim Okahara at </a:t>
            </a:r>
            <a:r>
              <a:rPr lang="en-US" sz="2000" dirty="0" smtClean="0">
                <a:hlinkClick r:id="rId3"/>
              </a:rPr>
              <a:t>kokahara@imls.gov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2677-95AA-4E79-B935-2531D12052A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LS_pp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IMLS_ppt</Template>
  <TotalTime>440</TotalTime>
  <Words>462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IMLS_ppt</vt:lpstr>
      <vt:lpstr>Improving Results-Based Management in Grants to States: Transitioning to Virtual Collaboration </vt:lpstr>
      <vt:lpstr>Overview of Presentation</vt:lpstr>
      <vt:lpstr>What Are We Going to Be Doing?</vt:lpstr>
      <vt:lpstr>Why are We Doing This?</vt:lpstr>
      <vt:lpstr>Who is Responsible for What?</vt:lpstr>
      <vt:lpstr>How Are We Going to Do This?</vt:lpstr>
      <vt:lpstr>Measuring Success Wiki </vt:lpstr>
    </vt:vector>
  </TitlesOfParts>
  <Company>Institute of Museums and Library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earnold</dc:creator>
  <cp:lastModifiedBy>Matthew Birnbaum</cp:lastModifiedBy>
  <cp:revision>39</cp:revision>
  <dcterms:created xsi:type="dcterms:W3CDTF">2008-04-30T18:30:12Z</dcterms:created>
  <dcterms:modified xsi:type="dcterms:W3CDTF">2012-10-12T16:20:14Z</dcterms:modified>
</cp:coreProperties>
</file>