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notesSlides/notesSlide16.xml" ContentType="application/vnd.openxmlformats-officedocument.presentationml.notesSlide+xml"/>
  <Override PartName="/ppt/charts/chart5.xml" ContentType="application/vnd.openxmlformats-officedocument.drawingml.chart+xml"/>
  <Override PartName="/ppt/notesSlides/notesSlide17.xml" ContentType="application/vnd.openxmlformats-officedocument.presentationml.notesSlide+xml"/>
  <Override PartName="/ppt/charts/chart6.xml" ContentType="application/vnd.openxmlformats-officedocument.drawingml.chart+xml"/>
  <Override PartName="/ppt/notesSlides/notesSlide18.xml" ContentType="application/vnd.openxmlformats-officedocument.presentationml.notesSlide+xml"/>
  <Override PartName="/ppt/charts/chart7.xml" ContentType="application/vnd.openxmlformats-officedocument.drawingml.chart+xml"/>
  <Override PartName="/ppt/notesSlides/notesSlide19.xml" ContentType="application/vnd.openxmlformats-officedocument.presentationml.notesSlide+xml"/>
  <Override PartName="/ppt/charts/chart8.xml" ContentType="application/vnd.openxmlformats-officedocument.drawingml.chart+xml"/>
  <Override PartName="/ppt/notesSlides/notesSlide20.xml" ContentType="application/vnd.openxmlformats-officedocument.presentationml.notesSlide+xml"/>
  <Override PartName="/ppt/charts/chart9.xml" ContentType="application/vnd.openxmlformats-officedocument.drawingml.chart+xml"/>
  <Override PartName="/ppt/notesSlides/notesSlide21.xml" ContentType="application/vnd.openxmlformats-officedocument.presentationml.notesSlide+xml"/>
  <Override PartName="/ppt/charts/chart10.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1.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2.xml" ContentType="application/vnd.openxmlformats-officedocument.drawingml.chart+xml"/>
  <Override PartName="/ppt/notesSlides/notesSlide28.xml" ContentType="application/vnd.openxmlformats-officedocument.presentationml.notesSlide+xml"/>
  <Override PartName="/ppt/charts/chart13.xml" ContentType="application/vnd.openxmlformats-officedocument.drawingml.chart+xml"/>
  <Override PartName="/ppt/notesSlides/notesSlide29.xml" ContentType="application/vnd.openxmlformats-officedocument.presentationml.notesSlide+xml"/>
  <Override PartName="/ppt/charts/chart14.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5.xml" ContentType="application/vnd.openxmlformats-officedocument.drawingml.chart+xml"/>
  <Override PartName="/ppt/notesSlides/notesSlide32.xml" ContentType="application/vnd.openxmlformats-officedocument.presentationml.notesSlide+xml"/>
  <Override PartName="/ppt/charts/chart16.xml" ContentType="application/vnd.openxmlformats-officedocument.drawingml.chart+xml"/>
  <Override PartName="/ppt/notesSlides/notesSlide33.xml" ContentType="application/vnd.openxmlformats-officedocument.presentationml.notesSlide+xml"/>
  <Override PartName="/ppt/charts/chart17.xml" ContentType="application/vnd.openxmlformats-officedocument.drawingml.chart+xml"/>
  <Override PartName="/ppt/notesSlides/notesSlide34.xml" ContentType="application/vnd.openxmlformats-officedocument.presentationml.notesSlide+xml"/>
  <Override PartName="/ppt/charts/chart18.xml" ContentType="application/vnd.openxmlformats-officedocument.drawingml.chart+xml"/>
  <Override PartName="/ppt/notesSlides/notesSlide35.xml" ContentType="application/vnd.openxmlformats-officedocument.presentationml.notesSlide+xml"/>
  <Override PartName="/ppt/charts/chart19.xml" ContentType="application/vnd.openxmlformats-officedocument.drawingml.chart+xml"/>
  <Override PartName="/ppt/notesSlides/notesSlide36.xml" ContentType="application/vnd.openxmlformats-officedocument.presentationml.notesSlide+xml"/>
  <Override PartName="/ppt/charts/chart20.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21.xml" ContentType="application/vnd.openxmlformats-officedocument.drawingml.chart+xml"/>
  <Override PartName="/ppt/notesSlides/notesSlide39.xml" ContentType="application/vnd.openxmlformats-officedocument.presentationml.notesSlide+xml"/>
  <Override PartName="/ppt/charts/chart22.xml" ContentType="application/vnd.openxmlformats-officedocument.drawingml.chart+xml"/>
  <Override PartName="/ppt/notesSlides/notesSlide40.xml" ContentType="application/vnd.openxmlformats-officedocument.presentationml.notesSlide+xml"/>
  <Override PartName="/ppt/charts/chart23.xml" ContentType="application/vnd.openxmlformats-officedocument.drawingml.chart+xml"/>
  <Override PartName="/ppt/notesSlides/notesSlide41.xml" ContentType="application/vnd.openxmlformats-officedocument.presentationml.notesSlide+xml"/>
  <Override PartName="/ppt/charts/chart24.xml" ContentType="application/vnd.openxmlformats-officedocument.drawingml.chart+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25.xml" ContentType="application/vnd.openxmlformats-officedocument.drawingml.chart+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26.xml" ContentType="application/vnd.openxmlformats-officedocument.drawingml.chart+xml"/>
  <Override PartName="/ppt/notesSlides/notesSlide46.xml" ContentType="application/vnd.openxmlformats-officedocument.presentationml.notesSlide+xml"/>
  <Override PartName="/ppt/charts/chart27.xml" ContentType="application/vnd.openxmlformats-officedocument.drawingml.chart+xml"/>
  <Override PartName="/ppt/notesSlides/notesSlide47.xml" ContentType="application/vnd.openxmlformats-officedocument.presentationml.notesSlide+xml"/>
  <Override PartName="/ppt/charts/chart28.xml" ContentType="application/vnd.openxmlformats-officedocument.drawingml.chart+xml"/>
  <Override PartName="/ppt/notesSlides/notesSlide48.xml" ContentType="application/vnd.openxmlformats-officedocument.presentationml.notesSlide+xml"/>
  <Override PartName="/ppt/charts/chart29.xml" ContentType="application/vnd.openxmlformats-officedocument.drawingml.chart+xml"/>
  <Override PartName="/ppt/notesSlides/notesSlide49.xml" ContentType="application/vnd.openxmlformats-officedocument.presentationml.notesSlide+xml"/>
  <Override PartName="/ppt/charts/chart30.xml" ContentType="application/vnd.openxmlformats-officedocument.drawingml.chart+xml"/>
  <Override PartName="/ppt/notesSlides/notesSlide50.xml" ContentType="application/vnd.openxmlformats-officedocument.presentationml.notesSlide+xml"/>
  <Override PartName="/ppt/charts/chart31.xml" ContentType="application/vnd.openxmlformats-officedocument.drawingml.chart+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rts/chart32.xml" ContentType="application/vnd.openxmlformats-officedocument.drawingml.chart+xml"/>
  <Override PartName="/ppt/notesSlides/notesSlide53.xml" ContentType="application/vnd.openxmlformats-officedocument.presentationml.notesSlide+xml"/>
  <Override PartName="/ppt/charts/chart33.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34.xml" ContentType="application/vnd.openxmlformats-officedocument.drawingml.chart+xml"/>
  <Override PartName="/ppt/notesSlides/notesSlide56.xml" ContentType="application/vnd.openxmlformats-officedocument.presentationml.notesSlide+xml"/>
  <Override PartName="/ppt/charts/chart35.xml" ContentType="application/vnd.openxmlformats-officedocument.drawingml.chart+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36.xml" ContentType="application/vnd.openxmlformats-officedocument.drawingml.chart+xml"/>
  <Override PartName="/ppt/notesSlides/notesSlide59.xml" ContentType="application/vnd.openxmlformats-officedocument.presentationml.notesSlide+xml"/>
  <Override PartName="/ppt/charts/chart37.xml" ContentType="application/vnd.openxmlformats-officedocument.drawingml.chart+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62" r:id="rId2"/>
    <p:sldId id="260" r:id="rId3"/>
    <p:sldId id="261" r:id="rId4"/>
    <p:sldId id="263" r:id="rId5"/>
    <p:sldId id="264" r:id="rId6"/>
    <p:sldId id="327" r:id="rId7"/>
    <p:sldId id="265" r:id="rId8"/>
    <p:sldId id="266" r:id="rId9"/>
    <p:sldId id="268" r:id="rId10"/>
    <p:sldId id="267" r:id="rId11"/>
    <p:sldId id="270" r:id="rId12"/>
    <p:sldId id="320" r:id="rId13"/>
    <p:sldId id="271" r:id="rId14"/>
    <p:sldId id="326" r:id="rId15"/>
    <p:sldId id="273" r:id="rId16"/>
    <p:sldId id="274" r:id="rId17"/>
    <p:sldId id="275" r:id="rId18"/>
    <p:sldId id="276" r:id="rId19"/>
    <p:sldId id="277" r:id="rId20"/>
    <p:sldId id="278" r:id="rId21"/>
    <p:sldId id="279" r:id="rId22"/>
    <p:sldId id="281" r:id="rId23"/>
    <p:sldId id="280" r:id="rId24"/>
    <p:sldId id="282" r:id="rId25"/>
    <p:sldId id="283" r:id="rId26"/>
    <p:sldId id="284" r:id="rId27"/>
    <p:sldId id="285" r:id="rId28"/>
    <p:sldId id="286" r:id="rId29"/>
    <p:sldId id="322" r:id="rId30"/>
    <p:sldId id="288" r:id="rId31"/>
    <p:sldId id="287" r:id="rId32"/>
    <p:sldId id="290" r:id="rId33"/>
    <p:sldId id="328" r:id="rId34"/>
    <p:sldId id="292" r:id="rId35"/>
    <p:sldId id="329" r:id="rId36"/>
    <p:sldId id="294" r:id="rId37"/>
    <p:sldId id="296" r:id="rId38"/>
    <p:sldId id="295" r:id="rId39"/>
    <p:sldId id="298" r:id="rId40"/>
    <p:sldId id="299" r:id="rId41"/>
    <p:sldId id="300" r:id="rId42"/>
    <p:sldId id="302" r:id="rId43"/>
    <p:sldId id="301" r:id="rId44"/>
    <p:sldId id="303" r:id="rId45"/>
    <p:sldId id="304" r:id="rId46"/>
    <p:sldId id="305" r:id="rId47"/>
    <p:sldId id="306" r:id="rId48"/>
    <p:sldId id="307" r:id="rId49"/>
    <p:sldId id="308" r:id="rId50"/>
    <p:sldId id="309" r:id="rId51"/>
    <p:sldId id="311" r:id="rId52"/>
    <p:sldId id="310" r:id="rId53"/>
    <p:sldId id="312" r:id="rId54"/>
    <p:sldId id="314" r:id="rId55"/>
    <p:sldId id="313" r:id="rId56"/>
    <p:sldId id="315" r:id="rId57"/>
    <p:sldId id="317" r:id="rId58"/>
    <p:sldId id="316" r:id="rId59"/>
    <p:sldId id="319" r:id="rId60"/>
    <p:sldId id="318" r:id="rId6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888B"/>
    <a:srgbClr val="3EAEDA"/>
    <a:srgbClr val="BFA500"/>
    <a:srgbClr val="004282"/>
    <a:srgbClr val="5E7BBD"/>
    <a:srgbClr val="000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72650" autoAdjust="0"/>
  </p:normalViewPr>
  <p:slideViewPr>
    <p:cSldViewPr>
      <p:cViewPr>
        <p:scale>
          <a:sx n="90" d="100"/>
          <a:sy n="90" d="100"/>
        </p:scale>
        <p:origin x="-1512" y="288"/>
      </p:cViewPr>
      <p:guideLst>
        <p:guide orient="horz" pos="2160"/>
        <p:guide pos="2880"/>
      </p:guideLst>
    </p:cSldViewPr>
  </p:slideViewPr>
  <p:outlineViewPr>
    <p:cViewPr>
      <p:scale>
        <a:sx n="33" d="100"/>
        <a:sy n="33" d="100"/>
      </p:scale>
      <p:origin x="0" y="13674"/>
    </p:cViewPr>
  </p:outlin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2258518032468164"/>
          <c:y val="3.5768356109471378E-2"/>
          <c:w val="0.61009927578497136"/>
          <c:h val="0.84251440249294729"/>
        </c:manualLayout>
      </c:layout>
      <c:areaChart>
        <c:grouping val="stacked"/>
        <c:varyColors val="0"/>
        <c:ser>
          <c:idx val="1"/>
          <c:order val="0"/>
          <c:tx>
            <c:strRef>
              <c:f>Sheet1!$E$5</c:f>
              <c:strCache>
                <c:ptCount val="1"/>
                <c:pt idx="0">
                  <c:v>Health Sciences</c:v>
                </c:pt>
              </c:strCache>
            </c:strRef>
          </c:tx>
          <c:spPr>
            <a:solidFill>
              <a:srgbClr val="004282"/>
            </a:solidFill>
            <a:ln w="12700">
              <a:noFill/>
            </a:ln>
          </c:spPr>
          <c:cat>
            <c:numRef>
              <c:f>Sheet1!$A$6:$A$29</c:f>
              <c:numCache>
                <c:formatCode>General</c:formatCode>
                <c:ptCount val="24"/>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numCache>
            </c:numRef>
          </c:cat>
          <c:val>
            <c:numRef>
              <c:f>Sheet1!$E$6:$E$29</c:f>
              <c:numCache>
                <c:formatCode>#,##0_);\(#,##0\)</c:formatCode>
                <c:ptCount val="24"/>
                <c:pt idx="0">
                  <c:v>41879</c:v>
                </c:pt>
                <c:pt idx="1">
                  <c:v>49394</c:v>
                </c:pt>
                <c:pt idx="2">
                  <c:v>59643</c:v>
                </c:pt>
                <c:pt idx="3">
                  <c:v>68208</c:v>
                </c:pt>
                <c:pt idx="4">
                  <c:v>78856</c:v>
                </c:pt>
                <c:pt idx="5">
                  <c:v>85290</c:v>
                </c:pt>
                <c:pt idx="6">
                  <c:v>76596</c:v>
                </c:pt>
                <c:pt idx="7">
                  <c:v>75543</c:v>
                </c:pt>
                <c:pt idx="8">
                  <c:v>81389</c:v>
                </c:pt>
                <c:pt idx="9">
                  <c:v>73217</c:v>
                </c:pt>
                <c:pt idx="10">
                  <c:v>69179</c:v>
                </c:pt>
                <c:pt idx="11">
                  <c:v>73266</c:v>
                </c:pt>
                <c:pt idx="12">
                  <c:v>80199</c:v>
                </c:pt>
                <c:pt idx="13">
                  <c:v>81231</c:v>
                </c:pt>
                <c:pt idx="14">
                  <c:v>90173</c:v>
                </c:pt>
                <c:pt idx="15">
                  <c:v>93011</c:v>
                </c:pt>
                <c:pt idx="16">
                  <c:v>100350</c:v>
                </c:pt>
                <c:pt idx="17">
                  <c:v>115138</c:v>
                </c:pt>
                <c:pt idx="18">
                  <c:v>142185</c:v>
                </c:pt>
                <c:pt idx="19">
                  <c:v>148212</c:v>
                </c:pt>
                <c:pt idx="20">
                  <c:v>185969</c:v>
                </c:pt>
                <c:pt idx="21">
                  <c:v>211626</c:v>
                </c:pt>
                <c:pt idx="22">
                  <c:v>227828</c:v>
                </c:pt>
                <c:pt idx="23">
                  <c:v>269540</c:v>
                </c:pt>
              </c:numCache>
            </c:numRef>
          </c:val>
        </c:ser>
        <c:ser>
          <c:idx val="0"/>
          <c:order val="1"/>
          <c:tx>
            <c:strRef>
              <c:f>Sheet1!$D$5</c:f>
              <c:strCache>
                <c:ptCount val="1"/>
                <c:pt idx="0">
                  <c:v>Biological Sciences</c:v>
                </c:pt>
              </c:strCache>
            </c:strRef>
          </c:tx>
          <c:spPr>
            <a:solidFill>
              <a:srgbClr val="BFA500"/>
            </a:solidFill>
            <a:ln w="12700">
              <a:noFill/>
            </a:ln>
          </c:spPr>
          <c:cat>
            <c:numRef>
              <c:f>Sheet1!$A$6:$A$29</c:f>
              <c:numCache>
                <c:formatCode>General</c:formatCode>
                <c:ptCount val="24"/>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numCache>
            </c:numRef>
          </c:cat>
          <c:val>
            <c:numRef>
              <c:f>Sheet1!$D$6:$D$29</c:f>
              <c:numCache>
                <c:formatCode>#,##0_);\(#,##0\)</c:formatCode>
                <c:ptCount val="24"/>
                <c:pt idx="0">
                  <c:v>61369</c:v>
                </c:pt>
                <c:pt idx="1">
                  <c:v>65058</c:v>
                </c:pt>
                <c:pt idx="2">
                  <c:v>70194</c:v>
                </c:pt>
                <c:pt idx="3">
                  <c:v>72738</c:v>
                </c:pt>
                <c:pt idx="4">
                  <c:v>80758</c:v>
                </c:pt>
                <c:pt idx="5">
                  <c:v>76538</c:v>
                </c:pt>
                <c:pt idx="6">
                  <c:v>78049</c:v>
                </c:pt>
                <c:pt idx="7">
                  <c:v>70973</c:v>
                </c:pt>
                <c:pt idx="8">
                  <c:v>73610</c:v>
                </c:pt>
                <c:pt idx="9">
                  <c:v>62574</c:v>
                </c:pt>
                <c:pt idx="10">
                  <c:v>70738</c:v>
                </c:pt>
                <c:pt idx="11">
                  <c:v>82036</c:v>
                </c:pt>
                <c:pt idx="12">
                  <c:v>81008</c:v>
                </c:pt>
                <c:pt idx="13">
                  <c:v>77070</c:v>
                </c:pt>
                <c:pt idx="14">
                  <c:v>81834</c:v>
                </c:pt>
                <c:pt idx="15">
                  <c:v>82871</c:v>
                </c:pt>
                <c:pt idx="16">
                  <c:v>93335</c:v>
                </c:pt>
                <c:pt idx="17">
                  <c:v>96609</c:v>
                </c:pt>
                <c:pt idx="18">
                  <c:v>107266</c:v>
                </c:pt>
                <c:pt idx="19">
                  <c:v>110518</c:v>
                </c:pt>
                <c:pt idx="20">
                  <c:v>116460</c:v>
                </c:pt>
                <c:pt idx="21">
                  <c:v>127146</c:v>
                </c:pt>
                <c:pt idx="22">
                  <c:v>118524</c:v>
                </c:pt>
                <c:pt idx="23">
                  <c:v>124598</c:v>
                </c:pt>
              </c:numCache>
            </c:numRef>
          </c:val>
        </c:ser>
        <c:dLbls>
          <c:showLegendKey val="0"/>
          <c:showVal val="0"/>
          <c:showCatName val="0"/>
          <c:showSerName val="0"/>
          <c:showPercent val="0"/>
          <c:showBubbleSize val="0"/>
        </c:dLbls>
        <c:axId val="40177664"/>
        <c:axId val="40179200"/>
      </c:areaChart>
      <c:catAx>
        <c:axId val="40177664"/>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40179200"/>
        <c:crosses val="autoZero"/>
        <c:auto val="1"/>
        <c:lblAlgn val="ctr"/>
        <c:lblOffset val="100"/>
        <c:noMultiLvlLbl val="0"/>
      </c:catAx>
      <c:valAx>
        <c:axId val="40179200"/>
        <c:scaling>
          <c:orientation val="minMax"/>
        </c:scaling>
        <c:delete val="0"/>
        <c:axPos val="l"/>
        <c:majorGridlines/>
        <c:numFmt formatCode="#,##0_);\(#,##0\)" sourceLinked="1"/>
        <c:majorTickMark val="out"/>
        <c:minorTickMark val="none"/>
        <c:tickLblPos val="nextTo"/>
        <c:txPr>
          <a:bodyPr/>
          <a:lstStyle/>
          <a:p>
            <a:pPr>
              <a:defRPr sz="1400" b="1">
                <a:latin typeface="Arial" pitchFamily="34" charset="0"/>
                <a:cs typeface="Arial" pitchFamily="34" charset="0"/>
              </a:defRPr>
            </a:pPr>
            <a:endParaRPr lang="en-US"/>
          </a:p>
        </c:txPr>
        <c:crossAx val="40177664"/>
        <c:crosses val="autoZero"/>
        <c:crossBetween val="midCat"/>
      </c:valAx>
      <c:spPr>
        <a:ln>
          <a:solidFill>
            <a:schemeClr val="bg1">
              <a:lumMod val="65000"/>
            </a:schemeClr>
          </a:solidFill>
        </a:ln>
      </c:spPr>
    </c:plotArea>
    <c:legend>
      <c:legendPos val="r"/>
      <c:layout>
        <c:manualLayout>
          <c:xMode val="edge"/>
          <c:yMode val="edge"/>
          <c:x val="0.34126752736988958"/>
          <c:y val="9.2286896830203913E-2"/>
          <c:w val="0.22756957745146722"/>
          <c:h val="0.11017242075509792"/>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5"/>
          <c:order val="0"/>
          <c:tx>
            <c:v>Unknown</c:v>
          </c:tx>
          <c:spPr>
            <a:solidFill>
              <a:srgbClr val="004282"/>
            </a:solidFill>
          </c:spPr>
          <c:cat>
            <c:numRef>
              <c:f>Sheet1!$A$16:$A$51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Sheet1!$J$16:$J$51</c:f>
              <c:numCache>
                <c:formatCode>#,##0</c:formatCode>
                <c:ptCount val="36"/>
                <c:pt idx="0">
                  <c:v>6454</c:v>
                </c:pt>
                <c:pt idx="1">
                  <c:v>6962</c:v>
                </c:pt>
                <c:pt idx="2">
                  <c:v>7251</c:v>
                </c:pt>
                <c:pt idx="3">
                  <c:v>7408</c:v>
                </c:pt>
                <c:pt idx="4">
                  <c:v>7156</c:v>
                </c:pt>
                <c:pt idx="5">
                  <c:v>6928</c:v>
                </c:pt>
                <c:pt idx="6">
                  <c:v>7478</c:v>
                </c:pt>
                <c:pt idx="7">
                  <c:v>7501</c:v>
                </c:pt>
                <c:pt idx="8">
                  <c:v>7095</c:v>
                </c:pt>
                <c:pt idx="9">
                  <c:v>7033</c:v>
                </c:pt>
                <c:pt idx="10">
                  <c:v>7316</c:v>
                </c:pt>
                <c:pt idx="11">
                  <c:v>8349</c:v>
                </c:pt>
                <c:pt idx="12">
                  <c:v>8569</c:v>
                </c:pt>
                <c:pt idx="13">
                  <c:v>8637</c:v>
                </c:pt>
                <c:pt idx="14">
                  <c:v>8835</c:v>
                </c:pt>
                <c:pt idx="15">
                  <c:v>9119</c:v>
                </c:pt>
                <c:pt idx="16">
                  <c:v>8910</c:v>
                </c:pt>
                <c:pt idx="17">
                  <c:v>8665</c:v>
                </c:pt>
                <c:pt idx="18">
                  <c:v>8632</c:v>
                </c:pt>
                <c:pt idx="19">
                  <c:v>8675</c:v>
                </c:pt>
                <c:pt idx="20">
                  <c:v>9255</c:v>
                </c:pt>
                <c:pt idx="21">
                  <c:v>8876</c:v>
                </c:pt>
                <c:pt idx="22">
                  <c:v>9001</c:v>
                </c:pt>
                <c:pt idx="23">
                  <c:v>9685</c:v>
                </c:pt>
                <c:pt idx="24">
                  <c:v>10174</c:v>
                </c:pt>
                <c:pt idx="25">
                  <c:v>10455</c:v>
                </c:pt>
                <c:pt idx="26">
                  <c:v>10825</c:v>
                </c:pt>
                <c:pt idx="27">
                  <c:v>11488</c:v>
                </c:pt>
                <c:pt idx="28">
                  <c:v>11543</c:v>
                </c:pt>
                <c:pt idx="29">
                  <c:v>11407</c:v>
                </c:pt>
                <c:pt idx="30">
                  <c:v>11434</c:v>
                </c:pt>
                <c:pt idx="31">
                  <c:v>11617</c:v>
                </c:pt>
                <c:pt idx="32">
                  <c:v>13015</c:v>
                </c:pt>
                <c:pt idx="33" formatCode="General">
                  <c:v>13247</c:v>
                </c:pt>
                <c:pt idx="34">
                  <c:v>12845</c:v>
                </c:pt>
                <c:pt idx="35">
                  <c:v>14713</c:v>
                </c:pt>
              </c:numCache>
            </c:numRef>
          </c:val>
        </c:ser>
        <c:ser>
          <c:idx val="0"/>
          <c:order val="1"/>
          <c:tx>
            <c:strRef>
              <c:f>Sheet1!$C$6</c:f>
              <c:strCache>
                <c:ptCount val="1"/>
                <c:pt idx="0">
                  <c:v>Fellowships</c:v>
                </c:pt>
              </c:strCache>
            </c:strRef>
          </c:tx>
          <c:spPr>
            <a:solidFill>
              <a:srgbClr val="BFA500"/>
            </a:solidFill>
            <a:ln>
              <a:noFill/>
            </a:ln>
          </c:spPr>
          <c:cat>
            <c:numRef>
              <c:f>Sheet1!$A$16:$A$51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Sheet1!$C$16:$C$51</c:f>
              <c:numCache>
                <c:formatCode>#,##0</c:formatCode>
                <c:ptCount val="36"/>
                <c:pt idx="0">
                  <c:v>3594</c:v>
                </c:pt>
                <c:pt idx="1">
                  <c:v>3879</c:v>
                </c:pt>
                <c:pt idx="2">
                  <c:v>3956</c:v>
                </c:pt>
                <c:pt idx="3">
                  <c:v>3942</c:v>
                </c:pt>
                <c:pt idx="4">
                  <c:v>4181</c:v>
                </c:pt>
                <c:pt idx="5">
                  <c:v>4176</c:v>
                </c:pt>
                <c:pt idx="6">
                  <c:v>4594</c:v>
                </c:pt>
                <c:pt idx="7">
                  <c:v>4841</c:v>
                </c:pt>
                <c:pt idx="8">
                  <c:v>4941</c:v>
                </c:pt>
                <c:pt idx="9">
                  <c:v>4649</c:v>
                </c:pt>
                <c:pt idx="10">
                  <c:v>5095</c:v>
                </c:pt>
                <c:pt idx="11">
                  <c:v>5389</c:v>
                </c:pt>
                <c:pt idx="12">
                  <c:v>5389</c:v>
                </c:pt>
                <c:pt idx="13">
                  <c:v>5884</c:v>
                </c:pt>
                <c:pt idx="14">
                  <c:v>6056</c:v>
                </c:pt>
                <c:pt idx="15">
                  <c:v>6352</c:v>
                </c:pt>
                <c:pt idx="16">
                  <c:v>6174</c:v>
                </c:pt>
                <c:pt idx="17">
                  <c:v>6246</c:v>
                </c:pt>
                <c:pt idx="18">
                  <c:v>6440</c:v>
                </c:pt>
                <c:pt idx="19">
                  <c:v>6692</c:v>
                </c:pt>
                <c:pt idx="20">
                  <c:v>7045</c:v>
                </c:pt>
                <c:pt idx="21">
                  <c:v>7026</c:v>
                </c:pt>
                <c:pt idx="22">
                  <c:v>7265</c:v>
                </c:pt>
                <c:pt idx="23">
                  <c:v>7721</c:v>
                </c:pt>
                <c:pt idx="24">
                  <c:v>7789</c:v>
                </c:pt>
                <c:pt idx="25">
                  <c:v>7890</c:v>
                </c:pt>
                <c:pt idx="26">
                  <c:v>8405</c:v>
                </c:pt>
                <c:pt idx="27">
                  <c:v>8135</c:v>
                </c:pt>
                <c:pt idx="28">
                  <c:v>8201</c:v>
                </c:pt>
                <c:pt idx="29">
                  <c:v>8257</c:v>
                </c:pt>
                <c:pt idx="30">
                  <c:v>8053</c:v>
                </c:pt>
                <c:pt idx="31">
                  <c:v>8388</c:v>
                </c:pt>
                <c:pt idx="32">
                  <c:v>8726</c:v>
                </c:pt>
                <c:pt idx="33">
                  <c:v>9473</c:v>
                </c:pt>
                <c:pt idx="34">
                  <c:v>9884</c:v>
                </c:pt>
                <c:pt idx="35" formatCode="_(* #,##0_);_(* \(#,##0\);_(* &quot;-&quot;??_);_(@_)">
                  <c:v>10232</c:v>
                </c:pt>
              </c:numCache>
            </c:numRef>
          </c:val>
        </c:ser>
        <c:ser>
          <c:idx val="1"/>
          <c:order val="2"/>
          <c:tx>
            <c:strRef>
              <c:f>Sheet1!$D$6</c:f>
              <c:strCache>
                <c:ptCount val="1"/>
                <c:pt idx="0">
                  <c:v>Traineeships</c:v>
                </c:pt>
              </c:strCache>
            </c:strRef>
          </c:tx>
          <c:spPr>
            <a:solidFill>
              <a:srgbClr val="3EAEDA"/>
            </a:solidFill>
          </c:spPr>
          <c:cat>
            <c:numRef>
              <c:f>Sheet1!$A$16:$A$51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Sheet1!$D$16:$D$51</c:f>
              <c:numCache>
                <c:formatCode>#,##0</c:formatCode>
                <c:ptCount val="36"/>
                <c:pt idx="0">
                  <c:v>6487</c:v>
                </c:pt>
                <c:pt idx="1">
                  <c:v>6162</c:v>
                </c:pt>
                <c:pt idx="2">
                  <c:v>5935</c:v>
                </c:pt>
                <c:pt idx="3">
                  <c:v>5438</c:v>
                </c:pt>
                <c:pt idx="4">
                  <c:v>5252</c:v>
                </c:pt>
                <c:pt idx="5">
                  <c:v>5294</c:v>
                </c:pt>
                <c:pt idx="6">
                  <c:v>5123</c:v>
                </c:pt>
                <c:pt idx="7">
                  <c:v>5158</c:v>
                </c:pt>
                <c:pt idx="8">
                  <c:v>5389</c:v>
                </c:pt>
                <c:pt idx="9">
                  <c:v>5643</c:v>
                </c:pt>
                <c:pt idx="10">
                  <c:v>5787</c:v>
                </c:pt>
                <c:pt idx="11">
                  <c:v>6118</c:v>
                </c:pt>
                <c:pt idx="12">
                  <c:v>6317</c:v>
                </c:pt>
                <c:pt idx="13">
                  <c:v>5942</c:v>
                </c:pt>
                <c:pt idx="14">
                  <c:v>6042</c:v>
                </c:pt>
                <c:pt idx="15">
                  <c:v>6414</c:v>
                </c:pt>
                <c:pt idx="16">
                  <c:v>6600</c:v>
                </c:pt>
                <c:pt idx="17">
                  <c:v>6516</c:v>
                </c:pt>
                <c:pt idx="18">
                  <c:v>6131</c:v>
                </c:pt>
                <c:pt idx="19">
                  <c:v>6447</c:v>
                </c:pt>
                <c:pt idx="20">
                  <c:v>6611</c:v>
                </c:pt>
                <c:pt idx="21">
                  <c:v>6437</c:v>
                </c:pt>
                <c:pt idx="22">
                  <c:v>6487</c:v>
                </c:pt>
                <c:pt idx="23">
                  <c:v>6836</c:v>
                </c:pt>
                <c:pt idx="24">
                  <c:v>7192</c:v>
                </c:pt>
                <c:pt idx="25">
                  <c:v>7133</c:v>
                </c:pt>
                <c:pt idx="26">
                  <c:v>7098</c:v>
                </c:pt>
                <c:pt idx="27">
                  <c:v>6930</c:v>
                </c:pt>
                <c:pt idx="28">
                  <c:v>6947</c:v>
                </c:pt>
                <c:pt idx="29">
                  <c:v>7374</c:v>
                </c:pt>
                <c:pt idx="30">
                  <c:v>7417</c:v>
                </c:pt>
                <c:pt idx="31">
                  <c:v>7149</c:v>
                </c:pt>
                <c:pt idx="32" formatCode="General">
                  <c:v>7477</c:v>
                </c:pt>
                <c:pt idx="33">
                  <c:v>6804</c:v>
                </c:pt>
                <c:pt idx="34">
                  <c:v>6157</c:v>
                </c:pt>
                <c:pt idx="35" formatCode="_(* #,##0_);_(* \(#,##0\);_(* &quot;-&quot;??_);_(@_)">
                  <c:v>6186</c:v>
                </c:pt>
              </c:numCache>
            </c:numRef>
          </c:val>
        </c:ser>
        <c:ser>
          <c:idx val="3"/>
          <c:order val="3"/>
          <c:tx>
            <c:strRef>
              <c:f>Sheet1!$F$6</c:f>
              <c:strCache>
                <c:ptCount val="1"/>
                <c:pt idx="0">
                  <c:v>Teaching Assistantships</c:v>
                </c:pt>
              </c:strCache>
            </c:strRef>
          </c:tx>
          <c:spPr>
            <a:solidFill>
              <a:schemeClr val="bg1">
                <a:lumMod val="75000"/>
              </a:schemeClr>
            </a:solidFill>
            <a:ln>
              <a:noFill/>
            </a:ln>
          </c:spPr>
          <c:cat>
            <c:numRef>
              <c:f>Sheet1!$A$16:$A$51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Sheet1!$F$16:$F$51</c:f>
              <c:numCache>
                <c:formatCode>#,##0</c:formatCode>
                <c:ptCount val="36"/>
                <c:pt idx="0">
                  <c:v>8634</c:v>
                </c:pt>
                <c:pt idx="1">
                  <c:v>8850</c:v>
                </c:pt>
                <c:pt idx="2">
                  <c:v>8765</c:v>
                </c:pt>
                <c:pt idx="3">
                  <c:v>9031</c:v>
                </c:pt>
                <c:pt idx="4">
                  <c:v>8909</c:v>
                </c:pt>
                <c:pt idx="5">
                  <c:v>8920</c:v>
                </c:pt>
                <c:pt idx="6">
                  <c:v>8952</c:v>
                </c:pt>
                <c:pt idx="7">
                  <c:v>8706</c:v>
                </c:pt>
                <c:pt idx="8">
                  <c:v>8404</c:v>
                </c:pt>
                <c:pt idx="9">
                  <c:v>8312</c:v>
                </c:pt>
                <c:pt idx="10">
                  <c:v>8590</c:v>
                </c:pt>
                <c:pt idx="11">
                  <c:v>8429</c:v>
                </c:pt>
                <c:pt idx="12">
                  <c:v>8500</c:v>
                </c:pt>
                <c:pt idx="13">
                  <c:v>8768</c:v>
                </c:pt>
                <c:pt idx="14">
                  <c:v>8930</c:v>
                </c:pt>
                <c:pt idx="15">
                  <c:v>9223</c:v>
                </c:pt>
                <c:pt idx="16">
                  <c:v>9197</c:v>
                </c:pt>
                <c:pt idx="17">
                  <c:v>9274</c:v>
                </c:pt>
                <c:pt idx="18">
                  <c:v>9037</c:v>
                </c:pt>
                <c:pt idx="19">
                  <c:v>9029</c:v>
                </c:pt>
                <c:pt idx="20">
                  <c:v>8686</c:v>
                </c:pt>
                <c:pt idx="21">
                  <c:v>8498</c:v>
                </c:pt>
                <c:pt idx="22">
                  <c:v>8590</c:v>
                </c:pt>
                <c:pt idx="23">
                  <c:v>8818</c:v>
                </c:pt>
                <c:pt idx="24">
                  <c:v>9171</c:v>
                </c:pt>
                <c:pt idx="25">
                  <c:v>9075</c:v>
                </c:pt>
                <c:pt idx="26">
                  <c:v>9306</c:v>
                </c:pt>
                <c:pt idx="27">
                  <c:v>9663</c:v>
                </c:pt>
                <c:pt idx="28">
                  <c:v>10203</c:v>
                </c:pt>
                <c:pt idx="29">
                  <c:v>9979</c:v>
                </c:pt>
                <c:pt idx="30">
                  <c:v>9815</c:v>
                </c:pt>
                <c:pt idx="31">
                  <c:v>9800</c:v>
                </c:pt>
                <c:pt idx="32">
                  <c:v>10281</c:v>
                </c:pt>
                <c:pt idx="33">
                  <c:v>10894</c:v>
                </c:pt>
                <c:pt idx="34">
                  <c:v>10957</c:v>
                </c:pt>
                <c:pt idx="35" formatCode="_(* #,##0_);_(* \(#,##0\);_(* &quot;-&quot;??_);_(@_)">
                  <c:v>10687</c:v>
                </c:pt>
              </c:numCache>
            </c:numRef>
          </c:val>
        </c:ser>
        <c:ser>
          <c:idx val="4"/>
          <c:order val="4"/>
          <c:tx>
            <c:v>Other (including self)</c:v>
          </c:tx>
          <c:spPr>
            <a:solidFill>
              <a:srgbClr val="5E7BBD"/>
            </a:solidFill>
            <a:ln>
              <a:noFill/>
            </a:ln>
          </c:spPr>
          <c:cat>
            <c:numRef>
              <c:f>Sheet1!$A$16:$A$51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Sheet1!$G$16:$G$51</c:f>
              <c:numCache>
                <c:formatCode>#,##0</c:formatCode>
                <c:ptCount val="36"/>
                <c:pt idx="0">
                  <c:v>10645</c:v>
                </c:pt>
                <c:pt idx="1">
                  <c:v>10095</c:v>
                </c:pt>
                <c:pt idx="2">
                  <c:v>9819</c:v>
                </c:pt>
                <c:pt idx="3">
                  <c:v>9644</c:v>
                </c:pt>
                <c:pt idx="4">
                  <c:v>9844</c:v>
                </c:pt>
                <c:pt idx="5">
                  <c:v>9381</c:v>
                </c:pt>
                <c:pt idx="6">
                  <c:v>8925</c:v>
                </c:pt>
                <c:pt idx="7">
                  <c:v>9007</c:v>
                </c:pt>
                <c:pt idx="8">
                  <c:v>8743</c:v>
                </c:pt>
                <c:pt idx="9">
                  <c:v>8754</c:v>
                </c:pt>
                <c:pt idx="10">
                  <c:v>8169</c:v>
                </c:pt>
                <c:pt idx="11">
                  <c:v>8274</c:v>
                </c:pt>
                <c:pt idx="12">
                  <c:v>8482</c:v>
                </c:pt>
                <c:pt idx="13">
                  <c:v>9242</c:v>
                </c:pt>
                <c:pt idx="14">
                  <c:v>9990</c:v>
                </c:pt>
                <c:pt idx="15">
                  <c:v>9948</c:v>
                </c:pt>
                <c:pt idx="16">
                  <c:v>10661</c:v>
                </c:pt>
                <c:pt idx="17">
                  <c:v>10168</c:v>
                </c:pt>
                <c:pt idx="18">
                  <c:v>10200</c:v>
                </c:pt>
                <c:pt idx="19">
                  <c:v>10578</c:v>
                </c:pt>
                <c:pt idx="20">
                  <c:v>11060</c:v>
                </c:pt>
                <c:pt idx="21">
                  <c:v>10836</c:v>
                </c:pt>
                <c:pt idx="22">
                  <c:v>11102</c:v>
                </c:pt>
                <c:pt idx="23">
                  <c:v>12704</c:v>
                </c:pt>
                <c:pt idx="24">
                  <c:v>13819</c:v>
                </c:pt>
                <c:pt idx="25">
                  <c:v>14354</c:v>
                </c:pt>
                <c:pt idx="26">
                  <c:v>14434</c:v>
                </c:pt>
                <c:pt idx="27">
                  <c:v>16195</c:v>
                </c:pt>
                <c:pt idx="28">
                  <c:v>15863</c:v>
                </c:pt>
                <c:pt idx="29">
                  <c:v>17844</c:v>
                </c:pt>
                <c:pt idx="30">
                  <c:v>18919</c:v>
                </c:pt>
                <c:pt idx="31">
                  <c:v>19997</c:v>
                </c:pt>
                <c:pt idx="32">
                  <c:v>19920</c:v>
                </c:pt>
                <c:pt idx="33">
                  <c:v>20814</c:v>
                </c:pt>
                <c:pt idx="34">
                  <c:v>21857</c:v>
                </c:pt>
                <c:pt idx="35" formatCode="_(* #,##0_);_(* \(#,##0\);_(* &quot;-&quot;??_);_(@_)">
                  <c:v>21130</c:v>
                </c:pt>
              </c:numCache>
            </c:numRef>
          </c:val>
        </c:ser>
        <c:ser>
          <c:idx val="2"/>
          <c:order val="5"/>
          <c:tx>
            <c:strRef>
              <c:f>Sheet1!$E$6</c:f>
              <c:strCache>
                <c:ptCount val="1"/>
                <c:pt idx="0">
                  <c:v>Research Assistantships</c:v>
                </c:pt>
              </c:strCache>
            </c:strRef>
          </c:tx>
          <c:spPr>
            <a:solidFill>
              <a:srgbClr val="92D050"/>
            </a:solidFill>
            <a:ln>
              <a:noFill/>
            </a:ln>
          </c:spPr>
          <c:cat>
            <c:numRef>
              <c:f>Sheet1!$A$16:$A$51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Sheet1!$E$16:$E$51</c:f>
              <c:numCache>
                <c:formatCode>#,##0</c:formatCode>
                <c:ptCount val="36"/>
                <c:pt idx="0">
                  <c:v>9453</c:v>
                </c:pt>
                <c:pt idx="1">
                  <c:v>9801</c:v>
                </c:pt>
                <c:pt idx="2">
                  <c:v>10078</c:v>
                </c:pt>
                <c:pt idx="3">
                  <c:v>10135</c:v>
                </c:pt>
                <c:pt idx="4">
                  <c:v>10413</c:v>
                </c:pt>
                <c:pt idx="5">
                  <c:v>11282</c:v>
                </c:pt>
                <c:pt idx="6">
                  <c:v>11722</c:v>
                </c:pt>
                <c:pt idx="7">
                  <c:v>12804</c:v>
                </c:pt>
                <c:pt idx="8">
                  <c:v>13804</c:v>
                </c:pt>
                <c:pt idx="9">
                  <c:v>15108</c:v>
                </c:pt>
                <c:pt idx="10">
                  <c:v>16375</c:v>
                </c:pt>
                <c:pt idx="11">
                  <c:v>17026</c:v>
                </c:pt>
                <c:pt idx="12">
                  <c:v>18453</c:v>
                </c:pt>
                <c:pt idx="13">
                  <c:v>19198</c:v>
                </c:pt>
                <c:pt idx="14">
                  <c:v>20305</c:v>
                </c:pt>
                <c:pt idx="15">
                  <c:v>21200</c:v>
                </c:pt>
                <c:pt idx="16">
                  <c:v>20990</c:v>
                </c:pt>
                <c:pt idx="17">
                  <c:v>20245</c:v>
                </c:pt>
                <c:pt idx="18">
                  <c:v>20252</c:v>
                </c:pt>
                <c:pt idx="19">
                  <c:v>20243</c:v>
                </c:pt>
                <c:pt idx="20">
                  <c:v>20459</c:v>
                </c:pt>
                <c:pt idx="21">
                  <c:v>20987</c:v>
                </c:pt>
                <c:pt idx="22">
                  <c:v>22087</c:v>
                </c:pt>
                <c:pt idx="23">
                  <c:v>23926</c:v>
                </c:pt>
                <c:pt idx="24">
                  <c:v>25674</c:v>
                </c:pt>
                <c:pt idx="25">
                  <c:v>26988</c:v>
                </c:pt>
                <c:pt idx="26">
                  <c:v>28034</c:v>
                </c:pt>
                <c:pt idx="27">
                  <c:v>28475</c:v>
                </c:pt>
                <c:pt idx="28">
                  <c:v>28388</c:v>
                </c:pt>
                <c:pt idx="29">
                  <c:v>27740</c:v>
                </c:pt>
                <c:pt idx="30">
                  <c:v>28027</c:v>
                </c:pt>
                <c:pt idx="31">
                  <c:v>28367</c:v>
                </c:pt>
                <c:pt idx="32">
                  <c:v>28254</c:v>
                </c:pt>
                <c:pt idx="33">
                  <c:v>27292</c:v>
                </c:pt>
                <c:pt idx="34">
                  <c:v>26690</c:v>
                </c:pt>
                <c:pt idx="35" formatCode="_(* #,##0_);_(* \(#,##0\);_(* &quot;-&quot;??_);_(@_)">
                  <c:v>25443</c:v>
                </c:pt>
              </c:numCache>
            </c:numRef>
          </c:val>
        </c:ser>
        <c:dLbls>
          <c:showLegendKey val="0"/>
          <c:showVal val="0"/>
          <c:showCatName val="0"/>
          <c:showSerName val="0"/>
          <c:showPercent val="0"/>
          <c:showBubbleSize val="0"/>
        </c:dLbls>
        <c:axId val="82706816"/>
        <c:axId val="82708352"/>
      </c:areaChart>
      <c:catAx>
        <c:axId val="82706816"/>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82708352"/>
        <c:crosses val="autoZero"/>
        <c:auto val="1"/>
        <c:lblAlgn val="ctr"/>
        <c:lblOffset val="100"/>
        <c:noMultiLvlLbl val="0"/>
      </c:catAx>
      <c:valAx>
        <c:axId val="82708352"/>
        <c:scaling>
          <c:orientation val="minMax"/>
          <c:max val="9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82706816"/>
        <c:crosses val="autoZero"/>
        <c:crossBetween val="midCat"/>
      </c:valAx>
      <c:spPr>
        <a:ln>
          <a:solidFill>
            <a:schemeClr val="bg1">
              <a:lumMod val="65000"/>
            </a:schemeClr>
          </a:solidFill>
        </a:ln>
      </c:spPr>
    </c:plotArea>
    <c:legend>
      <c:legendPos val="r"/>
      <c:layout>
        <c:manualLayout>
          <c:xMode val="edge"/>
          <c:yMode val="edge"/>
          <c:x val="9.2939966190666842E-2"/>
          <c:y val="4.9690457965745713E-2"/>
          <c:w val="0.26493149161439566"/>
          <c:h val="0.26033721624422901"/>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Sheet1!$B$7</c:f>
              <c:strCache>
                <c:ptCount val="1"/>
                <c:pt idx="0">
                  <c:v>Predoctoral</c:v>
                </c:pt>
              </c:strCache>
            </c:strRef>
          </c:tx>
          <c:spPr>
            <a:solidFill>
              <a:srgbClr val="004282"/>
            </a:solidFill>
            <a:ln w="25400">
              <a:noFill/>
            </a:ln>
          </c:spPr>
          <c:cat>
            <c:numRef>
              <c:f>Sheet1!$A$17:$A$47</c:f>
              <c:numCache>
                <c:formatCode>General</c:formatCode>
                <c:ptCount val="31"/>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numCache>
            </c:numRef>
          </c:cat>
          <c:val>
            <c:numRef>
              <c:f>Sheet1!$B$17:$B$47</c:f>
              <c:numCache>
                <c:formatCode>0</c:formatCode>
                <c:ptCount val="31"/>
                <c:pt idx="0">
                  <c:v>5291</c:v>
                </c:pt>
                <c:pt idx="1">
                  <c:v>4999</c:v>
                </c:pt>
                <c:pt idx="2">
                  <c:v>5510</c:v>
                </c:pt>
                <c:pt idx="3">
                  <c:v>5777</c:v>
                </c:pt>
                <c:pt idx="4">
                  <c:v>6337</c:v>
                </c:pt>
                <c:pt idx="5">
                  <c:v>6473</c:v>
                </c:pt>
                <c:pt idx="6">
                  <c:v>6918</c:v>
                </c:pt>
                <c:pt idx="7">
                  <c:v>8002</c:v>
                </c:pt>
                <c:pt idx="8">
                  <c:v>8388.5</c:v>
                </c:pt>
                <c:pt idx="9">
                  <c:v>8152.75</c:v>
                </c:pt>
                <c:pt idx="10">
                  <c:v>8392</c:v>
                </c:pt>
                <c:pt idx="11">
                  <c:v>8461.75</c:v>
                </c:pt>
                <c:pt idx="12">
                  <c:v>8269.5</c:v>
                </c:pt>
                <c:pt idx="13">
                  <c:v>8523.5</c:v>
                </c:pt>
                <c:pt idx="14">
                  <c:v>8688.5</c:v>
                </c:pt>
                <c:pt idx="15">
                  <c:v>8713</c:v>
                </c:pt>
                <c:pt idx="16">
                  <c:v>9159.75</c:v>
                </c:pt>
                <c:pt idx="17">
                  <c:v>9587.75</c:v>
                </c:pt>
                <c:pt idx="18">
                  <c:v>9847.5</c:v>
                </c:pt>
                <c:pt idx="19">
                  <c:v>10040.25</c:v>
                </c:pt>
                <c:pt idx="20">
                  <c:v>10090.5</c:v>
                </c:pt>
                <c:pt idx="21">
                  <c:v>9872.5</c:v>
                </c:pt>
                <c:pt idx="22">
                  <c:v>9838.5</c:v>
                </c:pt>
                <c:pt idx="23">
                  <c:v>9798.5</c:v>
                </c:pt>
                <c:pt idx="24">
                  <c:v>9959.75</c:v>
                </c:pt>
                <c:pt idx="25">
                  <c:v>9589</c:v>
                </c:pt>
                <c:pt idx="26">
                  <c:v>9443</c:v>
                </c:pt>
                <c:pt idx="27">
                  <c:v>9121</c:v>
                </c:pt>
                <c:pt idx="28">
                  <c:v>8755</c:v>
                </c:pt>
                <c:pt idx="29">
                  <c:v>8678</c:v>
                </c:pt>
                <c:pt idx="30" formatCode="General">
                  <c:v>9241</c:v>
                </c:pt>
              </c:numCache>
            </c:numRef>
          </c:val>
        </c:ser>
        <c:ser>
          <c:idx val="1"/>
          <c:order val="1"/>
          <c:tx>
            <c:strRef>
              <c:f>Sheet1!$C$7</c:f>
              <c:strCache>
                <c:ptCount val="1"/>
                <c:pt idx="0">
                  <c:v>Postdoctoral</c:v>
                </c:pt>
              </c:strCache>
            </c:strRef>
          </c:tx>
          <c:spPr>
            <a:ln w="9525">
              <a:noFill/>
            </a:ln>
          </c:spPr>
          <c:cat>
            <c:numRef>
              <c:f>Sheet1!$A$17:$A$47</c:f>
              <c:numCache>
                <c:formatCode>General</c:formatCode>
                <c:ptCount val="31"/>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numCache>
            </c:numRef>
          </c:cat>
          <c:val>
            <c:numRef>
              <c:f>Sheet1!$C$17:$C$47</c:f>
              <c:numCache>
                <c:formatCode>0</c:formatCode>
                <c:ptCount val="31"/>
                <c:pt idx="0">
                  <c:v>6100</c:v>
                </c:pt>
                <c:pt idx="1">
                  <c:v>5586</c:v>
                </c:pt>
                <c:pt idx="2">
                  <c:v>5870</c:v>
                </c:pt>
                <c:pt idx="3">
                  <c:v>5831</c:v>
                </c:pt>
                <c:pt idx="4">
                  <c:v>5516</c:v>
                </c:pt>
                <c:pt idx="5">
                  <c:v>5861</c:v>
                </c:pt>
                <c:pt idx="6">
                  <c:v>5826</c:v>
                </c:pt>
                <c:pt idx="7">
                  <c:v>6515</c:v>
                </c:pt>
                <c:pt idx="8">
                  <c:v>6469</c:v>
                </c:pt>
                <c:pt idx="9">
                  <c:v>6637</c:v>
                </c:pt>
                <c:pt idx="10">
                  <c:v>6709</c:v>
                </c:pt>
                <c:pt idx="11">
                  <c:v>6832</c:v>
                </c:pt>
                <c:pt idx="12">
                  <c:v>6941</c:v>
                </c:pt>
                <c:pt idx="13">
                  <c:v>6940</c:v>
                </c:pt>
                <c:pt idx="14">
                  <c:v>6876</c:v>
                </c:pt>
                <c:pt idx="15">
                  <c:v>7015</c:v>
                </c:pt>
                <c:pt idx="16">
                  <c:v>7242</c:v>
                </c:pt>
                <c:pt idx="17">
                  <c:v>7233</c:v>
                </c:pt>
                <c:pt idx="18">
                  <c:v>7336</c:v>
                </c:pt>
                <c:pt idx="19">
                  <c:v>7278</c:v>
                </c:pt>
                <c:pt idx="20">
                  <c:v>7296</c:v>
                </c:pt>
                <c:pt idx="21">
                  <c:v>7159</c:v>
                </c:pt>
                <c:pt idx="22">
                  <c:v>7084</c:v>
                </c:pt>
                <c:pt idx="23">
                  <c:v>6965</c:v>
                </c:pt>
                <c:pt idx="24">
                  <c:v>6616</c:v>
                </c:pt>
                <c:pt idx="25">
                  <c:v>6786</c:v>
                </c:pt>
                <c:pt idx="26">
                  <c:v>6686</c:v>
                </c:pt>
                <c:pt idx="27">
                  <c:v>6378</c:v>
                </c:pt>
                <c:pt idx="28">
                  <c:v>6013</c:v>
                </c:pt>
                <c:pt idx="29">
                  <c:v>5874</c:v>
                </c:pt>
                <c:pt idx="30" formatCode="General">
                  <c:v>5796</c:v>
                </c:pt>
              </c:numCache>
            </c:numRef>
          </c:val>
        </c:ser>
        <c:dLbls>
          <c:showLegendKey val="0"/>
          <c:showVal val="0"/>
          <c:showCatName val="0"/>
          <c:showSerName val="0"/>
          <c:showPercent val="0"/>
          <c:showBubbleSize val="0"/>
        </c:dLbls>
        <c:axId val="35076352"/>
        <c:axId val="35078144"/>
      </c:areaChart>
      <c:catAx>
        <c:axId val="35076352"/>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35078144"/>
        <c:crosses val="autoZero"/>
        <c:auto val="1"/>
        <c:lblAlgn val="ctr"/>
        <c:lblOffset val="100"/>
        <c:noMultiLvlLbl val="0"/>
      </c:catAx>
      <c:valAx>
        <c:axId val="35078144"/>
        <c:scaling>
          <c:orientation val="minMax"/>
        </c:scaling>
        <c:delete val="0"/>
        <c:axPos val="l"/>
        <c:majorGridlines/>
        <c:numFmt formatCode="#,##0" sourceLinked="0"/>
        <c:majorTickMark val="out"/>
        <c:minorTickMark val="none"/>
        <c:tickLblPos val="nextTo"/>
        <c:txPr>
          <a:bodyPr/>
          <a:lstStyle/>
          <a:p>
            <a:pPr>
              <a:defRPr sz="1400" b="1">
                <a:latin typeface="Arial" pitchFamily="34" charset="0"/>
                <a:cs typeface="Arial" pitchFamily="34" charset="0"/>
              </a:defRPr>
            </a:pPr>
            <a:endParaRPr lang="en-US"/>
          </a:p>
        </c:txPr>
        <c:crossAx val="35076352"/>
        <c:crosses val="autoZero"/>
        <c:crossBetween val="midCat"/>
      </c:valAx>
      <c:spPr>
        <a:ln>
          <a:solidFill>
            <a:schemeClr val="bg1">
              <a:lumMod val="65000"/>
            </a:schemeClr>
          </a:solidFill>
        </a:ln>
      </c:spPr>
    </c:plotArea>
    <c:legend>
      <c:legendPos val="r"/>
      <c:layout>
        <c:manualLayout>
          <c:xMode val="edge"/>
          <c:yMode val="edge"/>
          <c:x val="0.13019879459511999"/>
          <c:y val="6.393751083918911E-2"/>
          <c:w val="0.17748660731247071"/>
          <c:h val="0.11120605555819353"/>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Sheet1!$B$7</c:f>
              <c:strCache>
                <c:ptCount val="1"/>
                <c:pt idx="0">
                  <c:v>U.S. Citizens and Permanent Residents</c:v>
                </c:pt>
              </c:strCache>
            </c:strRef>
          </c:tx>
          <c:spPr>
            <a:solidFill>
              <a:srgbClr val="004282"/>
            </a:solidFill>
            <a:ln w="25400">
              <a:noFill/>
            </a:ln>
          </c:spPr>
          <c:cat>
            <c:numRef>
              <c:f>Sheet1!$A$10:$A$58</c:f>
              <c:numCache>
                <c:formatCode>General</c:formatCode>
                <c:ptCount val="49"/>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numCache>
            </c:numRef>
          </c:cat>
          <c:val>
            <c:numRef>
              <c:f>Sheet1!$B$10:$B$58</c:f>
              <c:numCache>
                <c:formatCode>#,##0</c:formatCode>
                <c:ptCount val="49"/>
                <c:pt idx="0">
                  <c:v>1915</c:v>
                </c:pt>
                <c:pt idx="1">
                  <c:v>2145</c:v>
                </c:pt>
                <c:pt idx="2">
                  <c:v>2563</c:v>
                </c:pt>
                <c:pt idx="3">
                  <c:v>2865</c:v>
                </c:pt>
                <c:pt idx="4">
                  <c:v>3125</c:v>
                </c:pt>
                <c:pt idx="5">
                  <c:v>3429</c:v>
                </c:pt>
                <c:pt idx="6">
                  <c:v>3381</c:v>
                </c:pt>
                <c:pt idx="7">
                  <c:v>3444</c:v>
                </c:pt>
                <c:pt idx="8">
                  <c:v>3154</c:v>
                </c:pt>
                <c:pt idx="9">
                  <c:v>3297</c:v>
                </c:pt>
                <c:pt idx="10">
                  <c:v>3373</c:v>
                </c:pt>
                <c:pt idx="11">
                  <c:v>3254</c:v>
                </c:pt>
                <c:pt idx="12">
                  <c:v>3329</c:v>
                </c:pt>
                <c:pt idx="13">
                  <c:v>3482</c:v>
                </c:pt>
                <c:pt idx="14">
                  <c:v>3659</c:v>
                </c:pt>
                <c:pt idx="15">
                  <c:v>3689</c:v>
                </c:pt>
                <c:pt idx="16">
                  <c:v>3697</c:v>
                </c:pt>
                <c:pt idx="17">
                  <c:v>3556</c:v>
                </c:pt>
                <c:pt idx="18">
                  <c:v>3678</c:v>
                </c:pt>
                <c:pt idx="19">
                  <c:v>3522</c:v>
                </c:pt>
                <c:pt idx="20">
                  <c:v>3500</c:v>
                </c:pt>
                <c:pt idx="21">
                  <c:v>3416</c:v>
                </c:pt>
                <c:pt idx="22">
                  <c:v>3618</c:v>
                </c:pt>
                <c:pt idx="23">
                  <c:v>3599</c:v>
                </c:pt>
                <c:pt idx="24">
                  <c:v>3695</c:v>
                </c:pt>
                <c:pt idx="25">
                  <c:v>3855</c:v>
                </c:pt>
                <c:pt idx="26">
                  <c:v>3913</c:v>
                </c:pt>
                <c:pt idx="27">
                  <c:v>4096</c:v>
                </c:pt>
                <c:pt idx="28">
                  <c:v>4504</c:v>
                </c:pt>
                <c:pt idx="29">
                  <c:v>4712</c:v>
                </c:pt>
                <c:pt idx="30">
                  <c:v>4760</c:v>
                </c:pt>
                <c:pt idx="31">
                  <c:v>4599</c:v>
                </c:pt>
                <c:pt idx="32">
                  <c:v>4727</c:v>
                </c:pt>
                <c:pt idx="33">
                  <c:v>4535</c:v>
                </c:pt>
                <c:pt idx="34">
                  <c:v>4719</c:v>
                </c:pt>
                <c:pt idx="35">
                  <c:v>4684</c:v>
                </c:pt>
                <c:pt idx="36">
                  <c:v>4540</c:v>
                </c:pt>
                <c:pt idx="37">
                  <c:v>4515</c:v>
                </c:pt>
                <c:pt idx="38">
                  <c:v>4707</c:v>
                </c:pt>
                <c:pt idx="39">
                  <c:v>4916</c:v>
                </c:pt>
                <c:pt idx="40">
                  <c:v>5012</c:v>
                </c:pt>
                <c:pt idx="41">
                  <c:v>5371</c:v>
                </c:pt>
                <c:pt idx="42">
                  <c:v>5736</c:v>
                </c:pt>
                <c:pt idx="43">
                  <c:v>6132</c:v>
                </c:pt>
                <c:pt idx="44">
                  <c:v>6281</c:v>
                </c:pt>
                <c:pt idx="45">
                  <c:v>6278</c:v>
                </c:pt>
                <c:pt idx="46">
                  <c:v>6603</c:v>
                </c:pt>
                <c:pt idx="47">
                  <c:v>6659</c:v>
                </c:pt>
                <c:pt idx="48">
                  <c:v>6571</c:v>
                </c:pt>
              </c:numCache>
            </c:numRef>
          </c:val>
        </c:ser>
        <c:ser>
          <c:idx val="1"/>
          <c:order val="1"/>
          <c:tx>
            <c:strRef>
              <c:f>Sheet1!$C$7</c:f>
              <c:strCache>
                <c:ptCount val="1"/>
                <c:pt idx="0">
                  <c:v>Temporary Residents</c:v>
                </c:pt>
              </c:strCache>
            </c:strRef>
          </c:tx>
          <c:spPr>
            <a:solidFill>
              <a:srgbClr val="BFA500"/>
            </a:solidFill>
            <a:ln w="9525">
              <a:noFill/>
            </a:ln>
          </c:spPr>
          <c:cat>
            <c:numRef>
              <c:f>Sheet1!$A$10:$A$58</c:f>
              <c:numCache>
                <c:formatCode>General</c:formatCode>
                <c:ptCount val="49"/>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numCache>
            </c:numRef>
          </c:cat>
          <c:val>
            <c:numRef>
              <c:f>Sheet1!$C$10:$C$58</c:f>
              <c:numCache>
                <c:formatCode>General</c:formatCode>
                <c:ptCount val="49"/>
                <c:pt idx="0">
                  <c:v>347</c:v>
                </c:pt>
                <c:pt idx="1">
                  <c:v>331</c:v>
                </c:pt>
                <c:pt idx="2">
                  <c:v>384</c:v>
                </c:pt>
                <c:pt idx="3">
                  <c:v>379</c:v>
                </c:pt>
                <c:pt idx="4">
                  <c:v>407</c:v>
                </c:pt>
                <c:pt idx="5">
                  <c:v>343</c:v>
                </c:pt>
                <c:pt idx="6">
                  <c:v>336</c:v>
                </c:pt>
                <c:pt idx="7">
                  <c:v>351</c:v>
                </c:pt>
                <c:pt idx="8">
                  <c:v>389</c:v>
                </c:pt>
                <c:pt idx="9">
                  <c:v>353</c:v>
                </c:pt>
                <c:pt idx="10">
                  <c:v>355</c:v>
                </c:pt>
                <c:pt idx="11">
                  <c:v>349</c:v>
                </c:pt>
                <c:pt idx="12">
                  <c:v>330</c:v>
                </c:pt>
                <c:pt idx="13">
                  <c:v>343</c:v>
                </c:pt>
                <c:pt idx="14">
                  <c:v>349</c:v>
                </c:pt>
                <c:pt idx="15">
                  <c:v>330</c:v>
                </c:pt>
                <c:pt idx="16">
                  <c:v>399</c:v>
                </c:pt>
                <c:pt idx="17">
                  <c:v>392</c:v>
                </c:pt>
                <c:pt idx="18">
                  <c:v>414</c:v>
                </c:pt>
                <c:pt idx="19">
                  <c:v>501</c:v>
                </c:pt>
                <c:pt idx="20">
                  <c:v>473</c:v>
                </c:pt>
                <c:pt idx="21">
                  <c:v>568</c:v>
                </c:pt>
                <c:pt idx="22">
                  <c:v>648</c:v>
                </c:pt>
                <c:pt idx="23">
                  <c:v>704</c:v>
                </c:pt>
                <c:pt idx="24">
                  <c:v>979</c:v>
                </c:pt>
                <c:pt idx="25" formatCode="#,##0">
                  <c:v>1180</c:v>
                </c:pt>
                <c:pt idx="26" formatCode="#,##0">
                  <c:v>1337</c:v>
                </c:pt>
                <c:pt idx="27" formatCode="#,##0">
                  <c:v>1402</c:v>
                </c:pt>
                <c:pt idx="28" formatCode="#,##0">
                  <c:v>1201</c:v>
                </c:pt>
                <c:pt idx="29" formatCode="#,##0">
                  <c:v>1124</c:v>
                </c:pt>
                <c:pt idx="30" formatCode="#,##0">
                  <c:v>1413</c:v>
                </c:pt>
                <c:pt idx="31" formatCode="#,##0">
                  <c:v>1479</c:v>
                </c:pt>
                <c:pt idx="32" formatCode="#,##0">
                  <c:v>1479</c:v>
                </c:pt>
                <c:pt idx="33" formatCode="#,##0">
                  <c:v>1448</c:v>
                </c:pt>
                <c:pt idx="34" formatCode="#,##0">
                  <c:v>1550</c:v>
                </c:pt>
                <c:pt idx="35" formatCode="#,##0">
                  <c:v>1414</c:v>
                </c:pt>
                <c:pt idx="36" formatCode="#,##0">
                  <c:v>1491</c:v>
                </c:pt>
                <c:pt idx="37" formatCode="#,##0">
                  <c:v>1568</c:v>
                </c:pt>
                <c:pt idx="38" formatCode="#,##0">
                  <c:v>1689</c:v>
                </c:pt>
                <c:pt idx="39" formatCode="#,##0">
                  <c:v>1908</c:v>
                </c:pt>
                <c:pt idx="40" formatCode="#,##0">
                  <c:v>2074</c:v>
                </c:pt>
                <c:pt idx="41" formatCode="#,##0">
                  <c:v>2299</c:v>
                </c:pt>
                <c:pt idx="42" formatCode="#,##0">
                  <c:v>2549</c:v>
                </c:pt>
                <c:pt idx="43" formatCode="#,##0">
                  <c:v>2426</c:v>
                </c:pt>
                <c:pt idx="44" formatCode="#,##0">
                  <c:v>2331</c:v>
                </c:pt>
                <c:pt idx="45" formatCode="#,##0">
                  <c:v>2346</c:v>
                </c:pt>
                <c:pt idx="46" formatCode="#,##0">
                  <c:v>2435</c:v>
                </c:pt>
                <c:pt idx="47" formatCode="#,##0">
                  <c:v>2462</c:v>
                </c:pt>
                <c:pt idx="48" formatCode="#,##0">
                  <c:v>2453</c:v>
                </c:pt>
              </c:numCache>
            </c:numRef>
          </c:val>
        </c:ser>
        <c:ser>
          <c:idx val="2"/>
          <c:order val="2"/>
          <c:tx>
            <c:strRef>
              <c:f>Sheet1!$D$7</c:f>
              <c:strCache>
                <c:ptCount val="1"/>
                <c:pt idx="0">
                  <c:v>Unknown Citizenship</c:v>
                </c:pt>
              </c:strCache>
            </c:strRef>
          </c:tx>
          <c:spPr>
            <a:solidFill>
              <a:srgbClr val="3EAEDA"/>
            </a:solidFill>
            <a:ln w="9525">
              <a:noFill/>
            </a:ln>
          </c:spPr>
          <c:cat>
            <c:numRef>
              <c:f>Sheet1!$A$10:$A$58</c:f>
              <c:numCache>
                <c:formatCode>General</c:formatCode>
                <c:ptCount val="49"/>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numCache>
            </c:numRef>
          </c:cat>
          <c:val>
            <c:numRef>
              <c:f>Sheet1!$D$10:$D$58</c:f>
              <c:numCache>
                <c:formatCode>General</c:formatCode>
                <c:ptCount val="49"/>
                <c:pt idx="0">
                  <c:v>27</c:v>
                </c:pt>
                <c:pt idx="1">
                  <c:v>32</c:v>
                </c:pt>
                <c:pt idx="2">
                  <c:v>31</c:v>
                </c:pt>
                <c:pt idx="3">
                  <c:v>32</c:v>
                </c:pt>
                <c:pt idx="4">
                  <c:v>14</c:v>
                </c:pt>
                <c:pt idx="5">
                  <c:v>75</c:v>
                </c:pt>
                <c:pt idx="6">
                  <c:v>81</c:v>
                </c:pt>
                <c:pt idx="7">
                  <c:v>62</c:v>
                </c:pt>
                <c:pt idx="8">
                  <c:v>176</c:v>
                </c:pt>
                <c:pt idx="9">
                  <c:v>78</c:v>
                </c:pt>
                <c:pt idx="10">
                  <c:v>97</c:v>
                </c:pt>
                <c:pt idx="11">
                  <c:v>88</c:v>
                </c:pt>
                <c:pt idx="12">
                  <c:v>86</c:v>
                </c:pt>
                <c:pt idx="13">
                  <c:v>92</c:v>
                </c:pt>
                <c:pt idx="14">
                  <c:v>74</c:v>
                </c:pt>
                <c:pt idx="15">
                  <c:v>99</c:v>
                </c:pt>
                <c:pt idx="16">
                  <c:v>120</c:v>
                </c:pt>
                <c:pt idx="17">
                  <c:v>87</c:v>
                </c:pt>
                <c:pt idx="18">
                  <c:v>132</c:v>
                </c:pt>
                <c:pt idx="19">
                  <c:v>137</c:v>
                </c:pt>
                <c:pt idx="20">
                  <c:v>201</c:v>
                </c:pt>
                <c:pt idx="21">
                  <c:v>230</c:v>
                </c:pt>
                <c:pt idx="22">
                  <c:v>258</c:v>
                </c:pt>
                <c:pt idx="23">
                  <c:v>243</c:v>
                </c:pt>
                <c:pt idx="24">
                  <c:v>103</c:v>
                </c:pt>
                <c:pt idx="25">
                  <c:v>70</c:v>
                </c:pt>
                <c:pt idx="26">
                  <c:v>81</c:v>
                </c:pt>
                <c:pt idx="27">
                  <c:v>112</c:v>
                </c:pt>
                <c:pt idx="28">
                  <c:v>62</c:v>
                </c:pt>
                <c:pt idx="29">
                  <c:v>95</c:v>
                </c:pt>
                <c:pt idx="30">
                  <c:v>124</c:v>
                </c:pt>
                <c:pt idx="31">
                  <c:v>255</c:v>
                </c:pt>
                <c:pt idx="32">
                  <c:v>218</c:v>
                </c:pt>
                <c:pt idx="33">
                  <c:v>205</c:v>
                </c:pt>
                <c:pt idx="34">
                  <c:v>248</c:v>
                </c:pt>
                <c:pt idx="35">
                  <c:v>247</c:v>
                </c:pt>
                <c:pt idx="36">
                  <c:v>345</c:v>
                </c:pt>
                <c:pt idx="37">
                  <c:v>267</c:v>
                </c:pt>
                <c:pt idx="38" formatCode="#,##0">
                  <c:v>320</c:v>
                </c:pt>
                <c:pt idx="39" formatCode="#,##0">
                  <c:v>350</c:v>
                </c:pt>
                <c:pt idx="40" formatCode="#,##0">
                  <c:v>401</c:v>
                </c:pt>
                <c:pt idx="41" formatCode="#,##0">
                  <c:v>588</c:v>
                </c:pt>
                <c:pt idx="42" formatCode="#,##0">
                  <c:v>489</c:v>
                </c:pt>
                <c:pt idx="43" formatCode="#,##0">
                  <c:v>455</c:v>
                </c:pt>
                <c:pt idx="44" formatCode="#,##0">
                  <c:v>450</c:v>
                </c:pt>
                <c:pt idx="45" formatCode="#,##0">
                  <c:v>496</c:v>
                </c:pt>
                <c:pt idx="46" formatCode="#,##0">
                  <c:v>523</c:v>
                </c:pt>
                <c:pt idx="47" formatCode="#,##0">
                  <c:v>602</c:v>
                </c:pt>
                <c:pt idx="48" formatCode="#,##0">
                  <c:v>763</c:v>
                </c:pt>
              </c:numCache>
            </c:numRef>
          </c:val>
        </c:ser>
        <c:dLbls>
          <c:showLegendKey val="0"/>
          <c:showVal val="0"/>
          <c:showCatName val="0"/>
          <c:showSerName val="0"/>
          <c:showPercent val="0"/>
          <c:showBubbleSize val="0"/>
        </c:dLbls>
        <c:axId val="82823808"/>
        <c:axId val="82829696"/>
      </c:areaChart>
      <c:catAx>
        <c:axId val="82823808"/>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82829696"/>
        <c:crosses val="autoZero"/>
        <c:auto val="1"/>
        <c:lblAlgn val="ctr"/>
        <c:lblOffset val="100"/>
        <c:noMultiLvlLbl val="0"/>
      </c:catAx>
      <c:valAx>
        <c:axId val="82829696"/>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82823808"/>
        <c:crosses val="autoZero"/>
        <c:crossBetween val="midCat"/>
      </c:valAx>
      <c:spPr>
        <a:ln>
          <a:solidFill>
            <a:schemeClr val="bg1">
              <a:lumMod val="65000"/>
            </a:schemeClr>
          </a:solidFill>
        </a:ln>
      </c:spPr>
    </c:plotArea>
    <c:legend>
      <c:legendPos val="r"/>
      <c:layout>
        <c:manualLayout>
          <c:xMode val="edge"/>
          <c:yMode val="edge"/>
          <c:x val="0.10897178477690288"/>
          <c:y val="5.6113640091863516E-2"/>
          <c:w val="0.39011986001749782"/>
          <c:h val="0.23411909448818899"/>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Sheet1!$F$6</c:f>
              <c:strCache>
                <c:ptCount val="1"/>
                <c:pt idx="0">
                  <c:v>White (non-Hispanic/ Latino)</c:v>
                </c:pt>
              </c:strCache>
            </c:strRef>
          </c:tx>
          <c:spPr>
            <a:solidFill>
              <a:srgbClr val="004282"/>
            </a:solidFill>
            <a:ln w="25400">
              <a:noFill/>
            </a:ln>
          </c:spPr>
          <c:cat>
            <c:numRef>
              <c:f>Sheet1!$A$9:$A$49</c:f>
              <c:numCache>
                <c:formatCode>General</c:formatCode>
                <c:ptCount val="41"/>
                <c:pt idx="0">
                  <c:v>1973</c:v>
                </c:pt>
                <c:pt idx="1">
                  <c:v>1974</c:v>
                </c:pt>
                <c:pt idx="2">
                  <c:v>1975</c:v>
                </c:pt>
                <c:pt idx="3">
                  <c:v>1976</c:v>
                </c:pt>
                <c:pt idx="4">
                  <c:v>1977</c:v>
                </c:pt>
                <c:pt idx="5">
                  <c:v>1978</c:v>
                </c:pt>
                <c:pt idx="6">
                  <c:v>1979</c:v>
                </c:pt>
                <c:pt idx="7">
                  <c:v>1980</c:v>
                </c:pt>
                <c:pt idx="8">
                  <c:v>1981</c:v>
                </c:pt>
                <c:pt idx="9">
                  <c:v>1982</c:v>
                </c:pt>
                <c:pt idx="10">
                  <c:v>1983</c:v>
                </c:pt>
                <c:pt idx="11">
                  <c:v>1984</c:v>
                </c:pt>
                <c:pt idx="12">
                  <c:v>1985</c:v>
                </c:pt>
                <c:pt idx="13">
                  <c:v>1986</c:v>
                </c:pt>
                <c:pt idx="14">
                  <c:v>1987</c:v>
                </c:pt>
                <c:pt idx="15">
                  <c:v>1988</c:v>
                </c:pt>
                <c:pt idx="16">
                  <c:v>1989</c:v>
                </c:pt>
                <c:pt idx="17">
                  <c:v>1990</c:v>
                </c:pt>
                <c:pt idx="18">
                  <c:v>1991</c:v>
                </c:pt>
                <c:pt idx="19">
                  <c:v>1992</c:v>
                </c:pt>
                <c:pt idx="20">
                  <c:v>1993</c:v>
                </c:pt>
                <c:pt idx="21">
                  <c:v>1994</c:v>
                </c:pt>
                <c:pt idx="22">
                  <c:v>1995</c:v>
                </c:pt>
                <c:pt idx="23">
                  <c:v>1996</c:v>
                </c:pt>
                <c:pt idx="24">
                  <c:v>1997</c:v>
                </c:pt>
                <c:pt idx="25">
                  <c:v>1998</c:v>
                </c:pt>
                <c:pt idx="26">
                  <c:v>1999</c:v>
                </c:pt>
                <c:pt idx="27">
                  <c:v>2000</c:v>
                </c:pt>
                <c:pt idx="28">
                  <c:v>2001</c:v>
                </c:pt>
                <c:pt idx="29">
                  <c:v>2002</c:v>
                </c:pt>
                <c:pt idx="30">
                  <c:v>2003</c:v>
                </c:pt>
                <c:pt idx="31">
                  <c:v>2004</c:v>
                </c:pt>
                <c:pt idx="32">
                  <c:v>2005</c:v>
                </c:pt>
                <c:pt idx="33">
                  <c:v>2006</c:v>
                </c:pt>
                <c:pt idx="34">
                  <c:v>2007</c:v>
                </c:pt>
                <c:pt idx="35">
                  <c:v>2008</c:v>
                </c:pt>
                <c:pt idx="36">
                  <c:v>2009</c:v>
                </c:pt>
                <c:pt idx="37">
                  <c:v>2010</c:v>
                </c:pt>
                <c:pt idx="38">
                  <c:v>2011</c:v>
                </c:pt>
                <c:pt idx="39">
                  <c:v>2012</c:v>
                </c:pt>
                <c:pt idx="40">
                  <c:v>2013</c:v>
                </c:pt>
              </c:numCache>
            </c:numRef>
          </c:cat>
          <c:val>
            <c:numRef>
              <c:f>Sheet1!$F$9:$F$50</c:f>
              <c:numCache>
                <c:formatCode>#,##0</c:formatCode>
                <c:ptCount val="42"/>
                <c:pt idx="0">
                  <c:v>2342</c:v>
                </c:pt>
                <c:pt idx="1">
                  <c:v>2670</c:v>
                </c:pt>
                <c:pt idx="2">
                  <c:v>2887</c:v>
                </c:pt>
                <c:pt idx="3">
                  <c:v>2940</c:v>
                </c:pt>
                <c:pt idx="4">
                  <c:v>2849</c:v>
                </c:pt>
                <c:pt idx="5">
                  <c:v>2830</c:v>
                </c:pt>
                <c:pt idx="6">
                  <c:v>2988</c:v>
                </c:pt>
                <c:pt idx="7">
                  <c:v>3149</c:v>
                </c:pt>
                <c:pt idx="8">
                  <c:v>3234</c:v>
                </c:pt>
                <c:pt idx="9">
                  <c:v>3283</c:v>
                </c:pt>
                <c:pt idx="10">
                  <c:v>3183</c:v>
                </c:pt>
                <c:pt idx="11">
                  <c:v>3262</c:v>
                </c:pt>
                <c:pt idx="12">
                  <c:v>3128</c:v>
                </c:pt>
                <c:pt idx="13">
                  <c:v>3101</c:v>
                </c:pt>
                <c:pt idx="14">
                  <c:v>2982</c:v>
                </c:pt>
                <c:pt idx="15">
                  <c:v>3218</c:v>
                </c:pt>
                <c:pt idx="16">
                  <c:v>3162</c:v>
                </c:pt>
                <c:pt idx="17">
                  <c:v>3239</c:v>
                </c:pt>
                <c:pt idx="18">
                  <c:v>3306</c:v>
                </c:pt>
                <c:pt idx="19">
                  <c:v>3349</c:v>
                </c:pt>
                <c:pt idx="20">
                  <c:v>3428</c:v>
                </c:pt>
                <c:pt idx="21">
                  <c:v>3427</c:v>
                </c:pt>
                <c:pt idx="22">
                  <c:v>3391</c:v>
                </c:pt>
                <c:pt idx="23">
                  <c:v>3463</c:v>
                </c:pt>
                <c:pt idx="24">
                  <c:v>3407</c:v>
                </c:pt>
                <c:pt idx="25">
                  <c:v>3558</c:v>
                </c:pt>
                <c:pt idx="26">
                  <c:v>3436</c:v>
                </c:pt>
                <c:pt idx="27">
                  <c:v>3639</c:v>
                </c:pt>
                <c:pt idx="28">
                  <c:v>3567</c:v>
                </c:pt>
                <c:pt idx="29">
                  <c:v>3423</c:v>
                </c:pt>
                <c:pt idx="30">
                  <c:v>3394</c:v>
                </c:pt>
                <c:pt idx="31">
                  <c:v>3553</c:v>
                </c:pt>
                <c:pt idx="32">
                  <c:v>3689</c:v>
                </c:pt>
                <c:pt idx="33">
                  <c:v>3760</c:v>
                </c:pt>
                <c:pt idx="34">
                  <c:v>4003</c:v>
                </c:pt>
                <c:pt idx="35">
                  <c:v>4246</c:v>
                </c:pt>
                <c:pt idx="36">
                  <c:v>4534</c:v>
                </c:pt>
                <c:pt idx="37">
                  <c:v>4573</c:v>
                </c:pt>
                <c:pt idx="38">
                  <c:v>4520</c:v>
                </c:pt>
                <c:pt idx="39" formatCode="General">
                  <c:v>4669</c:v>
                </c:pt>
                <c:pt idx="40">
                  <c:v>4674</c:v>
                </c:pt>
                <c:pt idx="41">
                  <c:v>4665</c:v>
                </c:pt>
              </c:numCache>
            </c:numRef>
          </c:val>
        </c:ser>
        <c:ser>
          <c:idx val="1"/>
          <c:order val="1"/>
          <c:tx>
            <c:strRef>
              <c:f>Sheet1!$D$6</c:f>
              <c:strCache>
                <c:ptCount val="1"/>
                <c:pt idx="0">
                  <c:v>Asian or Pacific Islander-Combined</c:v>
                </c:pt>
              </c:strCache>
            </c:strRef>
          </c:tx>
          <c:spPr>
            <a:ln w="25400">
              <a:noFill/>
            </a:ln>
          </c:spPr>
          <c:val>
            <c:numRef>
              <c:f>Sheet1!$D$9:$D$50</c:f>
              <c:numCache>
                <c:formatCode>General</c:formatCode>
                <c:ptCount val="42"/>
                <c:pt idx="0">
                  <c:v>166</c:v>
                </c:pt>
                <c:pt idx="1">
                  <c:v>169</c:v>
                </c:pt>
                <c:pt idx="2">
                  <c:v>160</c:v>
                </c:pt>
                <c:pt idx="3">
                  <c:v>167</c:v>
                </c:pt>
                <c:pt idx="4">
                  <c:v>153</c:v>
                </c:pt>
                <c:pt idx="5">
                  <c:v>169</c:v>
                </c:pt>
                <c:pt idx="6">
                  <c:v>185</c:v>
                </c:pt>
                <c:pt idx="7">
                  <c:v>186</c:v>
                </c:pt>
                <c:pt idx="8">
                  <c:v>180</c:v>
                </c:pt>
                <c:pt idx="9">
                  <c:v>180</c:v>
                </c:pt>
                <c:pt idx="10">
                  <c:v>190</c:v>
                </c:pt>
                <c:pt idx="11">
                  <c:v>187</c:v>
                </c:pt>
                <c:pt idx="12">
                  <c:v>178</c:v>
                </c:pt>
                <c:pt idx="13">
                  <c:v>190</c:v>
                </c:pt>
                <c:pt idx="14">
                  <c:v>196</c:v>
                </c:pt>
                <c:pt idx="15">
                  <c:v>193</c:v>
                </c:pt>
                <c:pt idx="16">
                  <c:v>214</c:v>
                </c:pt>
                <c:pt idx="17">
                  <c:v>225</c:v>
                </c:pt>
                <c:pt idx="18">
                  <c:v>286</c:v>
                </c:pt>
                <c:pt idx="19">
                  <c:v>298</c:v>
                </c:pt>
                <c:pt idx="20">
                  <c:v>395</c:v>
                </c:pt>
                <c:pt idx="21">
                  <c:v>780</c:v>
                </c:pt>
                <c:pt idx="22">
                  <c:v>978</c:v>
                </c:pt>
                <c:pt idx="23">
                  <c:v>943</c:v>
                </c:pt>
                <c:pt idx="24">
                  <c:v>770</c:v>
                </c:pt>
                <c:pt idx="25">
                  <c:v>709</c:v>
                </c:pt>
                <c:pt idx="26">
                  <c:v>657</c:v>
                </c:pt>
                <c:pt idx="27">
                  <c:v>598</c:v>
                </c:pt>
                <c:pt idx="28">
                  <c:v>628</c:v>
                </c:pt>
                <c:pt idx="29">
                  <c:v>646</c:v>
                </c:pt>
                <c:pt idx="30">
                  <c:v>598</c:v>
                </c:pt>
                <c:pt idx="31">
                  <c:v>577</c:v>
                </c:pt>
                <c:pt idx="32">
                  <c:v>631</c:v>
                </c:pt>
                <c:pt idx="33">
                  <c:v>636</c:v>
                </c:pt>
                <c:pt idx="34" formatCode="#,##0">
                  <c:v>637</c:v>
                </c:pt>
                <c:pt idx="35" formatCode="#,##0">
                  <c:v>683</c:v>
                </c:pt>
                <c:pt idx="36" formatCode="#,##0">
                  <c:v>713</c:v>
                </c:pt>
                <c:pt idx="37" formatCode="#,##0">
                  <c:v>767</c:v>
                </c:pt>
                <c:pt idx="38">
                  <c:v>755</c:v>
                </c:pt>
                <c:pt idx="39">
                  <c:v>852</c:v>
                </c:pt>
                <c:pt idx="40">
                  <c:v>780</c:v>
                </c:pt>
                <c:pt idx="41">
                  <c:v>756</c:v>
                </c:pt>
              </c:numCache>
            </c:numRef>
          </c:val>
        </c:ser>
        <c:ser>
          <c:idx val="2"/>
          <c:order val="2"/>
          <c:tx>
            <c:strRef>
              <c:f>Sheet1!$B$6</c:f>
              <c:strCache>
                <c:ptCount val="1"/>
                <c:pt idx="0">
                  <c:v>Black/ African-American (non-Hispanic/ Latino)</c:v>
                </c:pt>
              </c:strCache>
            </c:strRef>
          </c:tx>
          <c:spPr>
            <a:ln w="25400">
              <a:noFill/>
            </a:ln>
          </c:spPr>
          <c:val>
            <c:numRef>
              <c:f>Sheet1!$B$9:$B$50</c:f>
              <c:numCache>
                <c:formatCode>General</c:formatCode>
                <c:ptCount val="42"/>
                <c:pt idx="0">
                  <c:v>54</c:v>
                </c:pt>
                <c:pt idx="1">
                  <c:v>62</c:v>
                </c:pt>
                <c:pt idx="2">
                  <c:v>56</c:v>
                </c:pt>
                <c:pt idx="3">
                  <c:v>60</c:v>
                </c:pt>
                <c:pt idx="4">
                  <c:v>46</c:v>
                </c:pt>
                <c:pt idx="5">
                  <c:v>64</c:v>
                </c:pt>
                <c:pt idx="6">
                  <c:v>45</c:v>
                </c:pt>
                <c:pt idx="7">
                  <c:v>54</c:v>
                </c:pt>
                <c:pt idx="8">
                  <c:v>59</c:v>
                </c:pt>
                <c:pt idx="9">
                  <c:v>58</c:v>
                </c:pt>
                <c:pt idx="10">
                  <c:v>51</c:v>
                </c:pt>
                <c:pt idx="11">
                  <c:v>63</c:v>
                </c:pt>
                <c:pt idx="12">
                  <c:v>64</c:v>
                </c:pt>
                <c:pt idx="13">
                  <c:v>55</c:v>
                </c:pt>
                <c:pt idx="14">
                  <c:v>73</c:v>
                </c:pt>
                <c:pt idx="15">
                  <c:v>58</c:v>
                </c:pt>
                <c:pt idx="16">
                  <c:v>70</c:v>
                </c:pt>
                <c:pt idx="17">
                  <c:v>65</c:v>
                </c:pt>
                <c:pt idx="18">
                  <c:v>84</c:v>
                </c:pt>
                <c:pt idx="19">
                  <c:v>81</c:v>
                </c:pt>
                <c:pt idx="20">
                  <c:v>94</c:v>
                </c:pt>
                <c:pt idx="21">
                  <c:v>96</c:v>
                </c:pt>
                <c:pt idx="22">
                  <c:v>133</c:v>
                </c:pt>
                <c:pt idx="23">
                  <c:v>112</c:v>
                </c:pt>
                <c:pt idx="24">
                  <c:v>129</c:v>
                </c:pt>
                <c:pt idx="25">
                  <c:v>132</c:v>
                </c:pt>
                <c:pt idx="26">
                  <c:v>136</c:v>
                </c:pt>
                <c:pt idx="27">
                  <c:v>153</c:v>
                </c:pt>
                <c:pt idx="28">
                  <c:v>170</c:v>
                </c:pt>
                <c:pt idx="29">
                  <c:v>154</c:v>
                </c:pt>
                <c:pt idx="30">
                  <c:v>138</c:v>
                </c:pt>
                <c:pt idx="31">
                  <c:v>198</c:v>
                </c:pt>
                <c:pt idx="32">
                  <c:v>214</c:v>
                </c:pt>
                <c:pt idx="33">
                  <c:v>210</c:v>
                </c:pt>
                <c:pt idx="34" formatCode="#,##0">
                  <c:v>237</c:v>
                </c:pt>
                <c:pt idx="35" formatCode="#,##0">
                  <c:v>238</c:v>
                </c:pt>
                <c:pt idx="36" formatCode="#,##0">
                  <c:v>307</c:v>
                </c:pt>
                <c:pt idx="37" formatCode="#,##0">
                  <c:v>293</c:v>
                </c:pt>
                <c:pt idx="38">
                  <c:v>340</c:v>
                </c:pt>
                <c:pt idx="39">
                  <c:v>349</c:v>
                </c:pt>
                <c:pt idx="40">
                  <c:v>387</c:v>
                </c:pt>
                <c:pt idx="41">
                  <c:v>383</c:v>
                </c:pt>
              </c:numCache>
            </c:numRef>
          </c:val>
        </c:ser>
        <c:ser>
          <c:idx val="3"/>
          <c:order val="3"/>
          <c:tx>
            <c:strRef>
              <c:f>Sheet1!$E$6</c:f>
              <c:strCache>
                <c:ptCount val="1"/>
                <c:pt idx="0">
                  <c:v>Hispanic/ Latino</c:v>
                </c:pt>
              </c:strCache>
            </c:strRef>
          </c:tx>
          <c:spPr>
            <a:solidFill>
              <a:srgbClr val="84888B"/>
            </a:solidFill>
            <a:ln w="25400">
              <a:noFill/>
            </a:ln>
          </c:spPr>
          <c:val>
            <c:numRef>
              <c:f>Sheet1!$E$9:$E$50</c:f>
              <c:numCache>
                <c:formatCode>General</c:formatCode>
                <c:ptCount val="42"/>
                <c:pt idx="0">
                  <c:v>24</c:v>
                </c:pt>
                <c:pt idx="1">
                  <c:v>27</c:v>
                </c:pt>
                <c:pt idx="2">
                  <c:v>37</c:v>
                </c:pt>
                <c:pt idx="3">
                  <c:v>28</c:v>
                </c:pt>
                <c:pt idx="4">
                  <c:v>29</c:v>
                </c:pt>
                <c:pt idx="5">
                  <c:v>35</c:v>
                </c:pt>
                <c:pt idx="6">
                  <c:v>40</c:v>
                </c:pt>
                <c:pt idx="7">
                  <c:v>34</c:v>
                </c:pt>
                <c:pt idx="8">
                  <c:v>44</c:v>
                </c:pt>
                <c:pt idx="9">
                  <c:v>55</c:v>
                </c:pt>
                <c:pt idx="10">
                  <c:v>47</c:v>
                </c:pt>
                <c:pt idx="11">
                  <c:v>52</c:v>
                </c:pt>
                <c:pt idx="12">
                  <c:v>65</c:v>
                </c:pt>
                <c:pt idx="13">
                  <c:v>74</c:v>
                </c:pt>
                <c:pt idx="14">
                  <c:v>67</c:v>
                </c:pt>
                <c:pt idx="15">
                  <c:v>84</c:v>
                </c:pt>
                <c:pt idx="16">
                  <c:v>78</c:v>
                </c:pt>
                <c:pt idx="17">
                  <c:v>96</c:v>
                </c:pt>
                <c:pt idx="18">
                  <c:v>102</c:v>
                </c:pt>
                <c:pt idx="19">
                  <c:v>109</c:v>
                </c:pt>
                <c:pt idx="20">
                  <c:v>122</c:v>
                </c:pt>
                <c:pt idx="21">
                  <c:v>140</c:v>
                </c:pt>
                <c:pt idx="22">
                  <c:v>140</c:v>
                </c:pt>
                <c:pt idx="23">
                  <c:v>147</c:v>
                </c:pt>
                <c:pt idx="24">
                  <c:v>161</c:v>
                </c:pt>
                <c:pt idx="25">
                  <c:v>187</c:v>
                </c:pt>
                <c:pt idx="26">
                  <c:v>200</c:v>
                </c:pt>
                <c:pt idx="27">
                  <c:v>193</c:v>
                </c:pt>
                <c:pt idx="28">
                  <c:v>181</c:v>
                </c:pt>
                <c:pt idx="29">
                  <c:v>199</c:v>
                </c:pt>
                <c:pt idx="30">
                  <c:v>197</c:v>
                </c:pt>
                <c:pt idx="31">
                  <c:v>211</c:v>
                </c:pt>
                <c:pt idx="32">
                  <c:v>245</c:v>
                </c:pt>
                <c:pt idx="33">
                  <c:v>248</c:v>
                </c:pt>
                <c:pt idx="34" formatCode="#,##0">
                  <c:v>296</c:v>
                </c:pt>
                <c:pt idx="35" formatCode="#,##0">
                  <c:v>342</c:v>
                </c:pt>
                <c:pt idx="36" formatCode="#,##0">
                  <c:v>325</c:v>
                </c:pt>
                <c:pt idx="37" formatCode="#,##0">
                  <c:v>385</c:v>
                </c:pt>
                <c:pt idx="38">
                  <c:v>390</c:v>
                </c:pt>
                <c:pt idx="39">
                  <c:v>408</c:v>
                </c:pt>
                <c:pt idx="40">
                  <c:v>462</c:v>
                </c:pt>
                <c:pt idx="41">
                  <c:v>415</c:v>
                </c:pt>
              </c:numCache>
            </c:numRef>
          </c:val>
        </c:ser>
        <c:ser>
          <c:idx val="4"/>
          <c:order val="4"/>
          <c:tx>
            <c:strRef>
              <c:f>Sheet1!$C$6</c:f>
              <c:strCache>
                <c:ptCount val="1"/>
                <c:pt idx="0">
                  <c:v>American Indian or Alaska Native</c:v>
                </c:pt>
              </c:strCache>
            </c:strRef>
          </c:tx>
          <c:spPr>
            <a:solidFill>
              <a:srgbClr val="C00000"/>
            </a:solidFill>
            <a:ln w="25400">
              <a:noFill/>
            </a:ln>
          </c:spPr>
          <c:val>
            <c:numRef>
              <c:f>Sheet1!$C$9:$C$50</c:f>
              <c:numCache>
                <c:formatCode>General</c:formatCode>
                <c:ptCount val="42"/>
                <c:pt idx="0">
                  <c:v>2</c:v>
                </c:pt>
                <c:pt idx="1">
                  <c:v>1</c:v>
                </c:pt>
                <c:pt idx="2">
                  <c:v>2</c:v>
                </c:pt>
                <c:pt idx="3">
                  <c:v>2</c:v>
                </c:pt>
                <c:pt idx="4">
                  <c:v>7</c:v>
                </c:pt>
                <c:pt idx="5">
                  <c:v>6</c:v>
                </c:pt>
                <c:pt idx="6">
                  <c:v>3</c:v>
                </c:pt>
                <c:pt idx="7">
                  <c:v>5</c:v>
                </c:pt>
                <c:pt idx="8">
                  <c:v>7</c:v>
                </c:pt>
                <c:pt idx="9">
                  <c:v>8</c:v>
                </c:pt>
                <c:pt idx="10">
                  <c:v>4</c:v>
                </c:pt>
                <c:pt idx="11">
                  <c:v>10</c:v>
                </c:pt>
                <c:pt idx="12">
                  <c:v>15</c:v>
                </c:pt>
                <c:pt idx="13">
                  <c:v>20</c:v>
                </c:pt>
                <c:pt idx="14">
                  <c:v>12</c:v>
                </c:pt>
                <c:pt idx="15">
                  <c:v>8</c:v>
                </c:pt>
                <c:pt idx="16">
                  <c:v>9</c:v>
                </c:pt>
                <c:pt idx="17">
                  <c:v>5</c:v>
                </c:pt>
                <c:pt idx="18">
                  <c:v>13</c:v>
                </c:pt>
                <c:pt idx="19">
                  <c:v>14</c:v>
                </c:pt>
                <c:pt idx="20">
                  <c:v>8</c:v>
                </c:pt>
                <c:pt idx="21">
                  <c:v>18</c:v>
                </c:pt>
                <c:pt idx="22">
                  <c:v>16</c:v>
                </c:pt>
                <c:pt idx="23">
                  <c:v>22</c:v>
                </c:pt>
                <c:pt idx="24">
                  <c:v>9</c:v>
                </c:pt>
                <c:pt idx="25">
                  <c:v>14</c:v>
                </c:pt>
                <c:pt idx="26">
                  <c:v>20</c:v>
                </c:pt>
                <c:pt idx="27">
                  <c:v>19</c:v>
                </c:pt>
                <c:pt idx="28">
                  <c:v>17</c:v>
                </c:pt>
                <c:pt idx="29">
                  <c:v>13</c:v>
                </c:pt>
                <c:pt idx="30">
                  <c:v>12</c:v>
                </c:pt>
                <c:pt idx="31">
                  <c:v>14</c:v>
                </c:pt>
                <c:pt idx="32">
                  <c:v>13</c:v>
                </c:pt>
                <c:pt idx="33">
                  <c:v>8</c:v>
                </c:pt>
                <c:pt idx="34" formatCode="#,##0">
                  <c:v>17</c:v>
                </c:pt>
                <c:pt idx="35" formatCode="#,##0">
                  <c:v>20</c:v>
                </c:pt>
                <c:pt idx="36" formatCode="#,##0">
                  <c:v>23</c:v>
                </c:pt>
                <c:pt idx="37" formatCode="#,##0">
                  <c:v>14</c:v>
                </c:pt>
                <c:pt idx="38">
                  <c:v>18</c:v>
                </c:pt>
                <c:pt idx="39">
                  <c:v>16</c:v>
                </c:pt>
                <c:pt idx="40">
                  <c:v>19</c:v>
                </c:pt>
                <c:pt idx="41">
                  <c:v>11</c:v>
                </c:pt>
              </c:numCache>
            </c:numRef>
          </c:val>
        </c:ser>
        <c:ser>
          <c:idx val="5"/>
          <c:order val="5"/>
          <c:tx>
            <c:v>Other U.S, Citizens &amp; Permanent Residents</c:v>
          </c:tx>
          <c:spPr>
            <a:solidFill>
              <a:srgbClr val="92D050"/>
            </a:solidFill>
            <a:ln w="25400">
              <a:noFill/>
            </a:ln>
          </c:spPr>
          <c:val>
            <c:numRef>
              <c:f>Sheet1!$G$9:$G$50</c:f>
              <c:numCache>
                <c:formatCode>General</c:formatCode>
                <c:ptCount val="42"/>
                <c:pt idx="0">
                  <c:v>856</c:v>
                </c:pt>
                <c:pt idx="1">
                  <c:v>225</c:v>
                </c:pt>
                <c:pt idx="2">
                  <c:v>155</c:v>
                </c:pt>
                <c:pt idx="3">
                  <c:v>176</c:v>
                </c:pt>
                <c:pt idx="4">
                  <c:v>170</c:v>
                </c:pt>
                <c:pt idx="5">
                  <c:v>225</c:v>
                </c:pt>
                <c:pt idx="6">
                  <c:v>221</c:v>
                </c:pt>
                <c:pt idx="7">
                  <c:v>231</c:v>
                </c:pt>
                <c:pt idx="8">
                  <c:v>165</c:v>
                </c:pt>
                <c:pt idx="9">
                  <c:v>113</c:v>
                </c:pt>
                <c:pt idx="10">
                  <c:v>81</c:v>
                </c:pt>
                <c:pt idx="11">
                  <c:v>104</c:v>
                </c:pt>
                <c:pt idx="12">
                  <c:v>72</c:v>
                </c:pt>
                <c:pt idx="13">
                  <c:v>60</c:v>
                </c:pt>
                <c:pt idx="14">
                  <c:v>86</c:v>
                </c:pt>
                <c:pt idx="15">
                  <c:v>57</c:v>
                </c:pt>
                <c:pt idx="16">
                  <c:v>66</c:v>
                </c:pt>
                <c:pt idx="17">
                  <c:v>65</c:v>
                </c:pt>
                <c:pt idx="18">
                  <c:v>64</c:v>
                </c:pt>
                <c:pt idx="19">
                  <c:v>62</c:v>
                </c:pt>
                <c:pt idx="20">
                  <c:v>49</c:v>
                </c:pt>
                <c:pt idx="21">
                  <c:v>43</c:v>
                </c:pt>
                <c:pt idx="22">
                  <c:v>54</c:v>
                </c:pt>
                <c:pt idx="23">
                  <c:v>73</c:v>
                </c:pt>
                <c:pt idx="24">
                  <c:v>123</c:v>
                </c:pt>
                <c:pt idx="25">
                  <c:v>127</c:v>
                </c:pt>
                <c:pt idx="26">
                  <c:v>86</c:v>
                </c:pt>
                <c:pt idx="27">
                  <c:v>117</c:v>
                </c:pt>
                <c:pt idx="28">
                  <c:v>121</c:v>
                </c:pt>
                <c:pt idx="29">
                  <c:v>105</c:v>
                </c:pt>
                <c:pt idx="30">
                  <c:v>176</c:v>
                </c:pt>
                <c:pt idx="31">
                  <c:v>153</c:v>
                </c:pt>
                <c:pt idx="32">
                  <c:v>126</c:v>
                </c:pt>
                <c:pt idx="33">
                  <c:v>145</c:v>
                </c:pt>
                <c:pt idx="34" formatCode="#,##0">
                  <c:v>181</c:v>
                </c:pt>
                <c:pt idx="35" formatCode="#,##0">
                  <c:v>207</c:v>
                </c:pt>
                <c:pt idx="36" formatCode="#,##0">
                  <c:v>230</c:v>
                </c:pt>
                <c:pt idx="37" formatCode="#,##0">
                  <c:v>249</c:v>
                </c:pt>
                <c:pt idx="38">
                  <c:v>255</c:v>
                </c:pt>
                <c:pt idx="39">
                  <c:v>309</c:v>
                </c:pt>
                <c:pt idx="40" formatCode="#,##0">
                  <c:v>337</c:v>
                </c:pt>
                <c:pt idx="41" formatCode="#,##0">
                  <c:v>341</c:v>
                </c:pt>
              </c:numCache>
            </c:numRef>
          </c:val>
        </c:ser>
        <c:dLbls>
          <c:showLegendKey val="0"/>
          <c:showVal val="0"/>
          <c:showCatName val="0"/>
          <c:showSerName val="0"/>
          <c:showPercent val="0"/>
          <c:showBubbleSize val="0"/>
        </c:dLbls>
        <c:axId val="93378432"/>
        <c:axId val="93379968"/>
      </c:areaChart>
      <c:catAx>
        <c:axId val="93378432"/>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93379968"/>
        <c:crosses val="autoZero"/>
        <c:auto val="1"/>
        <c:lblAlgn val="ctr"/>
        <c:lblOffset val="100"/>
        <c:tickLblSkip val="3"/>
        <c:noMultiLvlLbl val="0"/>
      </c:catAx>
      <c:valAx>
        <c:axId val="93379968"/>
        <c:scaling>
          <c:orientation val="minMax"/>
          <c:max val="1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93378432"/>
        <c:crosses val="autoZero"/>
        <c:crossBetween val="midCat"/>
      </c:valAx>
      <c:spPr>
        <a:ln>
          <a:solidFill>
            <a:schemeClr val="bg1">
              <a:lumMod val="65000"/>
            </a:schemeClr>
          </a:solidFill>
        </a:ln>
      </c:spPr>
    </c:plotArea>
    <c:legend>
      <c:legendPos val="r"/>
      <c:layout>
        <c:manualLayout>
          <c:xMode val="edge"/>
          <c:yMode val="edge"/>
          <c:x val="8.7558247526751468E-2"/>
          <c:y val="4.4537855844942457E-2"/>
          <c:w val="0.45005632949727437"/>
          <c:h val="0.34055077730668282"/>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42590162340819"/>
          <c:y val="3.1712910886139235E-2"/>
          <c:w val="0.82995797400324955"/>
          <c:h val="0.81511123609548797"/>
        </c:manualLayout>
      </c:layout>
      <c:areaChart>
        <c:grouping val="stacked"/>
        <c:varyColors val="0"/>
        <c:ser>
          <c:idx val="1"/>
          <c:order val="0"/>
          <c:tx>
            <c:strRef>
              <c:f>Chart!$C$1</c:f>
              <c:strCache>
                <c:ptCount val="1"/>
                <c:pt idx="0">
                  <c:v>Male</c:v>
                </c:pt>
              </c:strCache>
            </c:strRef>
          </c:tx>
          <c:spPr>
            <a:solidFill>
              <a:srgbClr val="004282"/>
            </a:solidFill>
            <a:ln>
              <a:noFill/>
            </a:ln>
          </c:spPr>
          <c:cat>
            <c:numRef>
              <c:f>Chart!$A$4:$A$52</c:f>
              <c:numCache>
                <c:formatCode>General</c:formatCode>
                <c:ptCount val="49"/>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numCache>
            </c:numRef>
          </c:cat>
          <c:val>
            <c:numRef>
              <c:f>Chart!$C$4:$C$52</c:f>
              <c:numCache>
                <c:formatCode>#,##0</c:formatCode>
                <c:ptCount val="49"/>
                <c:pt idx="0">
                  <c:v>1957</c:v>
                </c:pt>
                <c:pt idx="1">
                  <c:v>2107</c:v>
                </c:pt>
                <c:pt idx="2">
                  <c:v>2483</c:v>
                </c:pt>
                <c:pt idx="3">
                  <c:v>2729</c:v>
                </c:pt>
                <c:pt idx="4">
                  <c:v>3007</c:v>
                </c:pt>
                <c:pt idx="5">
                  <c:v>3198</c:v>
                </c:pt>
                <c:pt idx="6">
                  <c:v>3131</c:v>
                </c:pt>
                <c:pt idx="7">
                  <c:v>3065</c:v>
                </c:pt>
                <c:pt idx="8">
                  <c:v>2931</c:v>
                </c:pt>
                <c:pt idx="9">
                  <c:v>2873</c:v>
                </c:pt>
                <c:pt idx="10">
                  <c:v>2961</c:v>
                </c:pt>
                <c:pt idx="11">
                  <c:v>2854</c:v>
                </c:pt>
                <c:pt idx="12">
                  <c:v>2783</c:v>
                </c:pt>
                <c:pt idx="13">
                  <c:v>2889</c:v>
                </c:pt>
                <c:pt idx="14">
                  <c:v>2942</c:v>
                </c:pt>
                <c:pt idx="15">
                  <c:v>2926</c:v>
                </c:pt>
                <c:pt idx="16">
                  <c:v>2974</c:v>
                </c:pt>
                <c:pt idx="17">
                  <c:v>2699</c:v>
                </c:pt>
                <c:pt idx="18">
                  <c:v>2859</c:v>
                </c:pt>
                <c:pt idx="19">
                  <c:v>2759</c:v>
                </c:pt>
                <c:pt idx="20">
                  <c:v>2729</c:v>
                </c:pt>
                <c:pt idx="21">
                  <c:v>2712</c:v>
                </c:pt>
                <c:pt idx="22">
                  <c:v>2825</c:v>
                </c:pt>
                <c:pt idx="23">
                  <c:v>2798</c:v>
                </c:pt>
                <c:pt idx="24">
                  <c:v>2952</c:v>
                </c:pt>
                <c:pt idx="25">
                  <c:v>3108</c:v>
                </c:pt>
                <c:pt idx="26">
                  <c:v>3233</c:v>
                </c:pt>
                <c:pt idx="27">
                  <c:v>3282</c:v>
                </c:pt>
                <c:pt idx="28">
                  <c:v>3338</c:v>
                </c:pt>
                <c:pt idx="29">
                  <c:v>3396</c:v>
                </c:pt>
                <c:pt idx="30">
                  <c:v>3557</c:v>
                </c:pt>
                <c:pt idx="31">
                  <c:v>3518</c:v>
                </c:pt>
                <c:pt idx="32">
                  <c:v>3543</c:v>
                </c:pt>
                <c:pt idx="33">
                  <c:v>3443</c:v>
                </c:pt>
                <c:pt idx="34">
                  <c:v>3503</c:v>
                </c:pt>
                <c:pt idx="35">
                  <c:v>3412</c:v>
                </c:pt>
                <c:pt idx="36">
                  <c:v>3430</c:v>
                </c:pt>
                <c:pt idx="37">
                  <c:v>3348</c:v>
                </c:pt>
                <c:pt idx="38">
                  <c:v>3478</c:v>
                </c:pt>
                <c:pt idx="39">
                  <c:v>3551</c:v>
                </c:pt>
                <c:pt idx="40">
                  <c:v>3673</c:v>
                </c:pt>
                <c:pt idx="41">
                  <c:v>4030</c:v>
                </c:pt>
                <c:pt idx="42">
                  <c:v>4202</c:v>
                </c:pt>
                <c:pt idx="43">
                  <c:v>4191</c:v>
                </c:pt>
                <c:pt idx="44">
                  <c:v>4203</c:v>
                </c:pt>
                <c:pt idx="45">
                  <c:v>4240</c:v>
                </c:pt>
                <c:pt idx="46">
                  <c:v>4307</c:v>
                </c:pt>
                <c:pt idx="47">
                  <c:v>4424</c:v>
                </c:pt>
                <c:pt idx="48">
                  <c:v>4421</c:v>
                </c:pt>
              </c:numCache>
            </c:numRef>
          </c:val>
        </c:ser>
        <c:ser>
          <c:idx val="0"/>
          <c:order val="1"/>
          <c:tx>
            <c:strRef>
              <c:f>Chart!$B$1</c:f>
              <c:strCache>
                <c:ptCount val="1"/>
                <c:pt idx="0">
                  <c:v>Female</c:v>
                </c:pt>
              </c:strCache>
            </c:strRef>
          </c:tx>
          <c:spPr>
            <a:solidFill>
              <a:srgbClr val="BFA500"/>
            </a:solidFill>
            <a:ln>
              <a:noFill/>
            </a:ln>
          </c:spPr>
          <c:cat>
            <c:numRef>
              <c:f>Chart!$A$4:$A$52</c:f>
              <c:numCache>
                <c:formatCode>General</c:formatCode>
                <c:ptCount val="49"/>
                <c:pt idx="0">
                  <c:v>1966</c:v>
                </c:pt>
                <c:pt idx="1">
                  <c:v>1967</c:v>
                </c:pt>
                <c:pt idx="2">
                  <c:v>1968</c:v>
                </c:pt>
                <c:pt idx="3">
                  <c:v>1969</c:v>
                </c:pt>
                <c:pt idx="4">
                  <c:v>1970</c:v>
                </c:pt>
                <c:pt idx="5">
                  <c:v>1971</c:v>
                </c:pt>
                <c:pt idx="6">
                  <c:v>1972</c:v>
                </c:pt>
                <c:pt idx="7">
                  <c:v>1973</c:v>
                </c:pt>
                <c:pt idx="8">
                  <c:v>1974</c:v>
                </c:pt>
                <c:pt idx="9">
                  <c:v>1975</c:v>
                </c:pt>
                <c:pt idx="10">
                  <c:v>1976</c:v>
                </c:pt>
                <c:pt idx="11">
                  <c:v>1977</c:v>
                </c:pt>
                <c:pt idx="12">
                  <c:v>1978</c:v>
                </c:pt>
                <c:pt idx="13">
                  <c:v>1979</c:v>
                </c:pt>
                <c:pt idx="14">
                  <c:v>1980</c:v>
                </c:pt>
                <c:pt idx="15">
                  <c:v>1981</c:v>
                </c:pt>
                <c:pt idx="16">
                  <c:v>1982</c:v>
                </c:pt>
                <c:pt idx="17">
                  <c:v>1983</c:v>
                </c:pt>
                <c:pt idx="18">
                  <c:v>1984</c:v>
                </c:pt>
                <c:pt idx="19">
                  <c:v>1985</c:v>
                </c:pt>
                <c:pt idx="20">
                  <c:v>1986</c:v>
                </c:pt>
                <c:pt idx="21">
                  <c:v>1987</c:v>
                </c:pt>
                <c:pt idx="22">
                  <c:v>1988</c:v>
                </c:pt>
                <c:pt idx="23">
                  <c:v>1989</c:v>
                </c:pt>
                <c:pt idx="24">
                  <c:v>1990</c:v>
                </c:pt>
                <c:pt idx="25">
                  <c:v>1991</c:v>
                </c:pt>
                <c:pt idx="26">
                  <c:v>1992</c:v>
                </c:pt>
                <c:pt idx="27">
                  <c:v>1993</c:v>
                </c:pt>
                <c:pt idx="28">
                  <c:v>1994</c:v>
                </c:pt>
                <c:pt idx="29">
                  <c:v>1995</c:v>
                </c:pt>
                <c:pt idx="30">
                  <c:v>1996</c:v>
                </c:pt>
                <c:pt idx="31">
                  <c:v>1997</c:v>
                </c:pt>
                <c:pt idx="32">
                  <c:v>1998</c:v>
                </c:pt>
                <c:pt idx="33">
                  <c:v>1999</c:v>
                </c:pt>
                <c:pt idx="34">
                  <c:v>2000</c:v>
                </c:pt>
                <c:pt idx="35">
                  <c:v>2001</c:v>
                </c:pt>
                <c:pt idx="36">
                  <c:v>2002</c:v>
                </c:pt>
                <c:pt idx="37">
                  <c:v>2003</c:v>
                </c:pt>
                <c:pt idx="38">
                  <c:v>2004</c:v>
                </c:pt>
                <c:pt idx="39">
                  <c:v>2005</c:v>
                </c:pt>
                <c:pt idx="40">
                  <c:v>2006</c:v>
                </c:pt>
                <c:pt idx="41">
                  <c:v>2007</c:v>
                </c:pt>
                <c:pt idx="42">
                  <c:v>2008</c:v>
                </c:pt>
                <c:pt idx="43">
                  <c:v>2009</c:v>
                </c:pt>
                <c:pt idx="44">
                  <c:v>2010</c:v>
                </c:pt>
                <c:pt idx="45">
                  <c:v>2011</c:v>
                </c:pt>
                <c:pt idx="46">
                  <c:v>2012</c:v>
                </c:pt>
                <c:pt idx="47">
                  <c:v>2013</c:v>
                </c:pt>
                <c:pt idx="48">
                  <c:v>2014</c:v>
                </c:pt>
              </c:numCache>
            </c:numRef>
          </c:cat>
          <c:val>
            <c:numRef>
              <c:f>Chart!$B$4:$B$52</c:f>
              <c:numCache>
                <c:formatCode>General</c:formatCode>
                <c:ptCount val="49"/>
                <c:pt idx="0">
                  <c:v>332</c:v>
                </c:pt>
                <c:pt idx="1">
                  <c:v>401</c:v>
                </c:pt>
                <c:pt idx="2">
                  <c:v>495</c:v>
                </c:pt>
                <c:pt idx="3">
                  <c:v>547</c:v>
                </c:pt>
                <c:pt idx="4">
                  <c:v>539</c:v>
                </c:pt>
                <c:pt idx="5">
                  <c:v>649</c:v>
                </c:pt>
                <c:pt idx="6">
                  <c:v>667</c:v>
                </c:pt>
                <c:pt idx="7">
                  <c:v>792</c:v>
                </c:pt>
                <c:pt idx="8">
                  <c:v>788</c:v>
                </c:pt>
                <c:pt idx="9">
                  <c:v>855</c:v>
                </c:pt>
                <c:pt idx="10">
                  <c:v>864</c:v>
                </c:pt>
                <c:pt idx="11">
                  <c:v>837</c:v>
                </c:pt>
                <c:pt idx="12">
                  <c:v>962</c:v>
                </c:pt>
                <c:pt idx="13" formatCode="#,##0">
                  <c:v>1028</c:v>
                </c:pt>
                <c:pt idx="14" formatCode="#,##0">
                  <c:v>1140</c:v>
                </c:pt>
                <c:pt idx="15" formatCode="#,##0">
                  <c:v>1192</c:v>
                </c:pt>
                <c:pt idx="16" formatCode="#,##0">
                  <c:v>1242</c:v>
                </c:pt>
                <c:pt idx="17" formatCode="#,##0">
                  <c:v>1336</c:v>
                </c:pt>
                <c:pt idx="18" formatCode="#,##0">
                  <c:v>1365</c:v>
                </c:pt>
                <c:pt idx="19" formatCode="#,##0">
                  <c:v>1401</c:v>
                </c:pt>
                <c:pt idx="20" formatCode="#,##0">
                  <c:v>1445</c:v>
                </c:pt>
                <c:pt idx="21" formatCode="#,##0">
                  <c:v>1502</c:v>
                </c:pt>
                <c:pt idx="22" formatCode="#,##0">
                  <c:v>1699</c:v>
                </c:pt>
                <c:pt idx="23" formatCode="#,##0">
                  <c:v>1748</c:v>
                </c:pt>
                <c:pt idx="24" formatCode="#,##0">
                  <c:v>1825</c:v>
                </c:pt>
                <c:pt idx="25" formatCode="#,##0">
                  <c:v>1981</c:v>
                </c:pt>
                <c:pt idx="26" formatCode="#,##0">
                  <c:v>2077</c:v>
                </c:pt>
                <c:pt idx="27" formatCode="#,##0">
                  <c:v>2291</c:v>
                </c:pt>
                <c:pt idx="28" formatCode="#,##0">
                  <c:v>2407</c:v>
                </c:pt>
                <c:pt idx="29" formatCode="#,##0">
                  <c:v>2502</c:v>
                </c:pt>
                <c:pt idx="30" formatCode="#,##0">
                  <c:v>2715</c:v>
                </c:pt>
                <c:pt idx="31" formatCode="#,##0">
                  <c:v>2775</c:v>
                </c:pt>
                <c:pt idx="32" formatCode="#,##0">
                  <c:v>2863</c:v>
                </c:pt>
                <c:pt idx="33" formatCode="#,##0">
                  <c:v>2723</c:v>
                </c:pt>
                <c:pt idx="34" formatCode="#,##0">
                  <c:v>3008</c:v>
                </c:pt>
                <c:pt idx="35" formatCode="#,##0">
                  <c:v>2918</c:v>
                </c:pt>
                <c:pt idx="36" formatCode="#,##0">
                  <c:v>2943</c:v>
                </c:pt>
                <c:pt idx="37" formatCode="#,##0">
                  <c:v>3002</c:v>
                </c:pt>
                <c:pt idx="38" formatCode="#,##0">
                  <c:v>3240</c:v>
                </c:pt>
                <c:pt idx="39" formatCode="#,##0">
                  <c:v>3612</c:v>
                </c:pt>
                <c:pt idx="40" formatCode="#,##0">
                  <c:v>3804</c:v>
                </c:pt>
                <c:pt idx="41" formatCode="#,##0">
                  <c:v>4109</c:v>
                </c:pt>
                <c:pt idx="42" formatCode="#,##0">
                  <c:v>4512</c:v>
                </c:pt>
                <c:pt idx="43" formatCode="#,##0">
                  <c:v>4782</c:v>
                </c:pt>
                <c:pt idx="44" formatCode="#,##0">
                  <c:v>4863</c:v>
                </c:pt>
                <c:pt idx="45" formatCode="#,##0">
                  <c:v>4869</c:v>
                </c:pt>
                <c:pt idx="46" formatCode="#,##0">
                  <c:v>5199</c:v>
                </c:pt>
                <c:pt idx="47" formatCode="#,##0">
                  <c:v>5230</c:v>
                </c:pt>
                <c:pt idx="48" formatCode="#,##0">
                  <c:v>5287</c:v>
                </c:pt>
              </c:numCache>
            </c:numRef>
          </c:val>
        </c:ser>
        <c:dLbls>
          <c:showLegendKey val="0"/>
          <c:showVal val="0"/>
          <c:showCatName val="0"/>
          <c:showSerName val="0"/>
          <c:showPercent val="0"/>
          <c:showBubbleSize val="0"/>
        </c:dLbls>
        <c:axId val="93285376"/>
        <c:axId val="93299456"/>
      </c:areaChart>
      <c:catAx>
        <c:axId val="93285376"/>
        <c:scaling>
          <c:orientation val="minMax"/>
        </c:scaling>
        <c:delete val="0"/>
        <c:axPos val="b"/>
        <c:numFmt formatCode="General" sourceLinked="1"/>
        <c:majorTickMark val="out"/>
        <c:minorTickMark val="none"/>
        <c:tickLblPos val="nextTo"/>
        <c:txPr>
          <a:bodyPr rot="-2340000"/>
          <a:lstStyle/>
          <a:p>
            <a:pPr>
              <a:defRPr sz="1400" b="1">
                <a:latin typeface="Arial" pitchFamily="34" charset="0"/>
                <a:cs typeface="Arial" pitchFamily="34" charset="0"/>
              </a:defRPr>
            </a:pPr>
            <a:endParaRPr lang="en-US"/>
          </a:p>
        </c:txPr>
        <c:crossAx val="93299456"/>
        <c:crosses val="autoZero"/>
        <c:auto val="1"/>
        <c:lblAlgn val="ctr"/>
        <c:lblOffset val="100"/>
        <c:noMultiLvlLbl val="0"/>
      </c:catAx>
      <c:valAx>
        <c:axId val="93299456"/>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93285376"/>
        <c:crosses val="autoZero"/>
        <c:crossBetween val="midCat"/>
      </c:valAx>
      <c:spPr>
        <a:ln>
          <a:solidFill>
            <a:schemeClr val="bg1">
              <a:lumMod val="65000"/>
            </a:schemeClr>
          </a:solidFill>
        </a:ln>
      </c:spPr>
    </c:plotArea>
    <c:legend>
      <c:legendPos val="r"/>
      <c:layout>
        <c:manualLayout>
          <c:xMode val="edge"/>
          <c:yMode val="edge"/>
          <c:x val="0.17733401380383007"/>
          <c:y val="7.8763585541606895E-2"/>
          <c:w val="0.17803602674665667"/>
          <c:h val="0.15874890638670167"/>
        </c:manualLayout>
      </c:layout>
      <c:overlay val="0"/>
      <c:spPr>
        <a:solidFill>
          <a:schemeClr val="bg1"/>
        </a:solidFill>
        <a:ln>
          <a:solidFill>
            <a:srgbClr val="000000"/>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Sheet1!$B$3</c:f>
              <c:strCache>
                <c:ptCount val="1"/>
                <c:pt idx="0">
                  <c:v>U.S. Citizens and Permanent Residents</c:v>
                </c:pt>
              </c:strCache>
            </c:strRef>
          </c:tx>
          <c:spPr>
            <a:solidFill>
              <a:srgbClr val="004282"/>
            </a:solidFill>
            <a:ln w="25400">
              <a:noFill/>
            </a:ln>
          </c:spPr>
          <c:cat>
            <c:numRef>
              <c:f>Sheet1!$A$6:$A$41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Sheet1!$B$6:$B$41</c:f>
              <c:numCache>
                <c:formatCode>#,##0</c:formatCode>
                <c:ptCount val="36"/>
                <c:pt idx="0">
                  <c:v>8317</c:v>
                </c:pt>
                <c:pt idx="1">
                  <c:v>8189</c:v>
                </c:pt>
                <c:pt idx="2">
                  <c:v>8724</c:v>
                </c:pt>
                <c:pt idx="3">
                  <c:v>8678</c:v>
                </c:pt>
                <c:pt idx="4">
                  <c:v>9412</c:v>
                </c:pt>
                <c:pt idx="5">
                  <c:v>9671</c:v>
                </c:pt>
                <c:pt idx="6">
                  <c:v>9640</c:v>
                </c:pt>
                <c:pt idx="7">
                  <c:v>9931</c:v>
                </c:pt>
                <c:pt idx="8">
                  <c:v>9918</c:v>
                </c:pt>
                <c:pt idx="9">
                  <c:v>9961</c:v>
                </c:pt>
                <c:pt idx="10">
                  <c:v>10402</c:v>
                </c:pt>
                <c:pt idx="11">
                  <c:v>10705</c:v>
                </c:pt>
                <c:pt idx="12">
                  <c:v>10601</c:v>
                </c:pt>
                <c:pt idx="13">
                  <c:v>11037</c:v>
                </c:pt>
                <c:pt idx="14">
                  <c:v>11818</c:v>
                </c:pt>
                <c:pt idx="15">
                  <c:v>12583</c:v>
                </c:pt>
                <c:pt idx="16">
                  <c:v>12516</c:v>
                </c:pt>
                <c:pt idx="17">
                  <c:v>12765</c:v>
                </c:pt>
                <c:pt idx="18">
                  <c:v>13161</c:v>
                </c:pt>
                <c:pt idx="19">
                  <c:v>14170</c:v>
                </c:pt>
                <c:pt idx="20">
                  <c:v>13326</c:v>
                </c:pt>
                <c:pt idx="21">
                  <c:v>13610</c:v>
                </c:pt>
                <c:pt idx="22">
                  <c:v>13041</c:v>
                </c:pt>
                <c:pt idx="23">
                  <c:v>13655</c:v>
                </c:pt>
                <c:pt idx="24">
                  <c:v>13583</c:v>
                </c:pt>
                <c:pt idx="25">
                  <c:v>13704</c:v>
                </c:pt>
                <c:pt idx="26">
                  <c:v>14889</c:v>
                </c:pt>
                <c:pt idx="27">
                  <c:v>14502</c:v>
                </c:pt>
                <c:pt idx="28">
                  <c:v>14934</c:v>
                </c:pt>
                <c:pt idx="29">
                  <c:v>17054</c:v>
                </c:pt>
                <c:pt idx="30">
                  <c:v>18030</c:v>
                </c:pt>
                <c:pt idx="31">
                  <c:v>20006</c:v>
                </c:pt>
                <c:pt idx="32">
                  <c:v>19625</c:v>
                </c:pt>
                <c:pt idx="33">
                  <c:v>19131</c:v>
                </c:pt>
                <c:pt idx="34">
                  <c:v>18633</c:v>
                </c:pt>
                <c:pt idx="35" formatCode="_(* #,##0_);_(* \(#,##0\);_(* &quot;-&quot;??_);_(@_)">
                  <c:v>18979</c:v>
                </c:pt>
              </c:numCache>
            </c:numRef>
          </c:val>
        </c:ser>
        <c:ser>
          <c:idx val="1"/>
          <c:order val="1"/>
          <c:tx>
            <c:strRef>
              <c:f>Sheet1!$C$3</c:f>
              <c:strCache>
                <c:ptCount val="1"/>
                <c:pt idx="0">
                  <c:v>Temporary Residents</c:v>
                </c:pt>
              </c:strCache>
            </c:strRef>
          </c:tx>
          <c:spPr>
            <a:ln w="12700">
              <a:noFill/>
            </a:ln>
          </c:spPr>
          <c:cat>
            <c:numRef>
              <c:f>Sheet1!$A$6:$A$41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Sheet1!$C$6:$C$41</c:f>
              <c:numCache>
                <c:formatCode>#,##0</c:formatCode>
                <c:ptCount val="36"/>
                <c:pt idx="0">
                  <c:v>2949</c:v>
                </c:pt>
                <c:pt idx="1">
                  <c:v>3162</c:v>
                </c:pt>
                <c:pt idx="2">
                  <c:v>3702</c:v>
                </c:pt>
                <c:pt idx="3">
                  <c:v>3638</c:v>
                </c:pt>
                <c:pt idx="4">
                  <c:v>3863</c:v>
                </c:pt>
                <c:pt idx="5">
                  <c:v>4253</c:v>
                </c:pt>
                <c:pt idx="6">
                  <c:v>4828</c:v>
                </c:pt>
                <c:pt idx="7">
                  <c:v>5455</c:v>
                </c:pt>
                <c:pt idx="8">
                  <c:v>6348</c:v>
                </c:pt>
                <c:pt idx="9">
                  <c:v>6961</c:v>
                </c:pt>
                <c:pt idx="10">
                  <c:v>7884</c:v>
                </c:pt>
                <c:pt idx="11">
                  <c:v>8801</c:v>
                </c:pt>
                <c:pt idx="12">
                  <c:v>9702</c:v>
                </c:pt>
                <c:pt idx="13">
                  <c:v>10783</c:v>
                </c:pt>
                <c:pt idx="14">
                  <c:v>11358</c:v>
                </c:pt>
                <c:pt idx="15">
                  <c:v>12146</c:v>
                </c:pt>
                <c:pt idx="16">
                  <c:v>11650</c:v>
                </c:pt>
                <c:pt idx="17">
                  <c:v>12378</c:v>
                </c:pt>
                <c:pt idx="18">
                  <c:v>12838</c:v>
                </c:pt>
                <c:pt idx="19">
                  <c:v>13458</c:v>
                </c:pt>
                <c:pt idx="20">
                  <c:v>14291</c:v>
                </c:pt>
                <c:pt idx="21">
                  <c:v>15627</c:v>
                </c:pt>
                <c:pt idx="22">
                  <c:v>16718</c:v>
                </c:pt>
                <c:pt idx="23">
                  <c:v>16668</c:v>
                </c:pt>
                <c:pt idx="24">
                  <c:v>17677</c:v>
                </c:pt>
                <c:pt idx="25">
                  <c:v>17738</c:v>
                </c:pt>
                <c:pt idx="26">
                  <c:v>17524</c:v>
                </c:pt>
                <c:pt idx="27">
                  <c:v>18233</c:v>
                </c:pt>
                <c:pt idx="28">
                  <c:v>18500</c:v>
                </c:pt>
                <c:pt idx="29">
                  <c:v>18518</c:v>
                </c:pt>
                <c:pt idx="30">
                  <c:v>19113</c:v>
                </c:pt>
                <c:pt idx="31">
                  <c:v>20964</c:v>
                </c:pt>
                <c:pt idx="32">
                  <c:v>20850</c:v>
                </c:pt>
                <c:pt idx="33">
                  <c:v>20700</c:v>
                </c:pt>
                <c:pt idx="34">
                  <c:v>20086</c:v>
                </c:pt>
                <c:pt idx="35" formatCode="_(* #,##0_);_(* \(#,##0\);_(* &quot;-&quot;??_);_(@_)">
                  <c:v>20526</c:v>
                </c:pt>
              </c:numCache>
            </c:numRef>
          </c:val>
        </c:ser>
        <c:dLbls>
          <c:showLegendKey val="0"/>
          <c:showVal val="0"/>
          <c:showCatName val="0"/>
          <c:showSerName val="0"/>
          <c:showPercent val="0"/>
          <c:showBubbleSize val="0"/>
        </c:dLbls>
        <c:axId val="97479296"/>
        <c:axId val="97489280"/>
      </c:areaChart>
      <c:catAx>
        <c:axId val="97479296"/>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97489280"/>
        <c:crosses val="autoZero"/>
        <c:auto val="1"/>
        <c:lblAlgn val="ctr"/>
        <c:lblOffset val="100"/>
        <c:noMultiLvlLbl val="0"/>
      </c:catAx>
      <c:valAx>
        <c:axId val="97489280"/>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97479296"/>
        <c:crosses val="autoZero"/>
        <c:crossBetween val="midCat"/>
      </c:valAx>
      <c:spPr>
        <a:ln>
          <a:solidFill>
            <a:schemeClr val="bg1">
              <a:lumMod val="65000"/>
            </a:schemeClr>
          </a:solidFill>
        </a:ln>
      </c:spPr>
    </c:plotArea>
    <c:legend>
      <c:legendPos val="r"/>
      <c:layout>
        <c:manualLayout>
          <c:xMode val="edge"/>
          <c:yMode val="edge"/>
          <c:x val="0.11128657528919994"/>
          <c:y val="6.268582012947721E-2"/>
          <c:w val="0.37962609182048968"/>
          <c:h val="0.13441470824214488"/>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1"/>
          <c:order val="0"/>
          <c:tx>
            <c:strRef>
              <c:f>'0809'!$H$7</c:f>
              <c:strCache>
                <c:ptCount val="1"/>
                <c:pt idx="0">
                  <c:v>US Postdocs with PhD</c:v>
                </c:pt>
              </c:strCache>
            </c:strRef>
          </c:tx>
          <c:spPr>
            <a:solidFill>
              <a:srgbClr val="004282"/>
            </a:solidFill>
            <a:ln w="25400">
              <a:noFill/>
            </a:ln>
          </c:spPr>
          <c:cat>
            <c:numRef>
              <c:f>'0809'!$A$9:$A$40</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'0809'!$H$9:$H$40</c:f>
              <c:numCache>
                <c:formatCode>#,##0</c:formatCode>
                <c:ptCount val="32"/>
                <c:pt idx="0">
                  <c:v>6716</c:v>
                </c:pt>
                <c:pt idx="1">
                  <c:v>6757</c:v>
                </c:pt>
                <c:pt idx="2">
                  <c:v>6805</c:v>
                </c:pt>
                <c:pt idx="3">
                  <c:v>7072</c:v>
                </c:pt>
                <c:pt idx="4">
                  <c:v>7007</c:v>
                </c:pt>
                <c:pt idx="5">
                  <c:v>6988</c:v>
                </c:pt>
                <c:pt idx="6">
                  <c:v>7389</c:v>
                </c:pt>
                <c:pt idx="7">
                  <c:v>7402</c:v>
                </c:pt>
                <c:pt idx="8">
                  <c:v>7369</c:v>
                </c:pt>
                <c:pt idx="9">
                  <c:v>7773</c:v>
                </c:pt>
                <c:pt idx="10">
                  <c:v>8404</c:v>
                </c:pt>
                <c:pt idx="11">
                  <c:v>9073</c:v>
                </c:pt>
                <c:pt idx="12">
                  <c:v>9429</c:v>
                </c:pt>
                <c:pt idx="13">
                  <c:v>9781</c:v>
                </c:pt>
                <c:pt idx="14">
                  <c:v>9828</c:v>
                </c:pt>
                <c:pt idx="15">
                  <c:v>11054</c:v>
                </c:pt>
                <c:pt idx="16">
                  <c:v>10096</c:v>
                </c:pt>
                <c:pt idx="17">
                  <c:v>10570</c:v>
                </c:pt>
                <c:pt idx="18">
                  <c:v>10132</c:v>
                </c:pt>
                <c:pt idx="19">
                  <c:v>10781</c:v>
                </c:pt>
                <c:pt idx="20">
                  <c:v>10731</c:v>
                </c:pt>
                <c:pt idx="21">
                  <c:v>10920</c:v>
                </c:pt>
                <c:pt idx="22">
                  <c:v>12287</c:v>
                </c:pt>
                <c:pt idx="23">
                  <c:v>11882</c:v>
                </c:pt>
                <c:pt idx="24">
                  <c:v>12522</c:v>
                </c:pt>
                <c:pt idx="25">
                  <c:v>14438</c:v>
                </c:pt>
                <c:pt idx="26">
                  <c:v>15096</c:v>
                </c:pt>
                <c:pt idx="27">
                  <c:v>16831</c:v>
                </c:pt>
                <c:pt idx="28">
                  <c:v>16195</c:v>
                </c:pt>
                <c:pt idx="29">
                  <c:v>15948</c:v>
                </c:pt>
                <c:pt idx="30">
                  <c:v>15642</c:v>
                </c:pt>
                <c:pt idx="31">
                  <c:v>16651</c:v>
                </c:pt>
              </c:numCache>
            </c:numRef>
          </c:val>
        </c:ser>
        <c:ser>
          <c:idx val="0"/>
          <c:order val="1"/>
          <c:tx>
            <c:strRef>
              <c:f>'0809'!$F$7</c:f>
              <c:strCache>
                <c:ptCount val="1"/>
                <c:pt idx="0">
                  <c:v>US Postdocs with MD or MD/PhD</c:v>
                </c:pt>
              </c:strCache>
            </c:strRef>
          </c:tx>
          <c:spPr>
            <a:solidFill>
              <a:srgbClr val="BFA500"/>
            </a:solidFill>
            <a:ln w="9525">
              <a:noFill/>
            </a:ln>
          </c:spPr>
          <c:cat>
            <c:numRef>
              <c:f>'0809'!$A$9:$A$40</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'0809'!$F$9:$F$40</c:f>
              <c:numCache>
                <c:formatCode>#,##0</c:formatCode>
                <c:ptCount val="32"/>
                <c:pt idx="0">
                  <c:v>2696</c:v>
                </c:pt>
                <c:pt idx="1">
                  <c:v>2914</c:v>
                </c:pt>
                <c:pt idx="2">
                  <c:v>2835</c:v>
                </c:pt>
                <c:pt idx="3">
                  <c:v>2859</c:v>
                </c:pt>
                <c:pt idx="4">
                  <c:v>2911</c:v>
                </c:pt>
                <c:pt idx="5">
                  <c:v>2973</c:v>
                </c:pt>
                <c:pt idx="6">
                  <c:v>3013</c:v>
                </c:pt>
                <c:pt idx="7">
                  <c:v>3303</c:v>
                </c:pt>
                <c:pt idx="8">
                  <c:v>3232</c:v>
                </c:pt>
                <c:pt idx="9">
                  <c:v>3264</c:v>
                </c:pt>
                <c:pt idx="10">
                  <c:v>3414</c:v>
                </c:pt>
                <c:pt idx="11">
                  <c:v>3510</c:v>
                </c:pt>
                <c:pt idx="12">
                  <c:v>3087</c:v>
                </c:pt>
                <c:pt idx="13">
                  <c:v>2984</c:v>
                </c:pt>
                <c:pt idx="14">
                  <c:v>3333</c:v>
                </c:pt>
                <c:pt idx="15">
                  <c:v>3116</c:v>
                </c:pt>
                <c:pt idx="16">
                  <c:v>3230</c:v>
                </c:pt>
                <c:pt idx="17">
                  <c:v>3040</c:v>
                </c:pt>
                <c:pt idx="18">
                  <c:v>2909</c:v>
                </c:pt>
                <c:pt idx="19">
                  <c:v>2874</c:v>
                </c:pt>
                <c:pt idx="20">
                  <c:v>2852</c:v>
                </c:pt>
                <c:pt idx="21">
                  <c:v>2784</c:v>
                </c:pt>
                <c:pt idx="22">
                  <c:v>2602</c:v>
                </c:pt>
                <c:pt idx="23">
                  <c:v>2620</c:v>
                </c:pt>
                <c:pt idx="24" formatCode="General">
                  <c:v>2412</c:v>
                </c:pt>
                <c:pt idx="25">
                  <c:v>2616</c:v>
                </c:pt>
                <c:pt idx="26">
                  <c:v>2934</c:v>
                </c:pt>
                <c:pt idx="27">
                  <c:v>3175</c:v>
                </c:pt>
                <c:pt idx="28">
                  <c:v>3430</c:v>
                </c:pt>
                <c:pt idx="29">
                  <c:v>3183</c:v>
                </c:pt>
                <c:pt idx="30">
                  <c:v>2991</c:v>
                </c:pt>
                <c:pt idx="31">
                  <c:v>2328</c:v>
                </c:pt>
              </c:numCache>
            </c:numRef>
          </c:val>
        </c:ser>
        <c:ser>
          <c:idx val="3"/>
          <c:order val="2"/>
          <c:tx>
            <c:strRef>
              <c:f>'0809'!$I$7</c:f>
              <c:strCache>
                <c:ptCount val="1"/>
                <c:pt idx="0">
                  <c:v>Foreign Postdocs with PhD</c:v>
                </c:pt>
              </c:strCache>
            </c:strRef>
          </c:tx>
          <c:spPr>
            <a:solidFill>
              <a:srgbClr val="3EAEDA"/>
            </a:solidFill>
            <a:ln w="25400">
              <a:noFill/>
            </a:ln>
          </c:spPr>
          <c:cat>
            <c:numRef>
              <c:f>'0809'!$A$9:$A$40</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'0809'!$I$9:$I$40</c:f>
              <c:numCache>
                <c:formatCode>#,##0</c:formatCode>
                <c:ptCount val="32"/>
                <c:pt idx="0">
                  <c:v>2840</c:v>
                </c:pt>
                <c:pt idx="1">
                  <c:v>3093</c:v>
                </c:pt>
                <c:pt idx="2">
                  <c:v>3398</c:v>
                </c:pt>
                <c:pt idx="3">
                  <c:v>3782</c:v>
                </c:pt>
                <c:pt idx="4">
                  <c:v>4347</c:v>
                </c:pt>
                <c:pt idx="5">
                  <c:v>4962</c:v>
                </c:pt>
                <c:pt idx="6">
                  <c:v>5551</c:v>
                </c:pt>
                <c:pt idx="7">
                  <c:v>6178</c:v>
                </c:pt>
                <c:pt idx="8">
                  <c:v>6808</c:v>
                </c:pt>
                <c:pt idx="9">
                  <c:v>7419</c:v>
                </c:pt>
                <c:pt idx="10">
                  <c:v>7864</c:v>
                </c:pt>
                <c:pt idx="11">
                  <c:v>8399</c:v>
                </c:pt>
                <c:pt idx="12">
                  <c:v>8454</c:v>
                </c:pt>
                <c:pt idx="13">
                  <c:v>8753</c:v>
                </c:pt>
                <c:pt idx="14">
                  <c:v>9347</c:v>
                </c:pt>
                <c:pt idx="15">
                  <c:v>9979</c:v>
                </c:pt>
                <c:pt idx="16">
                  <c:v>10801</c:v>
                </c:pt>
                <c:pt idx="17">
                  <c:v>11906</c:v>
                </c:pt>
                <c:pt idx="18">
                  <c:v>12820</c:v>
                </c:pt>
                <c:pt idx="19">
                  <c:v>13031</c:v>
                </c:pt>
                <c:pt idx="20">
                  <c:v>14064</c:v>
                </c:pt>
                <c:pt idx="21">
                  <c:v>14500</c:v>
                </c:pt>
                <c:pt idx="22">
                  <c:v>14811</c:v>
                </c:pt>
                <c:pt idx="23">
                  <c:v>15612</c:v>
                </c:pt>
                <c:pt idx="24">
                  <c:v>16139</c:v>
                </c:pt>
                <c:pt idx="25">
                  <c:v>16257</c:v>
                </c:pt>
                <c:pt idx="26">
                  <c:v>16857</c:v>
                </c:pt>
                <c:pt idx="27">
                  <c:v>18240</c:v>
                </c:pt>
                <c:pt idx="28">
                  <c:v>18187</c:v>
                </c:pt>
                <c:pt idx="29">
                  <c:v>17969</c:v>
                </c:pt>
                <c:pt idx="30">
                  <c:v>17474</c:v>
                </c:pt>
                <c:pt idx="31">
                  <c:v>17594</c:v>
                </c:pt>
              </c:numCache>
            </c:numRef>
          </c:val>
        </c:ser>
        <c:ser>
          <c:idx val="2"/>
          <c:order val="3"/>
          <c:tx>
            <c:strRef>
              <c:f>'0809'!$B$7</c:f>
              <c:strCache>
                <c:ptCount val="1"/>
                <c:pt idx="0">
                  <c:v>Foreign Postdocs with MD or MD/PhD</c:v>
                </c:pt>
              </c:strCache>
            </c:strRef>
          </c:tx>
          <c:spPr>
            <a:solidFill>
              <a:srgbClr val="84888B"/>
            </a:solidFill>
            <a:ln w="25400">
              <a:noFill/>
            </a:ln>
          </c:spPr>
          <c:cat>
            <c:numRef>
              <c:f>'0809'!$A$9:$A$40</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'0809'!$B$9:$B$40</c:f>
              <c:numCache>
                <c:formatCode>#,##0</c:formatCode>
                <c:ptCount val="32"/>
                <c:pt idx="0">
                  <c:v>1023</c:v>
                </c:pt>
                <c:pt idx="1">
                  <c:v>1160</c:v>
                </c:pt>
                <c:pt idx="2">
                  <c:v>1430</c:v>
                </c:pt>
                <c:pt idx="3">
                  <c:v>1673</c:v>
                </c:pt>
                <c:pt idx="4">
                  <c:v>2001</c:v>
                </c:pt>
                <c:pt idx="5">
                  <c:v>1999</c:v>
                </c:pt>
                <c:pt idx="6">
                  <c:v>2333</c:v>
                </c:pt>
                <c:pt idx="7">
                  <c:v>2623</c:v>
                </c:pt>
                <c:pt idx="8">
                  <c:v>2894</c:v>
                </c:pt>
                <c:pt idx="9">
                  <c:v>3364</c:v>
                </c:pt>
                <c:pt idx="10">
                  <c:v>3494</c:v>
                </c:pt>
                <c:pt idx="11">
                  <c:v>3747</c:v>
                </c:pt>
                <c:pt idx="12">
                  <c:v>3196</c:v>
                </c:pt>
                <c:pt idx="13">
                  <c:v>3625</c:v>
                </c:pt>
                <c:pt idx="14">
                  <c:v>3491</c:v>
                </c:pt>
                <c:pt idx="15">
                  <c:v>3479</c:v>
                </c:pt>
                <c:pt idx="16">
                  <c:v>3490</c:v>
                </c:pt>
                <c:pt idx="17">
                  <c:v>3721</c:v>
                </c:pt>
                <c:pt idx="18">
                  <c:v>3898</c:v>
                </c:pt>
                <c:pt idx="19">
                  <c:v>3637</c:v>
                </c:pt>
                <c:pt idx="20">
                  <c:v>3613</c:v>
                </c:pt>
                <c:pt idx="21">
                  <c:v>3238</c:v>
                </c:pt>
                <c:pt idx="22">
                  <c:v>2713</c:v>
                </c:pt>
                <c:pt idx="23">
                  <c:v>2621</c:v>
                </c:pt>
                <c:pt idx="24">
                  <c:v>2361</c:v>
                </c:pt>
                <c:pt idx="25">
                  <c:v>2261</c:v>
                </c:pt>
                <c:pt idx="26">
                  <c:v>2256</c:v>
                </c:pt>
                <c:pt idx="27">
                  <c:v>2724</c:v>
                </c:pt>
                <c:pt idx="28">
                  <c:v>2663</c:v>
                </c:pt>
                <c:pt idx="29">
                  <c:v>2731</c:v>
                </c:pt>
                <c:pt idx="30">
                  <c:v>2612</c:v>
                </c:pt>
                <c:pt idx="31">
                  <c:v>2932</c:v>
                </c:pt>
              </c:numCache>
            </c:numRef>
          </c:val>
        </c:ser>
        <c:dLbls>
          <c:showLegendKey val="0"/>
          <c:showVal val="0"/>
          <c:showCatName val="0"/>
          <c:showSerName val="0"/>
          <c:showPercent val="0"/>
          <c:showBubbleSize val="0"/>
        </c:dLbls>
        <c:axId val="97424128"/>
        <c:axId val="97425664"/>
      </c:areaChart>
      <c:catAx>
        <c:axId val="97424128"/>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97425664"/>
        <c:crosses val="autoZero"/>
        <c:auto val="1"/>
        <c:lblAlgn val="ctr"/>
        <c:lblOffset val="100"/>
        <c:noMultiLvlLbl val="0"/>
      </c:catAx>
      <c:valAx>
        <c:axId val="97425664"/>
        <c:scaling>
          <c:orientation val="minMax"/>
          <c:max val="45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97424128"/>
        <c:crosses val="autoZero"/>
        <c:crossBetween val="midCat"/>
      </c:valAx>
      <c:spPr>
        <a:ln>
          <a:solidFill>
            <a:schemeClr val="bg1">
              <a:lumMod val="65000"/>
            </a:schemeClr>
          </a:solidFill>
        </a:ln>
      </c:spPr>
    </c:plotArea>
    <c:legend>
      <c:legendPos val="r"/>
      <c:layout>
        <c:manualLayout>
          <c:xMode val="edge"/>
          <c:yMode val="edge"/>
          <c:x val="8.6197916666666666E-2"/>
          <c:y val="4.7474542859844565E-2"/>
          <c:w val="0.37422028789370076"/>
          <c:h val="0.22039149360211732"/>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1"/>
          <c:order val="0"/>
          <c:tx>
            <c:strRef>
              <c:f>'0809'!$H$7</c:f>
              <c:strCache>
                <c:ptCount val="1"/>
                <c:pt idx="0">
                  <c:v>US Postdocs with PhD</c:v>
                </c:pt>
              </c:strCache>
            </c:strRef>
          </c:tx>
          <c:spPr>
            <a:solidFill>
              <a:srgbClr val="004282"/>
            </a:solidFill>
            <a:ln w="25400">
              <a:noFill/>
            </a:ln>
          </c:spPr>
          <c:cat>
            <c:numRef>
              <c:f>'0809'!$A$9:$A$40</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'0809'!$H$9:$H$40</c:f>
              <c:numCache>
                <c:formatCode>#,##0</c:formatCode>
                <c:ptCount val="32"/>
                <c:pt idx="0">
                  <c:v>6716</c:v>
                </c:pt>
                <c:pt idx="1">
                  <c:v>6757</c:v>
                </c:pt>
                <c:pt idx="2">
                  <c:v>6805</c:v>
                </c:pt>
                <c:pt idx="3">
                  <c:v>7072</c:v>
                </c:pt>
                <c:pt idx="4">
                  <c:v>7007</c:v>
                </c:pt>
                <c:pt idx="5">
                  <c:v>6988</c:v>
                </c:pt>
                <c:pt idx="6">
                  <c:v>7389</c:v>
                </c:pt>
                <c:pt idx="7">
                  <c:v>7402</c:v>
                </c:pt>
                <c:pt idx="8">
                  <c:v>7369</c:v>
                </c:pt>
                <c:pt idx="9">
                  <c:v>7773</c:v>
                </c:pt>
                <c:pt idx="10">
                  <c:v>8404</c:v>
                </c:pt>
                <c:pt idx="11">
                  <c:v>9073</c:v>
                </c:pt>
                <c:pt idx="12">
                  <c:v>9429</c:v>
                </c:pt>
                <c:pt idx="13">
                  <c:v>9781</c:v>
                </c:pt>
                <c:pt idx="14">
                  <c:v>9828</c:v>
                </c:pt>
                <c:pt idx="15">
                  <c:v>11054</c:v>
                </c:pt>
                <c:pt idx="16">
                  <c:v>10096</c:v>
                </c:pt>
                <c:pt idx="17">
                  <c:v>10570</c:v>
                </c:pt>
                <c:pt idx="18">
                  <c:v>10132</c:v>
                </c:pt>
                <c:pt idx="19">
                  <c:v>10781</c:v>
                </c:pt>
                <c:pt idx="20">
                  <c:v>10731</c:v>
                </c:pt>
                <c:pt idx="21">
                  <c:v>10920</c:v>
                </c:pt>
                <c:pt idx="22">
                  <c:v>12287</c:v>
                </c:pt>
                <c:pt idx="23">
                  <c:v>11882</c:v>
                </c:pt>
                <c:pt idx="24">
                  <c:v>12522</c:v>
                </c:pt>
                <c:pt idx="25">
                  <c:v>14438</c:v>
                </c:pt>
                <c:pt idx="26">
                  <c:v>15096</c:v>
                </c:pt>
                <c:pt idx="27">
                  <c:v>16831</c:v>
                </c:pt>
                <c:pt idx="28">
                  <c:v>16195</c:v>
                </c:pt>
                <c:pt idx="29">
                  <c:v>15948</c:v>
                </c:pt>
                <c:pt idx="30">
                  <c:v>15642</c:v>
                </c:pt>
                <c:pt idx="31">
                  <c:v>16651</c:v>
                </c:pt>
              </c:numCache>
            </c:numRef>
          </c:val>
        </c:ser>
        <c:ser>
          <c:idx val="0"/>
          <c:order val="1"/>
          <c:tx>
            <c:strRef>
              <c:f>'0809'!$F$7</c:f>
              <c:strCache>
                <c:ptCount val="1"/>
                <c:pt idx="0">
                  <c:v>US Postdocs with MD or MD/PhD</c:v>
                </c:pt>
              </c:strCache>
            </c:strRef>
          </c:tx>
          <c:spPr>
            <a:solidFill>
              <a:srgbClr val="BFA500"/>
            </a:solidFill>
            <a:ln w="9525">
              <a:noFill/>
            </a:ln>
          </c:spPr>
          <c:cat>
            <c:numRef>
              <c:f>'0809'!$A$9:$A$40</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'0809'!$F$9:$F$40</c:f>
              <c:numCache>
                <c:formatCode>#,##0</c:formatCode>
                <c:ptCount val="32"/>
                <c:pt idx="0">
                  <c:v>2696</c:v>
                </c:pt>
                <c:pt idx="1">
                  <c:v>2914</c:v>
                </c:pt>
                <c:pt idx="2">
                  <c:v>2835</c:v>
                </c:pt>
                <c:pt idx="3">
                  <c:v>2859</c:v>
                </c:pt>
                <c:pt idx="4">
                  <c:v>2911</c:v>
                </c:pt>
                <c:pt idx="5">
                  <c:v>2973</c:v>
                </c:pt>
                <c:pt idx="6">
                  <c:v>3013</c:v>
                </c:pt>
                <c:pt idx="7">
                  <c:v>3303</c:v>
                </c:pt>
                <c:pt idx="8">
                  <c:v>3232</c:v>
                </c:pt>
                <c:pt idx="9">
                  <c:v>3264</c:v>
                </c:pt>
                <c:pt idx="10">
                  <c:v>3414</c:v>
                </c:pt>
                <c:pt idx="11">
                  <c:v>3510</c:v>
                </c:pt>
                <c:pt idx="12">
                  <c:v>3087</c:v>
                </c:pt>
                <c:pt idx="13">
                  <c:v>2984</c:v>
                </c:pt>
                <c:pt idx="14">
                  <c:v>3333</c:v>
                </c:pt>
                <c:pt idx="15">
                  <c:v>3116</c:v>
                </c:pt>
                <c:pt idx="16">
                  <c:v>3230</c:v>
                </c:pt>
                <c:pt idx="17">
                  <c:v>3040</c:v>
                </c:pt>
                <c:pt idx="18">
                  <c:v>2909</c:v>
                </c:pt>
                <c:pt idx="19">
                  <c:v>2874</c:v>
                </c:pt>
                <c:pt idx="20">
                  <c:v>2852</c:v>
                </c:pt>
                <c:pt idx="21">
                  <c:v>2784</c:v>
                </c:pt>
                <c:pt idx="22">
                  <c:v>2602</c:v>
                </c:pt>
                <c:pt idx="23">
                  <c:v>2620</c:v>
                </c:pt>
                <c:pt idx="24" formatCode="General">
                  <c:v>2412</c:v>
                </c:pt>
                <c:pt idx="25" formatCode="General">
                  <c:v>2616</c:v>
                </c:pt>
                <c:pt idx="26" formatCode="General">
                  <c:v>2934</c:v>
                </c:pt>
                <c:pt idx="27" formatCode="General">
                  <c:v>3175</c:v>
                </c:pt>
                <c:pt idx="28" formatCode="General">
                  <c:v>3430</c:v>
                </c:pt>
                <c:pt idx="29" formatCode="General">
                  <c:v>3183</c:v>
                </c:pt>
                <c:pt idx="30" formatCode="General">
                  <c:v>2991</c:v>
                </c:pt>
                <c:pt idx="31">
                  <c:v>2328</c:v>
                </c:pt>
              </c:numCache>
            </c:numRef>
          </c:val>
        </c:ser>
        <c:dLbls>
          <c:showLegendKey val="0"/>
          <c:showVal val="0"/>
          <c:showCatName val="0"/>
          <c:showSerName val="0"/>
          <c:showPercent val="0"/>
          <c:showBubbleSize val="0"/>
        </c:dLbls>
        <c:axId val="97728384"/>
        <c:axId val="97729920"/>
      </c:areaChart>
      <c:catAx>
        <c:axId val="97728384"/>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97729920"/>
        <c:crosses val="autoZero"/>
        <c:auto val="1"/>
        <c:lblAlgn val="ctr"/>
        <c:lblOffset val="100"/>
        <c:noMultiLvlLbl val="0"/>
      </c:catAx>
      <c:valAx>
        <c:axId val="97729920"/>
        <c:scaling>
          <c:orientation val="minMax"/>
          <c:max val="45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97728384"/>
        <c:crosses val="autoZero"/>
        <c:crossBetween val="midCat"/>
      </c:valAx>
      <c:spPr>
        <a:ln>
          <a:solidFill>
            <a:schemeClr val="bg1">
              <a:lumMod val="65000"/>
            </a:schemeClr>
          </a:solidFill>
        </a:ln>
      </c:spPr>
    </c:plotArea>
    <c:legend>
      <c:legendPos val="r"/>
      <c:layout>
        <c:manualLayout>
          <c:xMode val="edge"/>
          <c:yMode val="edge"/>
          <c:x val="9.4010416666666666E-2"/>
          <c:y val="7.9008228346921033E-2"/>
          <c:w val="0.32343749999999999"/>
          <c:h val="0.15696947212320816"/>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1"/>
          <c:order val="0"/>
          <c:tx>
            <c:strRef>
              <c:f>'0809'!$I$5</c:f>
              <c:strCache>
                <c:ptCount val="1"/>
                <c:pt idx="0">
                  <c:v>Foreign Postdocs with PhD</c:v>
                </c:pt>
              </c:strCache>
            </c:strRef>
          </c:tx>
          <c:spPr>
            <a:solidFill>
              <a:srgbClr val="3EAEDA"/>
            </a:solidFill>
            <a:ln w="12700">
              <a:noFill/>
            </a:ln>
          </c:spPr>
          <c:cat>
            <c:numRef>
              <c:f>'0809'!$A$7:$A$38</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'0809'!$I$7:$I$38</c:f>
              <c:numCache>
                <c:formatCode>#,##0</c:formatCode>
                <c:ptCount val="32"/>
                <c:pt idx="0">
                  <c:v>2840</c:v>
                </c:pt>
                <c:pt idx="1">
                  <c:v>3093</c:v>
                </c:pt>
                <c:pt idx="2">
                  <c:v>3398</c:v>
                </c:pt>
                <c:pt idx="3">
                  <c:v>3782</c:v>
                </c:pt>
                <c:pt idx="4">
                  <c:v>4347</c:v>
                </c:pt>
                <c:pt idx="5">
                  <c:v>4962</c:v>
                </c:pt>
                <c:pt idx="6">
                  <c:v>5551</c:v>
                </c:pt>
                <c:pt idx="7">
                  <c:v>6178</c:v>
                </c:pt>
                <c:pt idx="8">
                  <c:v>6808</c:v>
                </c:pt>
                <c:pt idx="9">
                  <c:v>7419</c:v>
                </c:pt>
                <c:pt idx="10">
                  <c:v>7864</c:v>
                </c:pt>
                <c:pt idx="11">
                  <c:v>8399</c:v>
                </c:pt>
                <c:pt idx="12">
                  <c:v>8454</c:v>
                </c:pt>
                <c:pt idx="13">
                  <c:v>8753</c:v>
                </c:pt>
                <c:pt idx="14">
                  <c:v>9347</c:v>
                </c:pt>
                <c:pt idx="15">
                  <c:v>9979</c:v>
                </c:pt>
                <c:pt idx="16">
                  <c:v>10801</c:v>
                </c:pt>
                <c:pt idx="17">
                  <c:v>11906</c:v>
                </c:pt>
                <c:pt idx="18">
                  <c:v>12820</c:v>
                </c:pt>
                <c:pt idx="19">
                  <c:v>13031</c:v>
                </c:pt>
                <c:pt idx="20">
                  <c:v>14064</c:v>
                </c:pt>
                <c:pt idx="21">
                  <c:v>14500</c:v>
                </c:pt>
                <c:pt idx="22">
                  <c:v>14811</c:v>
                </c:pt>
                <c:pt idx="23">
                  <c:v>15612</c:v>
                </c:pt>
                <c:pt idx="24">
                  <c:v>16139</c:v>
                </c:pt>
                <c:pt idx="25">
                  <c:v>16257</c:v>
                </c:pt>
                <c:pt idx="26">
                  <c:v>16857</c:v>
                </c:pt>
                <c:pt idx="27">
                  <c:v>18240</c:v>
                </c:pt>
                <c:pt idx="28">
                  <c:v>18187</c:v>
                </c:pt>
                <c:pt idx="29">
                  <c:v>17969</c:v>
                </c:pt>
                <c:pt idx="30">
                  <c:v>17474</c:v>
                </c:pt>
                <c:pt idx="31">
                  <c:v>17594</c:v>
                </c:pt>
              </c:numCache>
            </c:numRef>
          </c:val>
        </c:ser>
        <c:ser>
          <c:idx val="0"/>
          <c:order val="1"/>
          <c:tx>
            <c:strRef>
              <c:f>'0809'!$B$5</c:f>
              <c:strCache>
                <c:ptCount val="1"/>
                <c:pt idx="0">
                  <c:v>Foreign Postdocs with MD or MD/PhD</c:v>
                </c:pt>
              </c:strCache>
            </c:strRef>
          </c:tx>
          <c:spPr>
            <a:solidFill>
              <a:srgbClr val="84888B"/>
            </a:solidFill>
            <a:ln w="12700">
              <a:noFill/>
            </a:ln>
          </c:spPr>
          <c:cat>
            <c:numRef>
              <c:f>'0809'!$A$7:$A$38</c:f>
              <c:numCache>
                <c:formatCode>General</c:formatCode>
                <c:ptCount val="32"/>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numCache>
            </c:numRef>
          </c:cat>
          <c:val>
            <c:numRef>
              <c:f>'0809'!$B$7:$B$38</c:f>
              <c:numCache>
                <c:formatCode>#,##0</c:formatCode>
                <c:ptCount val="32"/>
                <c:pt idx="0">
                  <c:v>1023</c:v>
                </c:pt>
                <c:pt idx="1">
                  <c:v>1160</c:v>
                </c:pt>
                <c:pt idx="2">
                  <c:v>1430</c:v>
                </c:pt>
                <c:pt idx="3">
                  <c:v>1673</c:v>
                </c:pt>
                <c:pt idx="4">
                  <c:v>2001</c:v>
                </c:pt>
                <c:pt idx="5">
                  <c:v>1999</c:v>
                </c:pt>
                <c:pt idx="6">
                  <c:v>2333</c:v>
                </c:pt>
                <c:pt idx="7">
                  <c:v>2623</c:v>
                </c:pt>
                <c:pt idx="8">
                  <c:v>2894</c:v>
                </c:pt>
                <c:pt idx="9">
                  <c:v>3364</c:v>
                </c:pt>
                <c:pt idx="10">
                  <c:v>3494</c:v>
                </c:pt>
                <c:pt idx="11">
                  <c:v>3747</c:v>
                </c:pt>
                <c:pt idx="12">
                  <c:v>3196</c:v>
                </c:pt>
                <c:pt idx="13">
                  <c:v>3625</c:v>
                </c:pt>
                <c:pt idx="14">
                  <c:v>3491</c:v>
                </c:pt>
                <c:pt idx="15">
                  <c:v>3479</c:v>
                </c:pt>
                <c:pt idx="16">
                  <c:v>3490</c:v>
                </c:pt>
                <c:pt idx="17">
                  <c:v>3721</c:v>
                </c:pt>
                <c:pt idx="18">
                  <c:v>3898</c:v>
                </c:pt>
                <c:pt idx="19">
                  <c:v>3637</c:v>
                </c:pt>
                <c:pt idx="20">
                  <c:v>3613</c:v>
                </c:pt>
                <c:pt idx="21">
                  <c:v>3238</c:v>
                </c:pt>
                <c:pt idx="22">
                  <c:v>2713</c:v>
                </c:pt>
                <c:pt idx="23">
                  <c:v>2621</c:v>
                </c:pt>
                <c:pt idx="24">
                  <c:v>2361</c:v>
                </c:pt>
                <c:pt idx="25">
                  <c:v>2261</c:v>
                </c:pt>
                <c:pt idx="26">
                  <c:v>2256</c:v>
                </c:pt>
                <c:pt idx="27">
                  <c:v>2724</c:v>
                </c:pt>
                <c:pt idx="28">
                  <c:v>2663</c:v>
                </c:pt>
                <c:pt idx="29">
                  <c:v>2731</c:v>
                </c:pt>
                <c:pt idx="30">
                  <c:v>2612</c:v>
                </c:pt>
                <c:pt idx="31">
                  <c:v>2932</c:v>
                </c:pt>
              </c:numCache>
            </c:numRef>
          </c:val>
        </c:ser>
        <c:dLbls>
          <c:showLegendKey val="0"/>
          <c:showVal val="0"/>
          <c:showCatName val="0"/>
          <c:showSerName val="0"/>
          <c:showPercent val="0"/>
          <c:showBubbleSize val="0"/>
        </c:dLbls>
        <c:axId val="97602560"/>
        <c:axId val="97608448"/>
      </c:areaChart>
      <c:catAx>
        <c:axId val="97602560"/>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97608448"/>
        <c:crosses val="autoZero"/>
        <c:auto val="1"/>
        <c:lblAlgn val="ctr"/>
        <c:lblOffset val="100"/>
        <c:noMultiLvlLbl val="0"/>
      </c:catAx>
      <c:valAx>
        <c:axId val="97608448"/>
        <c:scaling>
          <c:orientation val="minMax"/>
          <c:max val="45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97602560"/>
        <c:crosses val="autoZero"/>
        <c:crossBetween val="midCat"/>
      </c:valAx>
      <c:spPr>
        <a:ln>
          <a:solidFill>
            <a:schemeClr val="bg1">
              <a:lumMod val="65000"/>
            </a:schemeClr>
          </a:solidFill>
        </a:ln>
      </c:spPr>
    </c:plotArea>
    <c:legend>
      <c:legendPos val="r"/>
      <c:layout>
        <c:manualLayout>
          <c:xMode val="edge"/>
          <c:yMode val="edge"/>
          <c:x val="9.771029645884427E-2"/>
          <c:y val="6.3573770770946003E-2"/>
          <c:w val="0.37675003227055637"/>
          <c:h val="0.15806030341295446"/>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863577816661805"/>
          <c:y val="4.1378139594694316E-2"/>
          <c:w val="0.72139083309030816"/>
          <c:h val="0.81775672651291642"/>
        </c:manualLayout>
      </c:layout>
      <c:areaChart>
        <c:grouping val="stacked"/>
        <c:varyColors val="0"/>
        <c:ser>
          <c:idx val="3"/>
          <c:order val="0"/>
          <c:tx>
            <c:strRef>
              <c:f>Sheet1!$G$4</c:f>
              <c:strCache>
                <c:ptCount val="1"/>
                <c:pt idx="0">
                  <c:v>US Postdocs, Male</c:v>
                </c:pt>
              </c:strCache>
            </c:strRef>
          </c:tx>
          <c:spPr>
            <a:solidFill>
              <a:srgbClr val="004282"/>
            </a:solidFill>
            <a:ln w="25400">
              <a:noFill/>
            </a:ln>
          </c:spPr>
          <c:cat>
            <c:numRef>
              <c:f>Sheet1!$A$6:$A$41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Sheet1!$G$6:$G$41</c:f>
              <c:numCache>
                <c:formatCode>#,##0</c:formatCode>
                <c:ptCount val="36"/>
                <c:pt idx="0">
                  <c:v>6309</c:v>
                </c:pt>
                <c:pt idx="1">
                  <c:v>6125</c:v>
                </c:pt>
                <c:pt idx="2">
                  <c:v>6305</c:v>
                </c:pt>
                <c:pt idx="3">
                  <c:v>6101</c:v>
                </c:pt>
                <c:pt idx="4">
                  <c:v>6529</c:v>
                </c:pt>
                <c:pt idx="5">
                  <c:v>6613</c:v>
                </c:pt>
                <c:pt idx="6">
                  <c:v>6611</c:v>
                </c:pt>
                <c:pt idx="7">
                  <c:v>6675</c:v>
                </c:pt>
                <c:pt idx="8">
                  <c:v>6612</c:v>
                </c:pt>
                <c:pt idx="9">
                  <c:v>6550</c:v>
                </c:pt>
                <c:pt idx="10">
                  <c:v>6884</c:v>
                </c:pt>
                <c:pt idx="11">
                  <c:v>6913</c:v>
                </c:pt>
                <c:pt idx="12">
                  <c:v>6891</c:v>
                </c:pt>
                <c:pt idx="13">
                  <c:v>7024</c:v>
                </c:pt>
                <c:pt idx="14">
                  <c:v>7428</c:v>
                </c:pt>
                <c:pt idx="15">
                  <c:v>7645</c:v>
                </c:pt>
                <c:pt idx="16">
                  <c:v>7576</c:v>
                </c:pt>
                <c:pt idx="17">
                  <c:v>7653</c:v>
                </c:pt>
                <c:pt idx="18">
                  <c:v>7871</c:v>
                </c:pt>
                <c:pt idx="19">
                  <c:v>8350</c:v>
                </c:pt>
                <c:pt idx="20">
                  <c:v>7945</c:v>
                </c:pt>
                <c:pt idx="21">
                  <c:v>8366</c:v>
                </c:pt>
                <c:pt idx="22">
                  <c:v>7867</c:v>
                </c:pt>
                <c:pt idx="23">
                  <c:v>7877</c:v>
                </c:pt>
                <c:pt idx="24">
                  <c:v>7683</c:v>
                </c:pt>
                <c:pt idx="25">
                  <c:v>7672</c:v>
                </c:pt>
                <c:pt idx="26">
                  <c:v>8229</c:v>
                </c:pt>
                <c:pt idx="27">
                  <c:v>8016</c:v>
                </c:pt>
                <c:pt idx="28">
                  <c:v>8186</c:v>
                </c:pt>
                <c:pt idx="29">
                  <c:v>9053</c:v>
                </c:pt>
                <c:pt idx="30">
                  <c:v>9450</c:v>
                </c:pt>
                <c:pt idx="31">
                  <c:v>10204</c:v>
                </c:pt>
                <c:pt idx="32">
                  <c:v>9842</c:v>
                </c:pt>
                <c:pt idx="33">
                  <c:v>9408</c:v>
                </c:pt>
                <c:pt idx="34">
                  <c:v>9138</c:v>
                </c:pt>
                <c:pt idx="35" formatCode="_(* #,##0_);_(* \(#,##0\);_(* &quot;-&quot;??_);_(@_)">
                  <c:v>9325</c:v>
                </c:pt>
              </c:numCache>
            </c:numRef>
          </c:val>
        </c:ser>
        <c:ser>
          <c:idx val="2"/>
          <c:order val="1"/>
          <c:tx>
            <c:strRef>
              <c:f>Sheet1!$D$4</c:f>
              <c:strCache>
                <c:ptCount val="1"/>
                <c:pt idx="0">
                  <c:v>US Postdocs, Female</c:v>
                </c:pt>
              </c:strCache>
            </c:strRef>
          </c:tx>
          <c:spPr>
            <a:solidFill>
              <a:srgbClr val="BFA500"/>
            </a:solidFill>
            <a:ln w="25400">
              <a:noFill/>
            </a:ln>
          </c:spPr>
          <c:cat>
            <c:numRef>
              <c:f>Sheet1!$A$6:$A$41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Sheet1!$D$6:$D$41</c:f>
              <c:numCache>
                <c:formatCode>#,##0</c:formatCode>
                <c:ptCount val="36"/>
                <c:pt idx="0">
                  <c:v>2008</c:v>
                </c:pt>
                <c:pt idx="1">
                  <c:v>2064</c:v>
                </c:pt>
                <c:pt idx="2">
                  <c:v>2419</c:v>
                </c:pt>
                <c:pt idx="3">
                  <c:v>2577</c:v>
                </c:pt>
                <c:pt idx="4">
                  <c:v>2883</c:v>
                </c:pt>
                <c:pt idx="5">
                  <c:v>3058</c:v>
                </c:pt>
                <c:pt idx="6">
                  <c:v>3029</c:v>
                </c:pt>
                <c:pt idx="7">
                  <c:v>3256</c:v>
                </c:pt>
                <c:pt idx="8">
                  <c:v>3306</c:v>
                </c:pt>
                <c:pt idx="9">
                  <c:v>3411</c:v>
                </c:pt>
                <c:pt idx="10">
                  <c:v>3518</c:v>
                </c:pt>
                <c:pt idx="11">
                  <c:v>3792</c:v>
                </c:pt>
                <c:pt idx="12">
                  <c:v>3710</c:v>
                </c:pt>
                <c:pt idx="13">
                  <c:v>4013</c:v>
                </c:pt>
                <c:pt idx="14">
                  <c:v>4390</c:v>
                </c:pt>
                <c:pt idx="15">
                  <c:v>4938</c:v>
                </c:pt>
                <c:pt idx="16">
                  <c:v>4940</c:v>
                </c:pt>
                <c:pt idx="17">
                  <c:v>5112</c:v>
                </c:pt>
                <c:pt idx="18">
                  <c:v>5290</c:v>
                </c:pt>
                <c:pt idx="19">
                  <c:v>5820</c:v>
                </c:pt>
                <c:pt idx="20">
                  <c:v>5381</c:v>
                </c:pt>
                <c:pt idx="21">
                  <c:v>5244</c:v>
                </c:pt>
                <c:pt idx="22">
                  <c:v>5174</c:v>
                </c:pt>
                <c:pt idx="23">
                  <c:v>5778</c:v>
                </c:pt>
                <c:pt idx="24">
                  <c:v>5900</c:v>
                </c:pt>
                <c:pt idx="25">
                  <c:v>6032</c:v>
                </c:pt>
                <c:pt idx="26">
                  <c:v>6660</c:v>
                </c:pt>
                <c:pt idx="27">
                  <c:v>6504</c:v>
                </c:pt>
                <c:pt idx="28">
                  <c:v>6748</c:v>
                </c:pt>
                <c:pt idx="29">
                  <c:v>8001</c:v>
                </c:pt>
                <c:pt idx="30">
                  <c:v>8580</c:v>
                </c:pt>
                <c:pt idx="31">
                  <c:v>9802</c:v>
                </c:pt>
                <c:pt idx="32">
                  <c:v>9783</c:v>
                </c:pt>
                <c:pt idx="33">
                  <c:v>9723</c:v>
                </c:pt>
                <c:pt idx="34">
                  <c:v>9495</c:v>
                </c:pt>
                <c:pt idx="35" formatCode="_(* #,##0_);_(* \(#,##0\);_(* &quot;-&quot;??_);_(@_)">
                  <c:v>9654</c:v>
                </c:pt>
              </c:numCache>
            </c:numRef>
          </c:val>
        </c:ser>
        <c:ser>
          <c:idx val="1"/>
          <c:order val="2"/>
          <c:tx>
            <c:strRef>
              <c:f>Sheet1!$E$4</c:f>
              <c:strCache>
                <c:ptCount val="1"/>
                <c:pt idx="0">
                  <c:v>Foreign Postdocs, Male</c:v>
                </c:pt>
              </c:strCache>
            </c:strRef>
          </c:tx>
          <c:spPr>
            <a:solidFill>
              <a:srgbClr val="3EAEDA"/>
            </a:solidFill>
            <a:ln w="25400">
              <a:noFill/>
            </a:ln>
          </c:spPr>
          <c:cat>
            <c:numRef>
              <c:f>Sheet1!$A$6:$A$41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Sheet1!$E$6:$E$41</c:f>
              <c:numCache>
                <c:formatCode>#,##0</c:formatCode>
                <c:ptCount val="36"/>
                <c:pt idx="0">
                  <c:v>2473</c:v>
                </c:pt>
                <c:pt idx="1">
                  <c:v>2608</c:v>
                </c:pt>
                <c:pt idx="2">
                  <c:v>3012</c:v>
                </c:pt>
                <c:pt idx="3">
                  <c:v>2916</c:v>
                </c:pt>
                <c:pt idx="4">
                  <c:v>3061</c:v>
                </c:pt>
                <c:pt idx="5">
                  <c:v>3333</c:v>
                </c:pt>
                <c:pt idx="6">
                  <c:v>3712</c:v>
                </c:pt>
                <c:pt idx="7">
                  <c:v>4084</c:v>
                </c:pt>
                <c:pt idx="8">
                  <c:v>4706</c:v>
                </c:pt>
                <c:pt idx="9">
                  <c:v>5111</c:v>
                </c:pt>
                <c:pt idx="10">
                  <c:v>5627</c:v>
                </c:pt>
                <c:pt idx="11">
                  <c:v>6336</c:v>
                </c:pt>
                <c:pt idx="12">
                  <c:v>6788</c:v>
                </c:pt>
                <c:pt idx="13">
                  <c:v>7445</c:v>
                </c:pt>
                <c:pt idx="14">
                  <c:v>7836</c:v>
                </c:pt>
                <c:pt idx="15">
                  <c:v>8366</c:v>
                </c:pt>
                <c:pt idx="16">
                  <c:v>7960</c:v>
                </c:pt>
                <c:pt idx="17">
                  <c:v>8526</c:v>
                </c:pt>
                <c:pt idx="18">
                  <c:v>8647</c:v>
                </c:pt>
                <c:pt idx="19">
                  <c:v>9049</c:v>
                </c:pt>
                <c:pt idx="20">
                  <c:v>9502</c:v>
                </c:pt>
                <c:pt idx="21">
                  <c:v>10263</c:v>
                </c:pt>
                <c:pt idx="22">
                  <c:v>10887</c:v>
                </c:pt>
                <c:pt idx="23">
                  <c:v>10726</c:v>
                </c:pt>
                <c:pt idx="24">
                  <c:v>11231</c:v>
                </c:pt>
                <c:pt idx="25">
                  <c:v>11241</c:v>
                </c:pt>
                <c:pt idx="26">
                  <c:v>11038</c:v>
                </c:pt>
                <c:pt idx="27">
                  <c:v>11265</c:v>
                </c:pt>
                <c:pt idx="28">
                  <c:v>11526</c:v>
                </c:pt>
                <c:pt idx="29">
                  <c:v>11160</c:v>
                </c:pt>
                <c:pt idx="30">
                  <c:v>11506</c:v>
                </c:pt>
                <c:pt idx="31">
                  <c:v>12409</c:v>
                </c:pt>
                <c:pt idx="32">
                  <c:v>12381</c:v>
                </c:pt>
                <c:pt idx="33">
                  <c:v>12389</c:v>
                </c:pt>
                <c:pt idx="34">
                  <c:v>12063</c:v>
                </c:pt>
                <c:pt idx="35" formatCode="_(* #,##0_);_(* \(#,##0\);_(* &quot;-&quot;??_);_(@_)">
                  <c:v>12281</c:v>
                </c:pt>
              </c:numCache>
            </c:numRef>
          </c:val>
        </c:ser>
        <c:ser>
          <c:idx val="0"/>
          <c:order val="3"/>
          <c:tx>
            <c:strRef>
              <c:f>Sheet1!$B$4</c:f>
              <c:strCache>
                <c:ptCount val="1"/>
                <c:pt idx="0">
                  <c:v>Foreign Postdocs, Female</c:v>
                </c:pt>
              </c:strCache>
            </c:strRef>
          </c:tx>
          <c:spPr>
            <a:ln w="25400">
              <a:noFill/>
            </a:ln>
          </c:spPr>
          <c:cat>
            <c:numRef>
              <c:f>Sheet1!$A$6:$A$41</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Sheet1!$B$6:$B$41</c:f>
              <c:numCache>
                <c:formatCode>General</c:formatCode>
                <c:ptCount val="36"/>
                <c:pt idx="0">
                  <c:v>476</c:v>
                </c:pt>
                <c:pt idx="1">
                  <c:v>554</c:v>
                </c:pt>
                <c:pt idx="2">
                  <c:v>690</c:v>
                </c:pt>
                <c:pt idx="3">
                  <c:v>722</c:v>
                </c:pt>
                <c:pt idx="4">
                  <c:v>802</c:v>
                </c:pt>
                <c:pt idx="5">
                  <c:v>920</c:v>
                </c:pt>
                <c:pt idx="6" formatCode="#,##0">
                  <c:v>1116</c:v>
                </c:pt>
                <c:pt idx="7" formatCode="#,##0">
                  <c:v>1371</c:v>
                </c:pt>
                <c:pt idx="8" formatCode="#,##0">
                  <c:v>1642</c:v>
                </c:pt>
                <c:pt idx="9" formatCode="#,##0">
                  <c:v>1850</c:v>
                </c:pt>
                <c:pt idx="10" formatCode="#,##0">
                  <c:v>2257</c:v>
                </c:pt>
                <c:pt idx="11" formatCode="#,##0">
                  <c:v>2465</c:v>
                </c:pt>
                <c:pt idx="12" formatCode="#,##0">
                  <c:v>2914</c:v>
                </c:pt>
                <c:pt idx="13" formatCode="#,##0">
                  <c:v>3338</c:v>
                </c:pt>
                <c:pt idx="14" formatCode="#,##0">
                  <c:v>3522</c:v>
                </c:pt>
                <c:pt idx="15" formatCode="#,##0">
                  <c:v>3780</c:v>
                </c:pt>
                <c:pt idx="16" formatCode="#,##0">
                  <c:v>3690</c:v>
                </c:pt>
                <c:pt idx="17" formatCode="#,##0">
                  <c:v>3852</c:v>
                </c:pt>
                <c:pt idx="18" formatCode="#,##0">
                  <c:v>4191</c:v>
                </c:pt>
                <c:pt idx="19" formatCode="#,##0">
                  <c:v>4409</c:v>
                </c:pt>
                <c:pt idx="20" formatCode="#,##0">
                  <c:v>4789</c:v>
                </c:pt>
                <c:pt idx="21" formatCode="#,##0">
                  <c:v>5364</c:v>
                </c:pt>
                <c:pt idx="22" formatCode="#,##0">
                  <c:v>5831</c:v>
                </c:pt>
                <c:pt idx="23" formatCode="#,##0">
                  <c:v>5942</c:v>
                </c:pt>
                <c:pt idx="24" formatCode="#,##0">
                  <c:v>6446</c:v>
                </c:pt>
                <c:pt idx="25" formatCode="#,##0">
                  <c:v>6497</c:v>
                </c:pt>
                <c:pt idx="26" formatCode="#,##0">
                  <c:v>6486</c:v>
                </c:pt>
                <c:pt idx="27" formatCode="#,##0">
                  <c:v>6968</c:v>
                </c:pt>
                <c:pt idx="28" formatCode="#,##0">
                  <c:v>6974</c:v>
                </c:pt>
                <c:pt idx="29" formatCode="#,##0">
                  <c:v>7358</c:v>
                </c:pt>
                <c:pt idx="30" formatCode="#,##0">
                  <c:v>7607</c:v>
                </c:pt>
                <c:pt idx="31" formatCode="#,##0">
                  <c:v>8555</c:v>
                </c:pt>
                <c:pt idx="32" formatCode="#,##0">
                  <c:v>8469</c:v>
                </c:pt>
                <c:pt idx="33" formatCode="#,##0">
                  <c:v>8311</c:v>
                </c:pt>
                <c:pt idx="34" formatCode="#,##0">
                  <c:v>8023</c:v>
                </c:pt>
                <c:pt idx="35" formatCode="_(* #,##0_);_(* \(#,##0\);_(* &quot;-&quot;??_);_(@_)">
                  <c:v>8245</c:v>
                </c:pt>
              </c:numCache>
            </c:numRef>
          </c:val>
        </c:ser>
        <c:dLbls>
          <c:showLegendKey val="0"/>
          <c:showVal val="0"/>
          <c:showCatName val="0"/>
          <c:showSerName val="0"/>
          <c:showPercent val="0"/>
          <c:showBubbleSize val="0"/>
        </c:dLbls>
        <c:axId val="97834880"/>
        <c:axId val="97836416"/>
      </c:areaChart>
      <c:catAx>
        <c:axId val="97834880"/>
        <c:scaling>
          <c:orientation val="minMax"/>
        </c:scaling>
        <c:delete val="0"/>
        <c:axPos val="b"/>
        <c:numFmt formatCode="General" sourceLinked="1"/>
        <c:majorTickMark val="out"/>
        <c:minorTickMark val="none"/>
        <c:tickLblPos val="nextTo"/>
        <c:txPr>
          <a:bodyPr rot="-2700000"/>
          <a:lstStyle/>
          <a:p>
            <a:pPr>
              <a:defRPr sz="1400" b="1">
                <a:latin typeface="Arial" panose="020B0604020202020204" pitchFamily="34" charset="0"/>
                <a:cs typeface="Arial" panose="020B0604020202020204" pitchFamily="34" charset="0"/>
              </a:defRPr>
            </a:pPr>
            <a:endParaRPr lang="en-US"/>
          </a:p>
        </c:txPr>
        <c:crossAx val="97836416"/>
        <c:crosses val="autoZero"/>
        <c:auto val="1"/>
        <c:lblAlgn val="ctr"/>
        <c:lblOffset val="100"/>
        <c:noMultiLvlLbl val="0"/>
      </c:catAx>
      <c:valAx>
        <c:axId val="97836416"/>
        <c:scaling>
          <c:orientation val="minMax"/>
        </c:scaling>
        <c:delete val="0"/>
        <c:axPos val="l"/>
        <c:majorGridlines/>
        <c:numFmt formatCode="#,##0" sourceLinked="1"/>
        <c:majorTickMark val="out"/>
        <c:minorTickMark val="none"/>
        <c:tickLblPos val="nextTo"/>
        <c:txPr>
          <a:bodyPr/>
          <a:lstStyle/>
          <a:p>
            <a:pPr>
              <a:defRPr sz="1400" b="1">
                <a:latin typeface="Arial" panose="020B0604020202020204" pitchFamily="34" charset="0"/>
                <a:cs typeface="Arial" panose="020B0604020202020204" pitchFamily="34" charset="0"/>
              </a:defRPr>
            </a:pPr>
            <a:endParaRPr lang="en-US"/>
          </a:p>
        </c:txPr>
        <c:crossAx val="97834880"/>
        <c:crosses val="autoZero"/>
        <c:crossBetween val="midCat"/>
      </c:valAx>
      <c:spPr>
        <a:ln>
          <a:solidFill>
            <a:srgbClr val="84888B"/>
          </a:solidFill>
        </a:ln>
      </c:spPr>
    </c:plotArea>
    <c:legend>
      <c:legendPos val="r"/>
      <c:layout>
        <c:manualLayout>
          <c:xMode val="edge"/>
          <c:yMode val="edge"/>
          <c:x val="0.16632290755322252"/>
          <c:y val="7.9397174993983036E-2"/>
          <c:w val="0.32750425294060465"/>
          <c:h val="0.26145785081322193"/>
        </c:manualLayout>
      </c:layout>
      <c:overlay val="0"/>
      <c:spPr>
        <a:solidFill>
          <a:schemeClr val="bg1"/>
        </a:solidFill>
        <a:ln>
          <a:solidFill>
            <a:schemeClr val="tx1"/>
          </a:solidFill>
        </a:ln>
      </c:spPr>
      <c:txPr>
        <a:bodyPr/>
        <a:lstStyle/>
        <a:p>
          <a:pPr>
            <a:defRPr sz="1400" b="1">
              <a:latin typeface="Arial" panose="020B0604020202020204" pitchFamily="34" charset="0"/>
              <a:cs typeface="Arial" panose="020B0604020202020204"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660615339749192E-2"/>
          <c:y val="3.3180197201405429E-2"/>
          <c:w val="0.66634149897929429"/>
          <c:h val="0.84251440249294729"/>
        </c:manualLayout>
      </c:layout>
      <c:scatterChart>
        <c:scatterStyle val="lineMarker"/>
        <c:varyColors val="0"/>
        <c:ser>
          <c:idx val="0"/>
          <c:order val="0"/>
          <c:tx>
            <c:strRef>
              <c:f>Sheet1!$A$9</c:f>
              <c:strCache>
                <c:ptCount val="1"/>
                <c:pt idx="0">
                  <c:v>Biological Sciences 1989-1998 Series</c:v>
                </c:pt>
              </c:strCache>
            </c:strRef>
          </c:tx>
          <c:spPr>
            <a:ln w="28575">
              <a:noFill/>
            </a:ln>
          </c:spPr>
          <c:marker>
            <c:spPr>
              <a:solidFill>
                <a:srgbClr val="004282"/>
              </a:solidFill>
            </c:spPr>
          </c:marker>
          <c:xVal>
            <c:numRef>
              <c:f>Sheet1!$B$8:$Z$8</c:f>
              <c:numCache>
                <c:formatCode>General</c:formatCode>
                <c:ptCount val="25"/>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2011</c:v>
                </c:pt>
                <c:pt idx="22">
                  <c:v>2012</c:v>
                </c:pt>
                <c:pt idx="23">
                  <c:v>2013</c:v>
                </c:pt>
                <c:pt idx="24">
                  <c:v>2014</c:v>
                </c:pt>
              </c:numCache>
            </c:numRef>
          </c:xVal>
          <c:yVal>
            <c:numRef>
              <c:f>Sheet1!$B$9:$Z$9</c:f>
              <c:numCache>
                <c:formatCode>General</c:formatCode>
                <c:ptCount val="25"/>
                <c:pt idx="0" formatCode="0">
                  <c:v>587</c:v>
                </c:pt>
                <c:pt idx="3" formatCode="0">
                  <c:v>588</c:v>
                </c:pt>
                <c:pt idx="6" formatCode="0">
                  <c:v>590</c:v>
                </c:pt>
                <c:pt idx="9" formatCode="0">
                  <c:v>597</c:v>
                </c:pt>
              </c:numCache>
            </c:numRef>
          </c:yVal>
          <c:smooth val="0"/>
        </c:ser>
        <c:ser>
          <c:idx val="1"/>
          <c:order val="1"/>
          <c:tx>
            <c:strRef>
              <c:f>Sheet1!$A$10</c:f>
              <c:strCache>
                <c:ptCount val="1"/>
                <c:pt idx="0">
                  <c:v>Biological Sciences 1997-2009 Series</c:v>
                </c:pt>
              </c:strCache>
            </c:strRef>
          </c:tx>
          <c:spPr>
            <a:ln w="28575">
              <a:noFill/>
            </a:ln>
          </c:spPr>
          <c:xVal>
            <c:numRef>
              <c:f>Sheet1!$B$8:$Z$8</c:f>
              <c:numCache>
                <c:formatCode>General</c:formatCode>
                <c:ptCount val="25"/>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2011</c:v>
                </c:pt>
                <c:pt idx="22">
                  <c:v>2012</c:v>
                </c:pt>
                <c:pt idx="23">
                  <c:v>2013</c:v>
                </c:pt>
                <c:pt idx="24">
                  <c:v>2014</c:v>
                </c:pt>
              </c:numCache>
            </c:numRef>
          </c:xVal>
          <c:yVal>
            <c:numRef>
              <c:f>Sheet1!$B$10:$Z$10</c:f>
              <c:numCache>
                <c:formatCode>General</c:formatCode>
                <c:ptCount val="25"/>
                <c:pt idx="8" formatCode="0">
                  <c:v>597</c:v>
                </c:pt>
                <c:pt idx="11" formatCode="0">
                  <c:v>613</c:v>
                </c:pt>
                <c:pt idx="13" formatCode="0">
                  <c:v>627</c:v>
                </c:pt>
                <c:pt idx="14" formatCode="0">
                  <c:v>630</c:v>
                </c:pt>
                <c:pt idx="15" formatCode="0">
                  <c:v>632</c:v>
                </c:pt>
                <c:pt idx="16" formatCode="0">
                  <c:v>631</c:v>
                </c:pt>
                <c:pt idx="17" formatCode="0">
                  <c:v>629</c:v>
                </c:pt>
                <c:pt idx="18" formatCode="0">
                  <c:v>627</c:v>
                </c:pt>
                <c:pt idx="19" formatCode="0">
                  <c:v>625</c:v>
                </c:pt>
                <c:pt idx="20" formatCode="0">
                  <c:v>626</c:v>
                </c:pt>
              </c:numCache>
            </c:numRef>
          </c:yVal>
          <c:smooth val="0"/>
        </c:ser>
        <c:ser>
          <c:idx val="2"/>
          <c:order val="2"/>
          <c:tx>
            <c:strRef>
              <c:f>Sheet1!$A$11</c:f>
              <c:strCache>
                <c:ptCount val="1"/>
                <c:pt idx="0">
                  <c:v>Biological Sciences 2012-2013 Series</c:v>
                </c:pt>
              </c:strCache>
            </c:strRef>
          </c:tx>
          <c:spPr>
            <a:ln w="28575">
              <a:noFill/>
            </a:ln>
          </c:spPr>
          <c:xVal>
            <c:numRef>
              <c:f>Sheet1!$B$8:$Z$8</c:f>
              <c:numCache>
                <c:formatCode>General</c:formatCode>
                <c:ptCount val="25"/>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2011</c:v>
                </c:pt>
                <c:pt idx="22">
                  <c:v>2012</c:v>
                </c:pt>
                <c:pt idx="23">
                  <c:v>2013</c:v>
                </c:pt>
                <c:pt idx="24">
                  <c:v>2014</c:v>
                </c:pt>
              </c:numCache>
            </c:numRef>
          </c:xVal>
          <c:yVal>
            <c:numRef>
              <c:f>Sheet1!$B$11:$Z$11</c:f>
              <c:numCache>
                <c:formatCode>General</c:formatCode>
                <c:ptCount val="25"/>
                <c:pt idx="22" formatCode="0">
                  <c:v>153</c:v>
                </c:pt>
                <c:pt idx="23">
                  <c:v>153</c:v>
                </c:pt>
                <c:pt idx="24">
                  <c:v>154</c:v>
                </c:pt>
              </c:numCache>
            </c:numRef>
          </c:yVal>
          <c:smooth val="0"/>
        </c:ser>
        <c:ser>
          <c:idx val="3"/>
          <c:order val="3"/>
          <c:tx>
            <c:strRef>
              <c:f>Sheet1!$A$12</c:f>
              <c:strCache>
                <c:ptCount val="1"/>
                <c:pt idx="0">
                  <c:v>Health/ Medical Sciences 1989-1998 Series</c:v>
                </c:pt>
              </c:strCache>
            </c:strRef>
          </c:tx>
          <c:spPr>
            <a:ln w="28575">
              <a:noFill/>
            </a:ln>
          </c:spPr>
          <c:marker>
            <c:spPr>
              <a:solidFill>
                <a:srgbClr val="84888B"/>
              </a:solidFill>
            </c:spPr>
          </c:marker>
          <c:xVal>
            <c:numRef>
              <c:f>Sheet1!$B$8:$Z$8</c:f>
              <c:numCache>
                <c:formatCode>General</c:formatCode>
                <c:ptCount val="25"/>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2011</c:v>
                </c:pt>
                <c:pt idx="22">
                  <c:v>2012</c:v>
                </c:pt>
                <c:pt idx="23">
                  <c:v>2013</c:v>
                </c:pt>
                <c:pt idx="24">
                  <c:v>2014</c:v>
                </c:pt>
              </c:numCache>
            </c:numRef>
          </c:xVal>
          <c:yVal>
            <c:numRef>
              <c:f>Sheet1!$B$12:$Z$12</c:f>
              <c:numCache>
                <c:formatCode>General</c:formatCode>
                <c:ptCount val="25"/>
                <c:pt idx="0" formatCode="0">
                  <c:v>509</c:v>
                </c:pt>
                <c:pt idx="3" formatCode="0">
                  <c:v>503</c:v>
                </c:pt>
                <c:pt idx="6" formatCode="0">
                  <c:v>507</c:v>
                </c:pt>
                <c:pt idx="9" formatCode="0">
                  <c:v>521</c:v>
                </c:pt>
              </c:numCache>
            </c:numRef>
          </c:yVal>
          <c:smooth val="0"/>
        </c:ser>
        <c:ser>
          <c:idx val="4"/>
          <c:order val="4"/>
          <c:tx>
            <c:strRef>
              <c:f>Sheet1!$A$13</c:f>
              <c:strCache>
                <c:ptCount val="1"/>
                <c:pt idx="0">
                  <c:v>Health/ Medical Sciences 1997-2009 Series</c:v>
                </c:pt>
              </c:strCache>
            </c:strRef>
          </c:tx>
          <c:spPr>
            <a:ln w="28575">
              <a:noFill/>
            </a:ln>
          </c:spPr>
          <c:marker>
            <c:spPr>
              <a:solidFill>
                <a:srgbClr val="3EAEDA"/>
              </a:solidFill>
            </c:spPr>
          </c:marker>
          <c:xVal>
            <c:numRef>
              <c:f>Sheet1!$B$8:$Z$8</c:f>
              <c:numCache>
                <c:formatCode>General</c:formatCode>
                <c:ptCount val="25"/>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2011</c:v>
                </c:pt>
                <c:pt idx="22">
                  <c:v>2012</c:v>
                </c:pt>
                <c:pt idx="23">
                  <c:v>2013</c:v>
                </c:pt>
                <c:pt idx="24">
                  <c:v>2014</c:v>
                </c:pt>
              </c:numCache>
            </c:numRef>
          </c:xVal>
          <c:yVal>
            <c:numRef>
              <c:f>Sheet1!$B$13:$Z$13</c:f>
              <c:numCache>
                <c:formatCode>General</c:formatCode>
                <c:ptCount val="25"/>
                <c:pt idx="8" formatCode="0">
                  <c:v>520</c:v>
                </c:pt>
                <c:pt idx="11" formatCode="0">
                  <c:v>535</c:v>
                </c:pt>
                <c:pt idx="13" formatCode="0">
                  <c:v>545</c:v>
                </c:pt>
                <c:pt idx="14" formatCode="0">
                  <c:v>548</c:v>
                </c:pt>
                <c:pt idx="15" formatCode="0">
                  <c:v>552</c:v>
                </c:pt>
                <c:pt idx="16" formatCode="0">
                  <c:v>552</c:v>
                </c:pt>
                <c:pt idx="17" formatCode="0">
                  <c:v>551</c:v>
                </c:pt>
                <c:pt idx="18" formatCode="0">
                  <c:v>549</c:v>
                </c:pt>
                <c:pt idx="19" formatCode="0">
                  <c:v>549</c:v>
                </c:pt>
                <c:pt idx="20" formatCode="0">
                  <c:v>551</c:v>
                </c:pt>
              </c:numCache>
            </c:numRef>
          </c:yVal>
          <c:smooth val="0"/>
        </c:ser>
        <c:ser>
          <c:idx val="5"/>
          <c:order val="5"/>
          <c:tx>
            <c:strRef>
              <c:f>Sheet1!$A$14</c:f>
              <c:strCache>
                <c:ptCount val="1"/>
                <c:pt idx="0">
                  <c:v>Health/ Medical Sciences 2012-2013 Series</c:v>
                </c:pt>
              </c:strCache>
            </c:strRef>
          </c:tx>
          <c:spPr>
            <a:ln w="28575">
              <a:noFill/>
            </a:ln>
          </c:spPr>
          <c:xVal>
            <c:numRef>
              <c:f>Sheet1!$B$8:$Z$8</c:f>
              <c:numCache>
                <c:formatCode>General</c:formatCode>
                <c:ptCount val="25"/>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2011</c:v>
                </c:pt>
                <c:pt idx="22">
                  <c:v>2012</c:v>
                </c:pt>
                <c:pt idx="23">
                  <c:v>2013</c:v>
                </c:pt>
                <c:pt idx="24">
                  <c:v>2014</c:v>
                </c:pt>
              </c:numCache>
            </c:numRef>
          </c:xVal>
          <c:yVal>
            <c:numRef>
              <c:f>Sheet1!$B$14:$Z$14</c:f>
              <c:numCache>
                <c:formatCode>General</c:formatCode>
                <c:ptCount val="25"/>
                <c:pt idx="22" formatCode="0">
                  <c:v>149</c:v>
                </c:pt>
                <c:pt idx="23">
                  <c:v>149</c:v>
                </c:pt>
                <c:pt idx="24">
                  <c:v>149</c:v>
                </c:pt>
              </c:numCache>
            </c:numRef>
          </c:yVal>
          <c:smooth val="0"/>
        </c:ser>
        <c:dLbls>
          <c:showLegendKey val="0"/>
          <c:showVal val="0"/>
          <c:showCatName val="0"/>
          <c:showSerName val="0"/>
          <c:showPercent val="0"/>
          <c:showBubbleSize val="0"/>
        </c:dLbls>
        <c:axId val="33006720"/>
        <c:axId val="33008256"/>
      </c:scatterChart>
      <c:valAx>
        <c:axId val="33006720"/>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33008256"/>
        <c:crosses val="autoZero"/>
        <c:crossBetween val="midCat"/>
        <c:majorUnit val="2"/>
      </c:valAx>
      <c:valAx>
        <c:axId val="33008256"/>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33006720"/>
        <c:crosses val="autoZero"/>
        <c:crossBetween val="midCat"/>
      </c:valAx>
      <c:spPr>
        <a:ln>
          <a:solidFill>
            <a:schemeClr val="bg1">
              <a:lumMod val="65000"/>
            </a:schemeClr>
          </a:solidFill>
        </a:ln>
      </c:spPr>
    </c:plotArea>
    <c:legend>
      <c:legendPos val="r"/>
      <c:layout>
        <c:manualLayout>
          <c:xMode val="edge"/>
          <c:yMode val="edge"/>
          <c:x val="8.2945222125012139E-2"/>
          <c:y val="0.37343444407467513"/>
          <c:w val="0.48032638281325951"/>
          <c:h val="0.49382968650874276"/>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908272241831847E-2"/>
          <c:y val="3.3180197201405429E-2"/>
          <c:w val="0.62693875011313238"/>
          <c:h val="0.84251440249294729"/>
        </c:manualLayout>
      </c:layout>
      <c:areaChart>
        <c:grouping val="stacked"/>
        <c:varyColors val="0"/>
        <c:ser>
          <c:idx val="0"/>
          <c:order val="0"/>
          <c:tx>
            <c:strRef>
              <c:f>Sheet1!$E$6</c:f>
              <c:strCache>
                <c:ptCount val="1"/>
                <c:pt idx="0">
                  <c:v>Research Grants</c:v>
                </c:pt>
              </c:strCache>
            </c:strRef>
          </c:tx>
          <c:spPr>
            <a:solidFill>
              <a:srgbClr val="004282"/>
            </a:solidFill>
            <a:ln w="25400">
              <a:noFill/>
            </a:ln>
          </c:spPr>
          <c:cat>
            <c:numRef>
              <c:f>Sheet1!$A$8:$A$43</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Sheet1!$E$8:$E$43</c:f>
              <c:numCache>
                <c:formatCode>#,##0</c:formatCode>
                <c:ptCount val="36"/>
                <c:pt idx="0">
                  <c:v>3975</c:v>
                </c:pt>
                <c:pt idx="1">
                  <c:v>4102</c:v>
                </c:pt>
                <c:pt idx="2">
                  <c:v>4738</c:v>
                </c:pt>
                <c:pt idx="3">
                  <c:v>4630</c:v>
                </c:pt>
                <c:pt idx="4">
                  <c:v>4973</c:v>
                </c:pt>
                <c:pt idx="5">
                  <c:v>5514</c:v>
                </c:pt>
                <c:pt idx="6">
                  <c:v>5913</c:v>
                </c:pt>
                <c:pt idx="7">
                  <c:v>6288</c:v>
                </c:pt>
                <c:pt idx="8">
                  <c:v>7015</c:v>
                </c:pt>
                <c:pt idx="9">
                  <c:v>7196</c:v>
                </c:pt>
                <c:pt idx="10">
                  <c:v>8156</c:v>
                </c:pt>
                <c:pt idx="11">
                  <c:v>8539</c:v>
                </c:pt>
                <c:pt idx="12">
                  <c:v>8981</c:v>
                </c:pt>
                <c:pt idx="13">
                  <c:v>9669</c:v>
                </c:pt>
                <c:pt idx="14">
                  <c:v>10466</c:v>
                </c:pt>
                <c:pt idx="15">
                  <c:v>10900</c:v>
                </c:pt>
                <c:pt idx="16">
                  <c:v>10918</c:v>
                </c:pt>
                <c:pt idx="17">
                  <c:v>11589</c:v>
                </c:pt>
                <c:pt idx="18">
                  <c:v>12003</c:v>
                </c:pt>
                <c:pt idx="19">
                  <c:v>12634</c:v>
                </c:pt>
                <c:pt idx="20">
                  <c:v>13305</c:v>
                </c:pt>
                <c:pt idx="21">
                  <c:v>14697</c:v>
                </c:pt>
                <c:pt idx="22">
                  <c:v>15140</c:v>
                </c:pt>
                <c:pt idx="23">
                  <c:v>15673</c:v>
                </c:pt>
                <c:pt idx="24">
                  <c:v>16154</c:v>
                </c:pt>
                <c:pt idx="25">
                  <c:v>16861</c:v>
                </c:pt>
                <c:pt idx="26">
                  <c:v>17201</c:v>
                </c:pt>
                <c:pt idx="27">
                  <c:v>17087</c:v>
                </c:pt>
                <c:pt idx="28">
                  <c:v>17152</c:v>
                </c:pt>
                <c:pt idx="29">
                  <c:v>16522</c:v>
                </c:pt>
                <c:pt idx="30">
                  <c:v>17981</c:v>
                </c:pt>
                <c:pt idx="31">
                  <c:v>18388</c:v>
                </c:pt>
                <c:pt idx="32">
                  <c:v>18274</c:v>
                </c:pt>
                <c:pt idx="33">
                  <c:v>17877</c:v>
                </c:pt>
                <c:pt idx="34">
                  <c:v>16564</c:v>
                </c:pt>
                <c:pt idx="35">
                  <c:v>16418</c:v>
                </c:pt>
              </c:numCache>
            </c:numRef>
          </c:val>
        </c:ser>
        <c:ser>
          <c:idx val="1"/>
          <c:order val="1"/>
          <c:tx>
            <c:strRef>
              <c:f>Sheet1!$C$6</c:f>
              <c:strCache>
                <c:ptCount val="1"/>
                <c:pt idx="0">
                  <c:v>Fellowships</c:v>
                </c:pt>
              </c:strCache>
            </c:strRef>
          </c:tx>
          <c:spPr>
            <a:ln w="12700">
              <a:noFill/>
            </a:ln>
          </c:spPr>
          <c:cat>
            <c:numRef>
              <c:f>Sheet1!$A$8:$A$43</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Sheet1!$C$8:$C$43</c:f>
              <c:numCache>
                <c:formatCode>#,##0</c:formatCode>
                <c:ptCount val="36"/>
                <c:pt idx="0">
                  <c:v>2249</c:v>
                </c:pt>
                <c:pt idx="1">
                  <c:v>1932</c:v>
                </c:pt>
                <c:pt idx="2">
                  <c:v>1781</c:v>
                </c:pt>
                <c:pt idx="3">
                  <c:v>1727</c:v>
                </c:pt>
                <c:pt idx="4">
                  <c:v>1992</c:v>
                </c:pt>
                <c:pt idx="5">
                  <c:v>1854</c:v>
                </c:pt>
                <c:pt idx="6">
                  <c:v>1964</c:v>
                </c:pt>
                <c:pt idx="7">
                  <c:v>1956</c:v>
                </c:pt>
                <c:pt idx="8">
                  <c:v>1927</c:v>
                </c:pt>
                <c:pt idx="9">
                  <c:v>2005</c:v>
                </c:pt>
                <c:pt idx="10">
                  <c:v>2033</c:v>
                </c:pt>
                <c:pt idx="11">
                  <c:v>2155</c:v>
                </c:pt>
                <c:pt idx="12">
                  <c:v>2211</c:v>
                </c:pt>
                <c:pt idx="13">
                  <c:v>2225</c:v>
                </c:pt>
                <c:pt idx="14">
                  <c:v>2305</c:v>
                </c:pt>
                <c:pt idx="15">
                  <c:v>2517</c:v>
                </c:pt>
                <c:pt idx="16">
                  <c:v>2469</c:v>
                </c:pt>
                <c:pt idx="17">
                  <c:v>2540</c:v>
                </c:pt>
                <c:pt idx="18">
                  <c:v>2608</c:v>
                </c:pt>
                <c:pt idx="19">
                  <c:v>3278</c:v>
                </c:pt>
                <c:pt idx="20">
                  <c:v>2993</c:v>
                </c:pt>
                <c:pt idx="21">
                  <c:v>2987</c:v>
                </c:pt>
                <c:pt idx="22">
                  <c:v>2820</c:v>
                </c:pt>
                <c:pt idx="23">
                  <c:v>2972</c:v>
                </c:pt>
                <c:pt idx="24">
                  <c:v>2780</c:v>
                </c:pt>
                <c:pt idx="25">
                  <c:v>2842</c:v>
                </c:pt>
                <c:pt idx="26">
                  <c:v>2961</c:v>
                </c:pt>
                <c:pt idx="27">
                  <c:v>2868</c:v>
                </c:pt>
                <c:pt idx="28">
                  <c:v>2059</c:v>
                </c:pt>
                <c:pt idx="29">
                  <c:v>1919</c:v>
                </c:pt>
                <c:pt idx="30">
                  <c:v>1676</c:v>
                </c:pt>
                <c:pt idx="31">
                  <c:v>1775</c:v>
                </c:pt>
                <c:pt idx="32">
                  <c:v>1719</c:v>
                </c:pt>
                <c:pt idx="33">
                  <c:v>1642</c:v>
                </c:pt>
                <c:pt idx="34">
                  <c:v>1614</c:v>
                </c:pt>
                <c:pt idx="35">
                  <c:v>1515</c:v>
                </c:pt>
              </c:numCache>
            </c:numRef>
          </c:val>
        </c:ser>
        <c:ser>
          <c:idx val="2"/>
          <c:order val="2"/>
          <c:tx>
            <c:strRef>
              <c:f>Sheet1!$D$6</c:f>
              <c:strCache>
                <c:ptCount val="1"/>
                <c:pt idx="0">
                  <c:v>Traineeships</c:v>
                </c:pt>
              </c:strCache>
            </c:strRef>
          </c:tx>
          <c:spPr>
            <a:ln w="25400">
              <a:noFill/>
            </a:ln>
          </c:spPr>
          <c:cat>
            <c:numRef>
              <c:f>Sheet1!$A$8:$A$43</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Sheet1!$D$8:$D$43</c:f>
              <c:numCache>
                <c:formatCode>#,##0</c:formatCode>
                <c:ptCount val="36"/>
                <c:pt idx="0">
                  <c:v>2052</c:v>
                </c:pt>
                <c:pt idx="1">
                  <c:v>2164</c:v>
                </c:pt>
                <c:pt idx="2">
                  <c:v>2305</c:v>
                </c:pt>
                <c:pt idx="3">
                  <c:v>2127</c:v>
                </c:pt>
                <c:pt idx="4">
                  <c:v>2308</c:v>
                </c:pt>
                <c:pt idx="5">
                  <c:v>2393</c:v>
                </c:pt>
                <c:pt idx="6">
                  <c:v>2287</c:v>
                </c:pt>
                <c:pt idx="7">
                  <c:v>2413</c:v>
                </c:pt>
                <c:pt idx="8">
                  <c:v>2347</c:v>
                </c:pt>
                <c:pt idx="9">
                  <c:v>2386</c:v>
                </c:pt>
                <c:pt idx="10">
                  <c:v>2278</c:v>
                </c:pt>
                <c:pt idx="11">
                  <c:v>2362</c:v>
                </c:pt>
                <c:pt idx="12">
                  <c:v>2501</c:v>
                </c:pt>
                <c:pt idx="13">
                  <c:v>2629</c:v>
                </c:pt>
                <c:pt idx="14">
                  <c:v>2658</c:v>
                </c:pt>
                <c:pt idx="15">
                  <c:v>2679</c:v>
                </c:pt>
                <c:pt idx="16">
                  <c:v>2447</c:v>
                </c:pt>
                <c:pt idx="17">
                  <c:v>2428</c:v>
                </c:pt>
                <c:pt idx="18">
                  <c:v>2493</c:v>
                </c:pt>
                <c:pt idx="19">
                  <c:v>2629</c:v>
                </c:pt>
                <c:pt idx="20">
                  <c:v>2393</c:v>
                </c:pt>
                <c:pt idx="21">
                  <c:v>2285</c:v>
                </c:pt>
                <c:pt idx="22">
                  <c:v>2162</c:v>
                </c:pt>
                <c:pt idx="23">
                  <c:v>2366</c:v>
                </c:pt>
                <c:pt idx="24">
                  <c:v>2327</c:v>
                </c:pt>
                <c:pt idx="25">
                  <c:v>2231</c:v>
                </c:pt>
                <c:pt idx="26">
                  <c:v>2490</c:v>
                </c:pt>
                <c:pt idx="27">
                  <c:v>2355</c:v>
                </c:pt>
                <c:pt idx="28">
                  <c:v>2481</c:v>
                </c:pt>
                <c:pt idx="29">
                  <c:v>2889</c:v>
                </c:pt>
                <c:pt idx="30">
                  <c:v>3037</c:v>
                </c:pt>
                <c:pt idx="31">
                  <c:v>2760</c:v>
                </c:pt>
                <c:pt idx="32">
                  <c:v>2947</c:v>
                </c:pt>
                <c:pt idx="33">
                  <c:v>3078</c:v>
                </c:pt>
                <c:pt idx="34">
                  <c:v>2583</c:v>
                </c:pt>
                <c:pt idx="35">
                  <c:v>2722</c:v>
                </c:pt>
              </c:numCache>
            </c:numRef>
          </c:val>
        </c:ser>
        <c:ser>
          <c:idx val="3"/>
          <c:order val="3"/>
          <c:tx>
            <c:strRef>
              <c:f>Sheet1!$F$6</c:f>
              <c:strCache>
                <c:ptCount val="1"/>
                <c:pt idx="0">
                  <c:v>Non-Federal Sources</c:v>
                </c:pt>
              </c:strCache>
            </c:strRef>
          </c:tx>
          <c:spPr>
            <a:solidFill>
              <a:srgbClr val="84888B"/>
            </a:solidFill>
            <a:ln w="12700">
              <a:noFill/>
            </a:ln>
          </c:spPr>
          <c:cat>
            <c:numRef>
              <c:f>Sheet1!$A$8:$A$43</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Sheet1!$F$8:$F$43</c:f>
              <c:numCache>
                <c:formatCode>#,##0</c:formatCode>
                <c:ptCount val="36"/>
                <c:pt idx="0">
                  <c:v>2990</c:v>
                </c:pt>
                <c:pt idx="1">
                  <c:v>3153</c:v>
                </c:pt>
                <c:pt idx="2">
                  <c:v>3602</c:v>
                </c:pt>
                <c:pt idx="3">
                  <c:v>3832</c:v>
                </c:pt>
                <c:pt idx="4">
                  <c:v>4002</c:v>
                </c:pt>
                <c:pt idx="5">
                  <c:v>4163</c:v>
                </c:pt>
                <c:pt idx="6">
                  <c:v>4304</c:v>
                </c:pt>
                <c:pt idx="7">
                  <c:v>4729</c:v>
                </c:pt>
                <c:pt idx="8">
                  <c:v>4977</c:v>
                </c:pt>
                <c:pt idx="9">
                  <c:v>5335</c:v>
                </c:pt>
                <c:pt idx="10">
                  <c:v>5819</c:v>
                </c:pt>
                <c:pt idx="11">
                  <c:v>6450</c:v>
                </c:pt>
                <c:pt idx="12">
                  <c:v>6610</c:v>
                </c:pt>
                <c:pt idx="13">
                  <c:v>7297</c:v>
                </c:pt>
                <c:pt idx="14">
                  <c:v>7747</c:v>
                </c:pt>
                <c:pt idx="15">
                  <c:v>8633</c:v>
                </c:pt>
                <c:pt idx="16">
                  <c:v>8332</c:v>
                </c:pt>
                <c:pt idx="17">
                  <c:v>8586</c:v>
                </c:pt>
                <c:pt idx="18">
                  <c:v>8895</c:v>
                </c:pt>
                <c:pt idx="19">
                  <c:v>9087</c:v>
                </c:pt>
                <c:pt idx="20">
                  <c:v>8926</c:v>
                </c:pt>
                <c:pt idx="21">
                  <c:v>9268</c:v>
                </c:pt>
                <c:pt idx="22">
                  <c:v>9637</c:v>
                </c:pt>
                <c:pt idx="23">
                  <c:v>9312</c:v>
                </c:pt>
                <c:pt idx="24">
                  <c:v>9999</c:v>
                </c:pt>
                <c:pt idx="25">
                  <c:v>9508</c:v>
                </c:pt>
                <c:pt idx="26">
                  <c:v>9761</c:v>
                </c:pt>
                <c:pt idx="27">
                  <c:v>10443</c:v>
                </c:pt>
                <c:pt idx="28">
                  <c:v>11742</c:v>
                </c:pt>
                <c:pt idx="29">
                  <c:v>14242</c:v>
                </c:pt>
                <c:pt idx="30">
                  <c:v>14449</c:v>
                </c:pt>
                <c:pt idx="31">
                  <c:v>12502</c:v>
                </c:pt>
                <c:pt idx="32">
                  <c:v>13247</c:v>
                </c:pt>
                <c:pt idx="33">
                  <c:v>14336</c:v>
                </c:pt>
                <c:pt idx="34">
                  <c:v>14504</c:v>
                </c:pt>
                <c:pt idx="35">
                  <c:v>15320</c:v>
                </c:pt>
              </c:numCache>
            </c:numRef>
          </c:val>
        </c:ser>
        <c:ser>
          <c:idx val="4"/>
          <c:order val="4"/>
          <c:tx>
            <c:strRef>
              <c:f>Sheet1!$J$6</c:f>
              <c:strCache>
                <c:ptCount val="1"/>
                <c:pt idx="0">
                  <c:v>Unknown Sources</c:v>
                </c:pt>
              </c:strCache>
            </c:strRef>
          </c:tx>
          <c:spPr>
            <a:solidFill>
              <a:srgbClr val="92D050"/>
            </a:solidFill>
            <a:ln w="25400">
              <a:noFill/>
            </a:ln>
          </c:spPr>
          <c:cat>
            <c:numRef>
              <c:f>Sheet1!$A$8:$A$43</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Sheet1!$J$8:$J$43</c:f>
              <c:numCache>
                <c:formatCode>General</c:formatCode>
                <c:ptCount val="36"/>
                <c:pt idx="31" formatCode="#,##0">
                  <c:v>5032</c:v>
                </c:pt>
                <c:pt idx="32" formatCode="#,##0">
                  <c:v>3960</c:v>
                </c:pt>
                <c:pt idx="33" formatCode="#,##0">
                  <c:v>2465</c:v>
                </c:pt>
                <c:pt idx="34" formatCode="#,##0">
                  <c:v>3075</c:v>
                </c:pt>
                <c:pt idx="35" formatCode="#,##0">
                  <c:v>3205</c:v>
                </c:pt>
              </c:numCache>
            </c:numRef>
          </c:val>
        </c:ser>
        <c:ser>
          <c:idx val="5"/>
          <c:order val="5"/>
          <c:tx>
            <c:strRef>
              <c:f>Sheet1!$I$6</c:f>
              <c:strCache>
                <c:ptCount val="1"/>
                <c:pt idx="0">
                  <c:v>Other Federal Sources</c:v>
                </c:pt>
              </c:strCache>
            </c:strRef>
          </c:tx>
          <c:spPr>
            <a:solidFill>
              <a:srgbClr val="0000FE"/>
            </a:solidFill>
            <a:ln w="25400">
              <a:noFill/>
            </a:ln>
          </c:spPr>
          <c:cat>
            <c:numRef>
              <c:f>Sheet1!$A$8:$A$43</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Sheet1!$I$8:$I$43</c:f>
              <c:numCache>
                <c:formatCode>General</c:formatCode>
                <c:ptCount val="36"/>
                <c:pt idx="31" formatCode="#,##0">
                  <c:v>513</c:v>
                </c:pt>
                <c:pt idx="32" formatCode="#,##0">
                  <c:v>328</c:v>
                </c:pt>
                <c:pt idx="33" formatCode="#,##0">
                  <c:v>433</c:v>
                </c:pt>
                <c:pt idx="34" formatCode="#,##0">
                  <c:v>379</c:v>
                </c:pt>
                <c:pt idx="35" formatCode="#,##0">
                  <c:v>325</c:v>
                </c:pt>
              </c:numCache>
            </c:numRef>
          </c:val>
        </c:ser>
        <c:dLbls>
          <c:showLegendKey val="0"/>
          <c:showVal val="0"/>
          <c:showCatName val="0"/>
          <c:showSerName val="0"/>
          <c:showPercent val="0"/>
          <c:showBubbleSize val="0"/>
        </c:dLbls>
        <c:axId val="98519296"/>
        <c:axId val="98541568"/>
      </c:areaChart>
      <c:catAx>
        <c:axId val="98519296"/>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98541568"/>
        <c:crosses val="autoZero"/>
        <c:auto val="1"/>
        <c:lblAlgn val="ctr"/>
        <c:lblOffset val="100"/>
        <c:noMultiLvlLbl val="0"/>
      </c:catAx>
      <c:valAx>
        <c:axId val="98541568"/>
        <c:scaling>
          <c:orientation val="minMax"/>
          <c:max val="45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98519296"/>
        <c:crosses val="autoZero"/>
        <c:crossBetween val="midCat"/>
      </c:valAx>
      <c:spPr>
        <a:ln>
          <a:solidFill>
            <a:schemeClr val="bg1">
              <a:lumMod val="65000"/>
            </a:schemeClr>
          </a:solidFill>
        </a:ln>
      </c:spPr>
    </c:plotArea>
    <c:legend>
      <c:legendPos val="r"/>
      <c:layout>
        <c:manualLayout>
          <c:xMode val="edge"/>
          <c:yMode val="edge"/>
          <c:x val="0.11229731700204143"/>
          <c:y val="6.4022288327831259E-2"/>
          <c:w val="0.24458525658430627"/>
          <c:h val="0.33361816667458055"/>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3"/>
          <c:order val="0"/>
          <c:tx>
            <c:strRef>
              <c:f>Sheet1!$A$11</c:f>
              <c:strCache>
                <c:ptCount val="1"/>
                <c:pt idx="0">
                  <c:v>  1–2 years post-Ph.D.</c:v>
                </c:pt>
              </c:strCache>
            </c:strRef>
          </c:tx>
          <c:spPr>
            <a:solidFill>
              <a:srgbClr val="004282"/>
            </a:solidFill>
          </c:spPr>
          <c:invertIfNegative val="0"/>
          <c:cat>
            <c:strRef>
              <c:f>Sheet1!$B$10:$R$10</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Sheet1!$B$11:$R$11</c:f>
              <c:numCache>
                <c:formatCode>0.0</c:formatCode>
                <c:ptCount val="17"/>
                <c:pt idx="0">
                  <c:v>27.440200000000001</c:v>
                </c:pt>
                <c:pt idx="1">
                  <c:v>46.610900000000001</c:v>
                </c:pt>
                <c:pt idx="2">
                  <c:v>56.7256</c:v>
                </c:pt>
                <c:pt idx="3">
                  <c:v>52.209200000000003</c:v>
                </c:pt>
                <c:pt idx="4">
                  <c:v>62.676200000000001</c:v>
                </c:pt>
                <c:pt idx="5">
                  <c:v>49.873800000000003</c:v>
                </c:pt>
                <c:pt idx="6">
                  <c:v>61.119</c:v>
                </c:pt>
                <c:pt idx="7">
                  <c:v>66.639799999999994</c:v>
                </c:pt>
                <c:pt idx="8">
                  <c:v>63.809100000000001</c:v>
                </c:pt>
                <c:pt idx="9">
                  <c:v>67.026200000000003</c:v>
                </c:pt>
                <c:pt idx="10">
                  <c:v>59.393900000000002</c:v>
                </c:pt>
                <c:pt idx="11">
                  <c:v>55.344099999999997</c:v>
                </c:pt>
                <c:pt idx="12">
                  <c:v>51.201000000000001</c:v>
                </c:pt>
                <c:pt idx="13">
                  <c:v>61.669400000000003</c:v>
                </c:pt>
                <c:pt idx="14">
                  <c:v>57.4</c:v>
                </c:pt>
                <c:pt idx="15" formatCode="General">
                  <c:v>53.1</c:v>
                </c:pt>
                <c:pt idx="16" formatCode="General">
                  <c:v>49.5</c:v>
                </c:pt>
              </c:numCache>
            </c:numRef>
          </c:val>
        </c:ser>
        <c:dLbls>
          <c:showLegendKey val="0"/>
          <c:showVal val="0"/>
          <c:showCatName val="0"/>
          <c:showSerName val="0"/>
          <c:showPercent val="0"/>
          <c:showBubbleSize val="0"/>
        </c:dLbls>
        <c:gapWidth val="150"/>
        <c:axId val="98223232"/>
        <c:axId val="98224768"/>
      </c:barChart>
      <c:catAx>
        <c:axId val="98223232"/>
        <c:scaling>
          <c:orientation val="minMax"/>
        </c:scaling>
        <c:delete val="0"/>
        <c:axPos val="b"/>
        <c:majorTickMark val="out"/>
        <c:minorTickMark val="none"/>
        <c:tickLblPos val="nextTo"/>
        <c:txPr>
          <a:bodyPr rot="-2700000"/>
          <a:lstStyle/>
          <a:p>
            <a:pPr>
              <a:defRPr sz="1400" b="1">
                <a:latin typeface="Arial" pitchFamily="34" charset="0"/>
                <a:cs typeface="Arial" pitchFamily="34" charset="0"/>
              </a:defRPr>
            </a:pPr>
            <a:endParaRPr lang="en-US"/>
          </a:p>
        </c:txPr>
        <c:crossAx val="98224768"/>
        <c:crosses val="autoZero"/>
        <c:auto val="1"/>
        <c:lblAlgn val="ctr"/>
        <c:lblOffset val="100"/>
        <c:noMultiLvlLbl val="0"/>
      </c:catAx>
      <c:valAx>
        <c:axId val="98224768"/>
        <c:scaling>
          <c:orientation val="minMax"/>
        </c:scaling>
        <c:delete val="0"/>
        <c:axPos val="l"/>
        <c:majorGridlines/>
        <c:numFmt formatCode="0.0" sourceLinked="1"/>
        <c:majorTickMark val="out"/>
        <c:minorTickMark val="none"/>
        <c:tickLblPos val="nextTo"/>
        <c:txPr>
          <a:bodyPr/>
          <a:lstStyle/>
          <a:p>
            <a:pPr>
              <a:defRPr sz="1400" b="1">
                <a:latin typeface="Arial" pitchFamily="34" charset="0"/>
                <a:ea typeface="Adobe Fangsong Std R" pitchFamily="18" charset="-128"/>
                <a:cs typeface="Arial" pitchFamily="34" charset="0"/>
              </a:defRPr>
            </a:pPr>
            <a:endParaRPr lang="en-US"/>
          </a:p>
        </c:txPr>
        <c:crossAx val="98223232"/>
        <c:crosses val="autoZero"/>
        <c:crossBetween val="between"/>
      </c:valAx>
      <c:spPr>
        <a:ln>
          <a:solidFill>
            <a:schemeClr val="bg1">
              <a:lumMod val="65000"/>
            </a:schemeClr>
          </a:solidFill>
        </a:ln>
      </c:spPr>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234107931630496E-2"/>
          <c:y val="5.7394738415963549E-2"/>
          <c:w val="0.88457301069073679"/>
          <c:h val="0.77275128933535764"/>
        </c:manualLayout>
      </c:layout>
      <c:barChart>
        <c:barDir val="col"/>
        <c:grouping val="clustered"/>
        <c:varyColors val="0"/>
        <c:ser>
          <c:idx val="0"/>
          <c:order val="0"/>
          <c:tx>
            <c:strRef>
              <c:f>Sheet1!$A$12</c:f>
              <c:strCache>
                <c:ptCount val="1"/>
                <c:pt idx="0">
                  <c:v>  3–4 years post-Ph.D.</c:v>
                </c:pt>
              </c:strCache>
            </c:strRef>
          </c:tx>
          <c:spPr>
            <a:solidFill>
              <a:srgbClr val="004282"/>
            </a:solidFill>
          </c:spPr>
          <c:invertIfNegative val="0"/>
          <c:cat>
            <c:strRef>
              <c:f>Sheet1!$B$10:$R$10</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Sheet1!$B$12:$R$12</c:f>
              <c:numCache>
                <c:formatCode>0.0</c:formatCode>
                <c:ptCount val="17"/>
                <c:pt idx="0">
                  <c:v>10.19</c:v>
                </c:pt>
                <c:pt idx="1">
                  <c:v>21.846699999999998</c:v>
                </c:pt>
                <c:pt idx="2">
                  <c:v>27.465599999999998</c:v>
                </c:pt>
                <c:pt idx="3">
                  <c:v>32.776499999999999</c:v>
                </c:pt>
                <c:pt idx="4">
                  <c:v>34.230200000000004</c:v>
                </c:pt>
                <c:pt idx="5">
                  <c:v>31.3749</c:v>
                </c:pt>
                <c:pt idx="6">
                  <c:v>40.486199999999997</c:v>
                </c:pt>
                <c:pt idx="7">
                  <c:v>40.534799999999997</c:v>
                </c:pt>
                <c:pt idx="8">
                  <c:v>38.3994</c:v>
                </c:pt>
                <c:pt idx="9">
                  <c:v>44.2271</c:v>
                </c:pt>
                <c:pt idx="10">
                  <c:v>42.247500000000002</c:v>
                </c:pt>
                <c:pt idx="11">
                  <c:v>34.997999999999998</c:v>
                </c:pt>
                <c:pt idx="12">
                  <c:v>31.9833</c:v>
                </c:pt>
                <c:pt idx="13">
                  <c:v>43.170099999999998</c:v>
                </c:pt>
                <c:pt idx="14">
                  <c:v>35.6</c:v>
                </c:pt>
                <c:pt idx="15" formatCode="General">
                  <c:v>33.700000000000003</c:v>
                </c:pt>
                <c:pt idx="16" formatCode="General">
                  <c:v>27.1</c:v>
                </c:pt>
              </c:numCache>
            </c:numRef>
          </c:val>
        </c:ser>
        <c:dLbls>
          <c:showLegendKey val="0"/>
          <c:showVal val="0"/>
          <c:showCatName val="0"/>
          <c:showSerName val="0"/>
          <c:showPercent val="0"/>
          <c:showBubbleSize val="0"/>
        </c:dLbls>
        <c:gapWidth val="150"/>
        <c:axId val="99755136"/>
        <c:axId val="99756672"/>
      </c:barChart>
      <c:catAx>
        <c:axId val="99755136"/>
        <c:scaling>
          <c:orientation val="minMax"/>
        </c:scaling>
        <c:delete val="0"/>
        <c:axPos val="b"/>
        <c:majorTickMark val="out"/>
        <c:minorTickMark val="none"/>
        <c:tickLblPos val="nextTo"/>
        <c:txPr>
          <a:bodyPr rot="-2700000"/>
          <a:lstStyle/>
          <a:p>
            <a:pPr>
              <a:defRPr sz="1400" b="1">
                <a:latin typeface="Arial" pitchFamily="34" charset="0"/>
                <a:cs typeface="Arial" pitchFamily="34" charset="0"/>
              </a:defRPr>
            </a:pPr>
            <a:endParaRPr lang="en-US"/>
          </a:p>
        </c:txPr>
        <c:crossAx val="99756672"/>
        <c:crosses val="autoZero"/>
        <c:auto val="1"/>
        <c:lblAlgn val="ctr"/>
        <c:lblOffset val="100"/>
        <c:noMultiLvlLbl val="0"/>
      </c:catAx>
      <c:valAx>
        <c:axId val="99756672"/>
        <c:scaling>
          <c:orientation val="minMax"/>
          <c:max val="80"/>
        </c:scaling>
        <c:delete val="0"/>
        <c:axPos val="l"/>
        <c:majorGridlines/>
        <c:numFmt formatCode="0.0" sourceLinked="1"/>
        <c:majorTickMark val="out"/>
        <c:minorTickMark val="none"/>
        <c:tickLblPos val="nextTo"/>
        <c:txPr>
          <a:bodyPr/>
          <a:lstStyle/>
          <a:p>
            <a:pPr>
              <a:defRPr sz="1400" b="1">
                <a:latin typeface="Arial" pitchFamily="34" charset="0"/>
                <a:cs typeface="Arial" pitchFamily="34" charset="0"/>
              </a:defRPr>
            </a:pPr>
            <a:endParaRPr lang="en-US"/>
          </a:p>
        </c:txPr>
        <c:crossAx val="99755136"/>
        <c:crosses val="autoZero"/>
        <c:crossBetween val="between"/>
      </c:valAx>
      <c:spPr>
        <a:ln>
          <a:solidFill>
            <a:schemeClr val="bg1">
              <a:lumMod val="65000"/>
            </a:schemeClr>
          </a:solidFill>
        </a:ln>
      </c:spPr>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Sheet1!$A$11</c:f>
              <c:strCache>
                <c:ptCount val="1"/>
                <c:pt idx="0">
                  <c:v>  1–2 years post-Ph.D.</c:v>
                </c:pt>
              </c:strCache>
            </c:strRef>
          </c:tx>
          <c:spPr>
            <a:solidFill>
              <a:srgbClr val="004282"/>
            </a:solidFill>
          </c:spPr>
          <c:invertIfNegative val="0"/>
          <c:cat>
            <c:numRef>
              <c:f>Sheet1!$B$10:$K$10</c:f>
              <c:numCache>
                <c:formatCode>General</c:formatCode>
                <c:ptCount val="10"/>
                <c:pt idx="0">
                  <c:v>1993</c:v>
                </c:pt>
                <c:pt idx="1">
                  <c:v>1995</c:v>
                </c:pt>
                <c:pt idx="2">
                  <c:v>1997</c:v>
                </c:pt>
                <c:pt idx="3">
                  <c:v>1999</c:v>
                </c:pt>
                <c:pt idx="4">
                  <c:v>2001</c:v>
                </c:pt>
                <c:pt idx="5">
                  <c:v>2003</c:v>
                </c:pt>
                <c:pt idx="6">
                  <c:v>2006</c:v>
                </c:pt>
                <c:pt idx="7">
                  <c:v>2008</c:v>
                </c:pt>
                <c:pt idx="8">
                  <c:v>2010</c:v>
                </c:pt>
                <c:pt idx="9">
                  <c:v>2012</c:v>
                </c:pt>
              </c:numCache>
            </c:numRef>
          </c:cat>
          <c:val>
            <c:numRef>
              <c:f>Sheet1!$B$11:$K$11</c:f>
              <c:numCache>
                <c:formatCode>0.00</c:formatCode>
                <c:ptCount val="10"/>
                <c:pt idx="0">
                  <c:v>49.786099999999998</c:v>
                </c:pt>
                <c:pt idx="1">
                  <c:v>43.382899999999999</c:v>
                </c:pt>
                <c:pt idx="2">
                  <c:v>44.8613</c:v>
                </c:pt>
                <c:pt idx="3">
                  <c:v>37.144399999999997</c:v>
                </c:pt>
                <c:pt idx="4">
                  <c:v>36.916699999999999</c:v>
                </c:pt>
                <c:pt idx="5">
                  <c:v>42.5047</c:v>
                </c:pt>
                <c:pt idx="6">
                  <c:v>47.417000000000002</c:v>
                </c:pt>
                <c:pt idx="7">
                  <c:v>43.6</c:v>
                </c:pt>
                <c:pt idx="8" formatCode="General">
                  <c:v>39.799999999999997</c:v>
                </c:pt>
                <c:pt idx="9" formatCode="General">
                  <c:v>38.5</c:v>
                </c:pt>
              </c:numCache>
            </c:numRef>
          </c:val>
        </c:ser>
        <c:dLbls>
          <c:showLegendKey val="0"/>
          <c:showVal val="0"/>
          <c:showCatName val="0"/>
          <c:showSerName val="0"/>
          <c:showPercent val="0"/>
          <c:showBubbleSize val="0"/>
        </c:dLbls>
        <c:gapWidth val="150"/>
        <c:axId val="99845248"/>
        <c:axId val="99846784"/>
      </c:barChart>
      <c:catAx>
        <c:axId val="99845248"/>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99846784"/>
        <c:crosses val="autoZero"/>
        <c:auto val="1"/>
        <c:lblAlgn val="ctr"/>
        <c:lblOffset val="100"/>
        <c:noMultiLvlLbl val="0"/>
      </c:catAx>
      <c:valAx>
        <c:axId val="99846784"/>
        <c:scaling>
          <c:orientation val="minMax"/>
          <c:max val="80"/>
        </c:scaling>
        <c:delete val="0"/>
        <c:axPos val="l"/>
        <c:majorGridlines/>
        <c:numFmt formatCode="General" sourceLinked="0"/>
        <c:majorTickMark val="out"/>
        <c:minorTickMark val="none"/>
        <c:tickLblPos val="nextTo"/>
        <c:txPr>
          <a:bodyPr/>
          <a:lstStyle/>
          <a:p>
            <a:pPr>
              <a:defRPr sz="1400" b="1">
                <a:latin typeface="Arial" pitchFamily="34" charset="0"/>
                <a:cs typeface="Arial" pitchFamily="34" charset="0"/>
              </a:defRPr>
            </a:pPr>
            <a:endParaRPr lang="en-US"/>
          </a:p>
        </c:txPr>
        <c:crossAx val="99845248"/>
        <c:crosses val="autoZero"/>
        <c:crossBetween val="between"/>
      </c:valAx>
      <c:spPr>
        <a:ln>
          <a:solidFill>
            <a:schemeClr val="bg1">
              <a:lumMod val="65000"/>
            </a:schemeClr>
          </a:solidFill>
        </a:ln>
      </c:spPr>
    </c:plotArea>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504811898512687E-2"/>
          <c:y val="2.0239402661075701E-2"/>
          <c:w val="0.9003470399533392"/>
          <c:h val="0.84251440249294729"/>
        </c:manualLayout>
      </c:layout>
      <c:barChart>
        <c:barDir val="col"/>
        <c:grouping val="clustered"/>
        <c:varyColors val="0"/>
        <c:ser>
          <c:idx val="0"/>
          <c:order val="0"/>
          <c:tx>
            <c:strRef>
              <c:f>Sheet1!$A$12</c:f>
              <c:strCache>
                <c:ptCount val="1"/>
                <c:pt idx="0">
                  <c:v>  3–4 years post-Ph.D.</c:v>
                </c:pt>
              </c:strCache>
            </c:strRef>
          </c:tx>
          <c:spPr>
            <a:solidFill>
              <a:srgbClr val="004282"/>
            </a:solidFill>
          </c:spPr>
          <c:invertIfNegative val="0"/>
          <c:cat>
            <c:numRef>
              <c:f>Sheet1!$B$10:$K$10</c:f>
              <c:numCache>
                <c:formatCode>General</c:formatCode>
                <c:ptCount val="10"/>
                <c:pt idx="0">
                  <c:v>1993</c:v>
                </c:pt>
                <c:pt idx="1">
                  <c:v>1995</c:v>
                </c:pt>
                <c:pt idx="2">
                  <c:v>1997</c:v>
                </c:pt>
                <c:pt idx="3">
                  <c:v>1999</c:v>
                </c:pt>
                <c:pt idx="4">
                  <c:v>2001</c:v>
                </c:pt>
                <c:pt idx="5">
                  <c:v>2003</c:v>
                </c:pt>
                <c:pt idx="6">
                  <c:v>2006</c:v>
                </c:pt>
                <c:pt idx="7">
                  <c:v>2008</c:v>
                </c:pt>
                <c:pt idx="8">
                  <c:v>2010</c:v>
                </c:pt>
                <c:pt idx="9">
                  <c:v>2012</c:v>
                </c:pt>
              </c:numCache>
            </c:numRef>
          </c:cat>
          <c:val>
            <c:numRef>
              <c:f>Sheet1!$B$12:$K$12</c:f>
              <c:numCache>
                <c:formatCode>0.00</c:formatCode>
                <c:ptCount val="10"/>
                <c:pt idx="0">
                  <c:v>32.194299999999998</c:v>
                </c:pt>
                <c:pt idx="1">
                  <c:v>24.578399999999998</c:v>
                </c:pt>
                <c:pt idx="2">
                  <c:v>26.7165</c:v>
                </c:pt>
                <c:pt idx="3">
                  <c:v>27.798200000000001</c:v>
                </c:pt>
                <c:pt idx="4">
                  <c:v>20.999400000000001</c:v>
                </c:pt>
                <c:pt idx="5">
                  <c:v>27.8017</c:v>
                </c:pt>
                <c:pt idx="6">
                  <c:v>34.4223</c:v>
                </c:pt>
                <c:pt idx="7">
                  <c:v>23.1</c:v>
                </c:pt>
                <c:pt idx="8" formatCode="General">
                  <c:v>25</c:v>
                </c:pt>
                <c:pt idx="9" formatCode="General">
                  <c:v>20.6</c:v>
                </c:pt>
              </c:numCache>
            </c:numRef>
          </c:val>
        </c:ser>
        <c:dLbls>
          <c:showLegendKey val="0"/>
          <c:showVal val="0"/>
          <c:showCatName val="0"/>
          <c:showSerName val="0"/>
          <c:showPercent val="0"/>
          <c:showBubbleSize val="0"/>
        </c:dLbls>
        <c:gapWidth val="150"/>
        <c:axId val="99705984"/>
        <c:axId val="99707520"/>
      </c:barChart>
      <c:catAx>
        <c:axId val="99705984"/>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99707520"/>
        <c:crosses val="autoZero"/>
        <c:auto val="1"/>
        <c:lblAlgn val="ctr"/>
        <c:lblOffset val="100"/>
        <c:noMultiLvlLbl val="0"/>
      </c:catAx>
      <c:valAx>
        <c:axId val="99707520"/>
        <c:scaling>
          <c:orientation val="minMax"/>
          <c:max val="80"/>
        </c:scaling>
        <c:delete val="0"/>
        <c:axPos val="l"/>
        <c:majorGridlines/>
        <c:numFmt formatCode="General" sourceLinked="0"/>
        <c:majorTickMark val="out"/>
        <c:minorTickMark val="none"/>
        <c:tickLblPos val="nextTo"/>
        <c:txPr>
          <a:bodyPr/>
          <a:lstStyle/>
          <a:p>
            <a:pPr>
              <a:defRPr sz="1400" b="1">
                <a:latin typeface="Arial" pitchFamily="34" charset="0"/>
                <a:cs typeface="Arial" pitchFamily="34" charset="0"/>
              </a:defRPr>
            </a:pPr>
            <a:endParaRPr lang="en-US"/>
          </a:p>
        </c:txPr>
        <c:crossAx val="99705984"/>
        <c:crosses val="autoZero"/>
        <c:crossBetween val="between"/>
      </c:valAx>
      <c:spPr>
        <a:ln w="12700">
          <a:solidFill>
            <a:schemeClr val="bg1">
              <a:lumMod val="50000"/>
            </a:schemeClr>
          </a:solidFill>
        </a:ln>
      </c:spPr>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Two-Year Stay Rate</c:v>
          </c:tx>
          <c:spPr>
            <a:solidFill>
              <a:srgbClr val="004282"/>
            </a:solidFill>
          </c:spPr>
          <c:invertIfNegative val="0"/>
          <c:cat>
            <c:numRef>
              <c:f>Sheet1!$A$9:$A$31</c:f>
              <c:numCache>
                <c:formatCode>General</c:formatCode>
                <c:ptCount val="23"/>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numCache>
            </c:numRef>
          </c:cat>
          <c:val>
            <c:numRef>
              <c:f>Sheet1!$D$9:$D$31</c:f>
              <c:numCache>
                <c:formatCode>General</c:formatCode>
                <c:ptCount val="23"/>
                <c:pt idx="0">
                  <c:v>24</c:v>
                </c:pt>
                <c:pt idx="3">
                  <c:v>22</c:v>
                </c:pt>
                <c:pt idx="6">
                  <c:v>38</c:v>
                </c:pt>
                <c:pt idx="8">
                  <c:v>48</c:v>
                </c:pt>
                <c:pt idx="9">
                  <c:v>55</c:v>
                </c:pt>
                <c:pt idx="13">
                  <c:v>69</c:v>
                </c:pt>
                <c:pt idx="14">
                  <c:v>68</c:v>
                </c:pt>
                <c:pt idx="16">
                  <c:v>73</c:v>
                </c:pt>
                <c:pt idx="17">
                  <c:v>72</c:v>
                </c:pt>
                <c:pt idx="18">
                  <c:v>72</c:v>
                </c:pt>
                <c:pt idx="19">
                  <c:v>71</c:v>
                </c:pt>
                <c:pt idx="20">
                  <c:v>72</c:v>
                </c:pt>
                <c:pt idx="21">
                  <c:v>73</c:v>
                </c:pt>
                <c:pt idx="22">
                  <c:v>76</c:v>
                </c:pt>
              </c:numCache>
            </c:numRef>
          </c:val>
        </c:ser>
        <c:ser>
          <c:idx val="1"/>
          <c:order val="1"/>
          <c:tx>
            <c:v>Five-Year Stay Rate</c:v>
          </c:tx>
          <c:invertIfNegative val="0"/>
          <c:cat>
            <c:numRef>
              <c:f>Sheet1!$A$9:$A$31</c:f>
              <c:numCache>
                <c:formatCode>General</c:formatCode>
                <c:ptCount val="23"/>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numCache>
            </c:numRef>
          </c:cat>
          <c:val>
            <c:numRef>
              <c:f>Sheet1!$G$9:$G$31</c:f>
              <c:numCache>
                <c:formatCode>General</c:formatCode>
                <c:ptCount val="23"/>
                <c:pt idx="0">
                  <c:v>31</c:v>
                </c:pt>
                <c:pt idx="3">
                  <c:v>36</c:v>
                </c:pt>
                <c:pt idx="5">
                  <c:v>49</c:v>
                </c:pt>
                <c:pt idx="6">
                  <c:v>45</c:v>
                </c:pt>
                <c:pt idx="8">
                  <c:v>54</c:v>
                </c:pt>
                <c:pt idx="14">
                  <c:v>67</c:v>
                </c:pt>
                <c:pt idx="16">
                  <c:v>72</c:v>
                </c:pt>
                <c:pt idx="18">
                  <c:v>68</c:v>
                </c:pt>
                <c:pt idx="20">
                  <c:v>70</c:v>
                </c:pt>
                <c:pt idx="22">
                  <c:v>70</c:v>
                </c:pt>
              </c:numCache>
            </c:numRef>
          </c:val>
        </c:ser>
        <c:dLbls>
          <c:showLegendKey val="0"/>
          <c:showVal val="0"/>
          <c:showCatName val="0"/>
          <c:showSerName val="0"/>
          <c:showPercent val="0"/>
          <c:showBubbleSize val="0"/>
        </c:dLbls>
        <c:gapWidth val="150"/>
        <c:axId val="101320576"/>
        <c:axId val="101322112"/>
      </c:barChart>
      <c:catAx>
        <c:axId val="101320576"/>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101322112"/>
        <c:crosses val="autoZero"/>
        <c:auto val="1"/>
        <c:lblAlgn val="ctr"/>
        <c:lblOffset val="100"/>
        <c:noMultiLvlLbl val="0"/>
      </c:catAx>
      <c:valAx>
        <c:axId val="101322112"/>
        <c:scaling>
          <c:orientation val="minMax"/>
        </c:scaling>
        <c:delete val="0"/>
        <c:axPos val="l"/>
        <c:majorGridlines/>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101320576"/>
        <c:crosses val="autoZero"/>
        <c:crossBetween val="between"/>
      </c:valAx>
      <c:spPr>
        <a:ln>
          <a:solidFill>
            <a:schemeClr val="bg1">
              <a:lumMod val="65000"/>
            </a:schemeClr>
          </a:solidFill>
        </a:ln>
      </c:spPr>
    </c:plotArea>
    <c:legend>
      <c:legendPos val="r"/>
      <c:layout>
        <c:manualLayout>
          <c:xMode val="edge"/>
          <c:yMode val="edge"/>
          <c:x val="9.3182536210751399E-2"/>
          <c:y val="9.4292538990002547E-2"/>
          <c:w val="0.23935933008373952"/>
          <c:h val="0.11189384188528505"/>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v>All Academic</c:v>
          </c:tx>
          <c:spPr>
            <a:solidFill>
              <a:srgbClr val="004282"/>
            </a:solidFill>
            <a:ln w="25400">
              <a:noFill/>
            </a:ln>
          </c:spPr>
          <c:cat>
            <c:strRef>
              <c:f>(Sheet1!$B$7,Sheet1!$D$7,Sheet1!$F$7,Sheet1!$H$7,Sheet1!$J$7,Sheet1!$L$7,Sheet1!$N$7,Sheet1!$P$7,Sheet1!$R$7,Sheet1!$T$7,Sheet1!$V$7,Sheet1!$X$7,Sheet1!$Z$7,Sheet1!$AB$7,Sheet1!$AD$7,Sheet1!$AF$7,Sheet1!$AH$7)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(Sheet1!$B$10,Sheet1!$D$10,Sheet1!$F$10,Sheet1!$H$10,Sheet1!$J$10,Sheet1!$L$10,Sheet1!$N$10,Sheet1!$P$10,Sheet1!$R$10,Sheet1!$T$10,Sheet1!$V$10,Sheet1!$X$10,Sheet1!$Z$10,Sheet1!$AB$10,Sheet1!$AD$10,Sheet1!$AF$10,Sheet1!$AH$10)</c:f>
              <c:numCache>
                <c:formatCode>_(* #,##0_);_(* \(#,##0\);_(* "-"??_);_(@_)</c:formatCode>
                <c:ptCount val="17"/>
                <c:pt idx="0">
                  <c:v>27925</c:v>
                </c:pt>
                <c:pt idx="1">
                  <c:v>34565</c:v>
                </c:pt>
                <c:pt idx="2">
                  <c:v>42613</c:v>
                </c:pt>
                <c:pt idx="3">
                  <c:v>47249</c:v>
                </c:pt>
                <c:pt idx="4">
                  <c:v>52217</c:v>
                </c:pt>
                <c:pt idx="5">
                  <c:v>49326</c:v>
                </c:pt>
                <c:pt idx="6">
                  <c:v>46837.47</c:v>
                </c:pt>
                <c:pt idx="7" formatCode="#,##0">
                  <c:v>44400</c:v>
                </c:pt>
                <c:pt idx="8">
                  <c:v>47700</c:v>
                </c:pt>
                <c:pt idx="9">
                  <c:v>51400</c:v>
                </c:pt>
                <c:pt idx="10">
                  <c:v>52500</c:v>
                </c:pt>
                <c:pt idx="11">
                  <c:v>54000</c:v>
                </c:pt>
                <c:pt idx="12" formatCode="#,##0">
                  <c:v>56900</c:v>
                </c:pt>
                <c:pt idx="13" formatCode="#,##0">
                  <c:v>59200</c:v>
                </c:pt>
                <c:pt idx="14" formatCode="#,##0">
                  <c:v>57400</c:v>
                </c:pt>
                <c:pt idx="15" formatCode="#,##0">
                  <c:v>61700</c:v>
                </c:pt>
                <c:pt idx="16">
                  <c:v>67100</c:v>
                </c:pt>
              </c:numCache>
            </c:numRef>
          </c:val>
        </c:ser>
        <c:ser>
          <c:idx val="1"/>
          <c:order val="1"/>
          <c:tx>
            <c:v>Industrial</c:v>
          </c:tx>
          <c:spPr>
            <a:ln w="25400">
              <a:noFill/>
            </a:ln>
          </c:spPr>
          <c:cat>
            <c:strRef>
              <c:f>(Sheet1!$B$7,Sheet1!$D$7,Sheet1!$F$7,Sheet1!$H$7,Sheet1!$J$7,Sheet1!$L$7,Sheet1!$N$7,Sheet1!$P$7,Sheet1!$R$7,Sheet1!$T$7,Sheet1!$V$7,Sheet1!$X$7,Sheet1!$Z$7,Sheet1!$AB$7,Sheet1!$AD$7,Sheet1!$AF$7,Sheet1!$AH$7)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(Sheet1!$B$19,Sheet1!$D$19,Sheet1!$F$19,Sheet1!$H$19,Sheet1!$J$19,Sheet1!$L$19,Sheet1!$N$19,Sheet1!$P$19,Sheet1!$R$19,Sheet1!$T$19,Sheet1!$V$19,Sheet1!$X$19,Sheet1!$Z$19,Sheet1!$AB$19,Sheet1!$AD$19,Sheet1!$AF$19,Sheet1!$AH$19)</c:f>
              <c:numCache>
                <c:formatCode>_(* #,##0_);_(* \(#,##0\);_(* "-"??_);_(@_)</c:formatCode>
                <c:ptCount val="17"/>
                <c:pt idx="0">
                  <c:v>4990</c:v>
                </c:pt>
                <c:pt idx="1">
                  <c:v>6724</c:v>
                </c:pt>
                <c:pt idx="2">
                  <c:v>9677</c:v>
                </c:pt>
                <c:pt idx="3">
                  <c:v>15154</c:v>
                </c:pt>
                <c:pt idx="4">
                  <c:v>16195</c:v>
                </c:pt>
                <c:pt idx="5">
                  <c:v>18086</c:v>
                </c:pt>
                <c:pt idx="6">
                  <c:v>23465.37</c:v>
                </c:pt>
                <c:pt idx="7" formatCode="#,##0">
                  <c:v>22000</c:v>
                </c:pt>
                <c:pt idx="8">
                  <c:v>23400</c:v>
                </c:pt>
                <c:pt idx="9">
                  <c:v>24700</c:v>
                </c:pt>
                <c:pt idx="10">
                  <c:v>29600</c:v>
                </c:pt>
                <c:pt idx="11">
                  <c:v>32300</c:v>
                </c:pt>
                <c:pt idx="12" formatCode="#,##0">
                  <c:v>33700</c:v>
                </c:pt>
                <c:pt idx="13" formatCode="#,##0">
                  <c:v>38000</c:v>
                </c:pt>
                <c:pt idx="14" formatCode="#,##0">
                  <c:v>45700</c:v>
                </c:pt>
                <c:pt idx="15" formatCode="#,##0">
                  <c:v>49400</c:v>
                </c:pt>
                <c:pt idx="16">
                  <c:v>50500</c:v>
                </c:pt>
              </c:numCache>
            </c:numRef>
          </c:val>
        </c:ser>
        <c:ser>
          <c:idx val="2"/>
          <c:order val="2"/>
          <c:tx>
            <c:v>Government</c:v>
          </c:tx>
          <c:spPr>
            <a:ln w="25400">
              <a:noFill/>
            </a:ln>
          </c:spPr>
          <c:cat>
            <c:strRef>
              <c:f>(Sheet1!$B$7,Sheet1!$D$7,Sheet1!$F$7,Sheet1!$H$7,Sheet1!$J$7,Sheet1!$L$7,Sheet1!$N$7,Sheet1!$P$7,Sheet1!$R$7,Sheet1!$T$7,Sheet1!$V$7,Sheet1!$X$7,Sheet1!$Z$7,Sheet1!$AB$7,Sheet1!$AD$7,Sheet1!$AF$7,Sheet1!$AH$7)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(Sheet1!$B$28,Sheet1!$D$28,Sheet1!$F$28,Sheet1!$H$28,Sheet1!$J$28,Sheet1!$L$28,Sheet1!$N$28,Sheet1!$P$28,Sheet1!$R$28,Sheet1!$T$28,Sheet1!$V$28,Sheet1!$X$28,Sheet1!$Z$28,Sheet1!$AB$28,Sheet1!$AD$28,Sheet1!$AF$28,Sheet1!$AH$28)</c:f>
              <c:numCache>
                <c:formatCode>_(* #,##0_);_(* \(#,##0\);_(* "-"??_);_(@_)</c:formatCode>
                <c:ptCount val="17"/>
                <c:pt idx="0">
                  <c:v>5098</c:v>
                </c:pt>
                <c:pt idx="1">
                  <c:v>5918</c:v>
                </c:pt>
                <c:pt idx="2">
                  <c:v>7102</c:v>
                </c:pt>
                <c:pt idx="3">
                  <c:v>7740</c:v>
                </c:pt>
                <c:pt idx="4">
                  <c:v>9062</c:v>
                </c:pt>
                <c:pt idx="5">
                  <c:v>9391</c:v>
                </c:pt>
                <c:pt idx="6">
                  <c:v>8830.5</c:v>
                </c:pt>
                <c:pt idx="7" formatCode="#,##0">
                  <c:v>8700</c:v>
                </c:pt>
                <c:pt idx="8">
                  <c:v>10700</c:v>
                </c:pt>
                <c:pt idx="9">
                  <c:v>11800</c:v>
                </c:pt>
                <c:pt idx="10">
                  <c:v>11900</c:v>
                </c:pt>
                <c:pt idx="11">
                  <c:v>12900</c:v>
                </c:pt>
                <c:pt idx="12" formatCode="#,##0">
                  <c:v>13300</c:v>
                </c:pt>
                <c:pt idx="13" formatCode="#,##0">
                  <c:v>14800</c:v>
                </c:pt>
                <c:pt idx="14" formatCode="#,##0">
                  <c:v>16200</c:v>
                </c:pt>
                <c:pt idx="15" formatCode="#,##0">
                  <c:v>17000</c:v>
                </c:pt>
                <c:pt idx="16">
                  <c:v>17600</c:v>
                </c:pt>
              </c:numCache>
            </c:numRef>
          </c:val>
        </c:ser>
        <c:ser>
          <c:idx val="3"/>
          <c:order val="3"/>
          <c:tx>
            <c:v>Other</c:v>
          </c:tx>
          <c:spPr>
            <a:solidFill>
              <a:srgbClr val="84888B"/>
            </a:solidFill>
            <a:ln w="25400">
              <a:noFill/>
            </a:ln>
          </c:spPr>
          <c:cat>
            <c:strRef>
              <c:f>(Sheet1!$B$7,Sheet1!$D$7,Sheet1!$F$7,Sheet1!$H$7,Sheet1!$J$7,Sheet1!$L$7,Sheet1!$N$7,Sheet1!$P$7,Sheet1!$R$7,Sheet1!$T$7,Sheet1!$V$7,Sheet1!$X$7,Sheet1!$Z$7,Sheet1!$AB$7,Sheet1!$AD$7,Sheet1!$AF$7,Sheet1!$AH$7)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(Sheet1!$B$37,Sheet1!$D$37,Sheet1!$F$37,Sheet1!$H$37,Sheet1!$J$37,Sheet1!$L$37,Sheet1!$N$37,Sheet1!$P$37,Sheet1!$R$37,Sheet1!$T$37,Sheet1!$V$37,Sheet1!$X$37,Sheet1!$Z$37,Sheet1!$AB$37,Sheet1!$AD$37,Sheet1!$AF$37,Sheet1!$AH$37)</c:f>
              <c:numCache>
                <c:formatCode>_(* #,##0_);_(* \(#,##0\);_(* "-"??_);_(@_)</c:formatCode>
                <c:ptCount val="17"/>
                <c:pt idx="0">
                  <c:v>2916</c:v>
                </c:pt>
                <c:pt idx="1">
                  <c:v>3939</c:v>
                </c:pt>
                <c:pt idx="2">
                  <c:v>4976</c:v>
                </c:pt>
                <c:pt idx="3">
                  <c:v>5935</c:v>
                </c:pt>
                <c:pt idx="4">
                  <c:v>6427</c:v>
                </c:pt>
                <c:pt idx="5">
                  <c:v>7734</c:v>
                </c:pt>
                <c:pt idx="6">
                  <c:v>4910.6899999999996</c:v>
                </c:pt>
                <c:pt idx="7" formatCode="#,##0">
                  <c:v>6100</c:v>
                </c:pt>
                <c:pt idx="8">
                  <c:v>5000</c:v>
                </c:pt>
                <c:pt idx="9">
                  <c:v>5800</c:v>
                </c:pt>
                <c:pt idx="10">
                  <c:v>5800</c:v>
                </c:pt>
                <c:pt idx="11">
                  <c:v>6000</c:v>
                </c:pt>
                <c:pt idx="12" formatCode="#,##0">
                  <c:v>4900</c:v>
                </c:pt>
                <c:pt idx="13" formatCode="#,##0">
                  <c:v>4700</c:v>
                </c:pt>
                <c:pt idx="14" formatCode="#,##0">
                  <c:v>4400</c:v>
                </c:pt>
                <c:pt idx="15" formatCode="#,##0">
                  <c:v>4500</c:v>
                </c:pt>
                <c:pt idx="16" formatCode="#,##0">
                  <c:v>4900</c:v>
                </c:pt>
              </c:numCache>
            </c:numRef>
          </c:val>
        </c:ser>
        <c:dLbls>
          <c:showLegendKey val="0"/>
          <c:showVal val="0"/>
          <c:showCatName val="0"/>
          <c:showSerName val="0"/>
          <c:showPercent val="0"/>
          <c:showBubbleSize val="0"/>
        </c:dLbls>
        <c:axId val="101726464"/>
        <c:axId val="101732352"/>
      </c:areaChart>
      <c:catAx>
        <c:axId val="101726464"/>
        <c:scaling>
          <c:orientation val="minMax"/>
        </c:scaling>
        <c:delete val="0"/>
        <c:axPos val="b"/>
        <c:numFmt formatCode="m/d/yyyy"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101732352"/>
        <c:crosses val="autoZero"/>
        <c:auto val="1"/>
        <c:lblAlgn val="ctr"/>
        <c:lblOffset val="100"/>
        <c:noMultiLvlLbl val="0"/>
      </c:catAx>
      <c:valAx>
        <c:axId val="101732352"/>
        <c:scaling>
          <c:orientation val="minMax"/>
          <c:min val="0"/>
        </c:scaling>
        <c:delete val="0"/>
        <c:axPos val="l"/>
        <c:majorGridlines/>
        <c:numFmt formatCode="_(* #,##0_);_(* \(#,##0\);_(* &quot;-&quot;??_);_(@_)" sourceLinked="1"/>
        <c:majorTickMark val="out"/>
        <c:minorTickMark val="none"/>
        <c:tickLblPos val="nextTo"/>
        <c:txPr>
          <a:bodyPr/>
          <a:lstStyle/>
          <a:p>
            <a:pPr>
              <a:defRPr sz="1400" b="1">
                <a:latin typeface="Arial" pitchFamily="34" charset="0"/>
                <a:cs typeface="Arial" pitchFamily="34" charset="0"/>
              </a:defRPr>
            </a:pPr>
            <a:endParaRPr lang="en-US"/>
          </a:p>
        </c:txPr>
        <c:crossAx val="101726464"/>
        <c:crosses val="autoZero"/>
        <c:crossBetween val="midCat"/>
      </c:valAx>
      <c:spPr>
        <a:ln>
          <a:solidFill>
            <a:schemeClr val="bg1">
              <a:lumMod val="65000"/>
            </a:schemeClr>
          </a:solidFill>
        </a:ln>
      </c:spPr>
    </c:plotArea>
    <c:legend>
      <c:legendPos val="r"/>
      <c:layout>
        <c:manualLayout>
          <c:xMode val="edge"/>
          <c:yMode val="edge"/>
          <c:x val="0.16713327500729078"/>
          <c:y val="5.6103744821389502E-2"/>
          <c:w val="0.16666083406240886"/>
          <c:h val="0.21004459873742443"/>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percentStacked"/>
        <c:varyColors val="0"/>
        <c:ser>
          <c:idx val="0"/>
          <c:order val="0"/>
          <c:tx>
            <c:v>All Academic</c:v>
          </c:tx>
          <c:spPr>
            <a:solidFill>
              <a:srgbClr val="004282"/>
            </a:solidFill>
            <a:ln w="25400">
              <a:noFill/>
            </a:ln>
          </c:spPr>
          <c:cat>
            <c:strRef>
              <c:f>('Sheet1 (2)'!$B$7,'Sheet1 (2)'!$D$7,'Sheet1 (2)'!$F$7,'Sheet1 (2)'!$H$7,'Sheet1 (2)'!$J$7,'Sheet1 (2)'!$L$7,'Sheet1 (2)'!$N$7,'Sheet1 (2)'!$P$7,'Sheet1 (2)'!$R$7,'Sheet1 (2)'!$T$7,'Sheet1 (2)'!$V$7,'Sheet1 (2)'!$X$7,'Sheet1 (2)'!$Z$7,'Sheet1 (2)'!$AB$7,'Sheet1 (2)'!$AD$7,'Sheet1 (2)'!$AF$7,'Sheet1 (2)'!$AH$7:$AI$7)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(Sheet1!$C$10,Sheet1!$E$10,Sheet1!$G$10,Sheet1!$I$10,Sheet1!$K$10,Sheet1!$M$10,Sheet1!$O$10,Sheet1!$Q$10,Sheet1!$S$10,Sheet1!$U$10,Sheet1!$W$10,Sheet1!$Y$10,Sheet1!$AA$10,Sheet1!$AC$10,Sheet1!$AE$10,Sheet1!$AG$10,Sheet1!$AI$10)</c:f>
              <c:numCache>
                <c:formatCode>0.0</c:formatCode>
                <c:ptCount val="17"/>
                <c:pt idx="0">
                  <c:v>68.227906863104408</c:v>
                </c:pt>
                <c:pt idx="1">
                  <c:v>67.581042505767797</c:v>
                </c:pt>
                <c:pt idx="2">
                  <c:v>66.202150136713897</c:v>
                </c:pt>
                <c:pt idx="3">
                  <c:v>62.10599647729962</c:v>
                </c:pt>
                <c:pt idx="4">
                  <c:v>62.236445334382182</c:v>
                </c:pt>
                <c:pt idx="5">
                  <c:v>58.34841548670996</c:v>
                </c:pt>
                <c:pt idx="6">
                  <c:v>55.729681215905522</c:v>
                </c:pt>
                <c:pt idx="7">
                  <c:v>54.633099999999999</c:v>
                </c:pt>
                <c:pt idx="8">
                  <c:v>55</c:v>
                </c:pt>
                <c:pt idx="9">
                  <c:v>54.8</c:v>
                </c:pt>
                <c:pt idx="10">
                  <c:v>52.6</c:v>
                </c:pt>
                <c:pt idx="11">
                  <c:v>51.3</c:v>
                </c:pt>
                <c:pt idx="12">
                  <c:v>52.3</c:v>
                </c:pt>
                <c:pt idx="13" formatCode="#,##0.0">
                  <c:v>50.7</c:v>
                </c:pt>
                <c:pt idx="14" formatCode="General">
                  <c:v>46.4</c:v>
                </c:pt>
                <c:pt idx="15" formatCode="General">
                  <c:v>46.5</c:v>
                </c:pt>
                <c:pt idx="16" formatCode="General">
                  <c:v>47.9</c:v>
                </c:pt>
              </c:numCache>
            </c:numRef>
          </c:val>
        </c:ser>
        <c:ser>
          <c:idx val="1"/>
          <c:order val="1"/>
          <c:tx>
            <c:v>Industrial</c:v>
          </c:tx>
          <c:spPr>
            <a:ln w="25400">
              <a:noFill/>
            </a:ln>
          </c:spPr>
          <c:cat>
            <c:strRef>
              <c:f>('Sheet1 (2)'!$B$7,'Sheet1 (2)'!$D$7,'Sheet1 (2)'!$F$7,'Sheet1 (2)'!$H$7,'Sheet1 (2)'!$J$7,'Sheet1 (2)'!$L$7,'Sheet1 (2)'!$N$7,'Sheet1 (2)'!$P$7,'Sheet1 (2)'!$R$7,'Sheet1 (2)'!$T$7,'Sheet1 (2)'!$V$7,'Sheet1 (2)'!$X$7,'Sheet1 (2)'!$Z$7,'Sheet1 (2)'!$AB$7,'Sheet1 (2)'!$AD$7,'Sheet1 (2)'!$AF$7,'Sheet1 (2)'!$AH$7:$AI$7)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 (2)'!$C$19,'Sheet1 (2)'!$E$19,'Sheet1 (2)'!$G$19,'Sheet1 (2)'!$I$19,'Sheet1 (2)'!$K$19,'Sheet1 (2)'!$M$19,'Sheet1 (2)'!$O$19,'Sheet1 (2)'!$Q$19,'Sheet1 (2)'!$S$19,'Sheet1 (2)'!$U$19,'Sheet1 (2)'!$W$19,'Sheet1 (2)'!$Y$19,'Sheet1 (2)'!$AA$19,'Sheet1 (2)'!$AC$19,'Sheet1 (2)'!$AE$19,'Sheet1 (2)'!$AG$19,'Sheet1 (2)'!$AI$19)</c:f>
              <c:numCache>
                <c:formatCode>0.0</c:formatCode>
                <c:ptCount val="17"/>
                <c:pt idx="0">
                  <c:v>12.191844413496543</c:v>
                </c:pt>
                <c:pt idx="1">
                  <c:v>13.146678137097719</c:v>
                </c:pt>
                <c:pt idx="2">
                  <c:v>15.033867760377827</c:v>
                </c:pt>
                <c:pt idx="3">
                  <c:v>19.919030468729463</c:v>
                </c:pt>
                <c:pt idx="4">
                  <c:v>19.302511293071596</c:v>
                </c:pt>
                <c:pt idx="5">
                  <c:v>21.394182428995588</c:v>
                </c:pt>
                <c:pt idx="6">
                  <c:v>27.920329379731072</c:v>
                </c:pt>
                <c:pt idx="7">
                  <c:v>27.104700000000001</c:v>
                </c:pt>
                <c:pt idx="8">
                  <c:v>26.966799999999999</c:v>
                </c:pt>
                <c:pt idx="9">
                  <c:v>26.4</c:v>
                </c:pt>
                <c:pt idx="10">
                  <c:v>29.7</c:v>
                </c:pt>
                <c:pt idx="11">
                  <c:v>30.6965</c:v>
                </c:pt>
                <c:pt idx="12">
                  <c:v>31</c:v>
                </c:pt>
                <c:pt idx="13">
                  <c:v>32.6</c:v>
                </c:pt>
                <c:pt idx="14">
                  <c:v>37</c:v>
                </c:pt>
                <c:pt idx="15" formatCode="General">
                  <c:v>37.299999999999997</c:v>
                </c:pt>
                <c:pt idx="16" formatCode="_(* #,##0.0_);_(* \(#,##0.0\);_(* &quot;-&quot;??_);_(@_)">
                  <c:v>36</c:v>
                </c:pt>
              </c:numCache>
            </c:numRef>
          </c:val>
        </c:ser>
        <c:ser>
          <c:idx val="2"/>
          <c:order val="2"/>
          <c:tx>
            <c:v>Government</c:v>
          </c:tx>
          <c:spPr>
            <a:ln w="25400">
              <a:noFill/>
            </a:ln>
          </c:spPr>
          <c:cat>
            <c:strRef>
              <c:f>('Sheet1 (2)'!$B$7,'Sheet1 (2)'!$D$7,'Sheet1 (2)'!$F$7,'Sheet1 (2)'!$H$7,'Sheet1 (2)'!$J$7,'Sheet1 (2)'!$L$7,'Sheet1 (2)'!$N$7,'Sheet1 (2)'!$P$7,'Sheet1 (2)'!$R$7,'Sheet1 (2)'!$T$7,'Sheet1 (2)'!$V$7,'Sheet1 (2)'!$X$7,'Sheet1 (2)'!$Z$7,'Sheet1 (2)'!$AB$7,'Sheet1 (2)'!$AD$7,'Sheet1 (2)'!$AF$7,'Sheet1 (2)'!$AH$7:$AI$7)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 (2)'!$C$28,'Sheet1 (2)'!$E$28,'Sheet1 (2)'!$G$28,'Sheet1 (2)'!$I$28,'Sheet1 (2)'!$K$28,'Sheet1 (2)'!$M$28,'Sheet1 (2)'!$O$28,'Sheet1 (2)'!$Q$28,'Sheet1 (2)'!$S$28,'Sheet1 (2)'!$U$28,'Sheet1 (2)'!$W$28,'Sheet1 (2)'!$Y$28,'Sheet1 (2)'!$AA$28,'Sheet1 (2)'!$AC$28,'Sheet1 (2)'!$AE$28,'Sheet1 (2)'!$AG$28,'Sheet1 (2)'!$AI$28)</c:f>
              <c:numCache>
                <c:formatCode>0.0</c:formatCode>
                <c:ptCount val="17"/>
                <c:pt idx="0">
                  <c:v>12.45571599599306</c:v>
                </c:pt>
                <c:pt idx="1">
                  <c:v>11.570797325304031</c:v>
                </c:pt>
                <c:pt idx="2">
                  <c:v>11.033432761620682</c:v>
                </c:pt>
                <c:pt idx="3">
                  <c:v>10.173769026525409</c:v>
                </c:pt>
                <c:pt idx="4">
                  <c:v>10.800824781587824</c:v>
                </c:pt>
                <c:pt idx="5">
                  <c:v>11.108745283130464</c:v>
                </c:pt>
                <c:pt idx="6">
                  <c:v>10.506992584720177</c:v>
                </c:pt>
                <c:pt idx="7">
                  <c:v>10.706899999999999</c:v>
                </c:pt>
                <c:pt idx="8">
                  <c:v>12.3</c:v>
                </c:pt>
                <c:pt idx="9">
                  <c:v>12.6</c:v>
                </c:pt>
                <c:pt idx="10">
                  <c:v>12</c:v>
                </c:pt>
                <c:pt idx="11">
                  <c:v>12.3</c:v>
                </c:pt>
                <c:pt idx="12">
                  <c:v>12.1686</c:v>
                </c:pt>
                <c:pt idx="13">
                  <c:v>12.7</c:v>
                </c:pt>
                <c:pt idx="14" formatCode="General">
                  <c:v>13.1</c:v>
                </c:pt>
                <c:pt idx="15" formatCode="General">
                  <c:v>12.8</c:v>
                </c:pt>
                <c:pt idx="16" formatCode="General">
                  <c:v>12.6</c:v>
                </c:pt>
              </c:numCache>
            </c:numRef>
          </c:val>
        </c:ser>
        <c:ser>
          <c:idx val="3"/>
          <c:order val="3"/>
          <c:tx>
            <c:v>Other</c:v>
          </c:tx>
          <c:spPr>
            <a:solidFill>
              <a:srgbClr val="84888B"/>
            </a:solidFill>
            <a:ln w="25400">
              <a:noFill/>
            </a:ln>
          </c:spPr>
          <c:cat>
            <c:strRef>
              <c:f>('Sheet1 (2)'!$B$7,'Sheet1 (2)'!$D$7,'Sheet1 (2)'!$F$7,'Sheet1 (2)'!$H$7,'Sheet1 (2)'!$J$7,'Sheet1 (2)'!$L$7,'Sheet1 (2)'!$N$7,'Sheet1 (2)'!$P$7,'Sheet1 (2)'!$R$7,'Sheet1 (2)'!$T$7,'Sheet1 (2)'!$V$7,'Sheet1 (2)'!$X$7,'Sheet1 (2)'!$Z$7,'Sheet1 (2)'!$AB$7,'Sheet1 (2)'!$AD$7,'Sheet1 (2)'!$AF$7,'Sheet1 (2)'!$AH$7:$AI$7)</c:f>
              <c:strCache>
                <c:ptCount val="17"/>
                <c:pt idx="0">
                  <c:v>1973</c:v>
                </c:pt>
                <c:pt idx="1">
                  <c:v>1977</c:v>
                </c:pt>
                <c:pt idx="2">
                  <c:v>1981</c:v>
                </c:pt>
                <c:pt idx="3">
                  <c:v>1985</c:v>
                </c:pt>
                <c:pt idx="4">
                  <c:v>1989</c:v>
                </c:pt>
                <c:pt idx="5">
                  <c:v>1991</c:v>
                </c:pt>
                <c:pt idx="6">
                  <c:v>1993</c:v>
                </c:pt>
                <c:pt idx="7">
                  <c:v>1993 NEW</c:v>
                </c:pt>
                <c:pt idx="8">
                  <c:v>1995</c:v>
                </c:pt>
                <c:pt idx="9">
                  <c:v>1997</c:v>
                </c:pt>
                <c:pt idx="10">
                  <c:v>1999</c:v>
                </c:pt>
                <c:pt idx="11">
                  <c:v>2001</c:v>
                </c:pt>
                <c:pt idx="12">
                  <c:v>2003</c:v>
                </c:pt>
                <c:pt idx="13">
                  <c:v>2006</c:v>
                </c:pt>
                <c:pt idx="14">
                  <c:v>2008</c:v>
                </c:pt>
                <c:pt idx="15">
                  <c:v>2010</c:v>
                </c:pt>
                <c:pt idx="16">
                  <c:v>2012</c:v>
                </c:pt>
              </c:strCache>
            </c:strRef>
          </c:cat>
          <c:val>
            <c:numRef>
              <c:f>('Sheet1 (2)'!$C$37,'Sheet1 (2)'!$E$37,'Sheet1 (2)'!$G$37,'Sheet1 (2)'!$I$37,'Sheet1 (2)'!$K$37,'Sheet1 (2)'!$M$37,'Sheet1 (2)'!$O$37,'Sheet1 (2)'!$Q$37,'Sheet1 (2)'!$S$37,'Sheet1 (2)'!$U$37,'Sheet1 (2)'!$W$37,'Sheet1 (2)'!$Y$37,'Sheet1 (2)'!$AA$37,'Sheet1 (2)'!$AC$37,'Sheet1 (2)'!$AE$37,'Sheet1 (2)'!$AG$37,'Sheet1 (2)'!$AI$37)</c:f>
              <c:numCache>
                <c:formatCode>0.0</c:formatCode>
                <c:ptCount val="17"/>
                <c:pt idx="0">
                  <c:v>7.1245327274059953</c:v>
                </c:pt>
                <c:pt idx="1">
                  <c:v>7.7014820318304462</c:v>
                </c:pt>
                <c:pt idx="2">
                  <c:v>7.7305493412875954</c:v>
                </c:pt>
                <c:pt idx="3">
                  <c:v>7.8012040274455154</c:v>
                </c:pt>
                <c:pt idx="4">
                  <c:v>7.6602185909583911</c:v>
                </c:pt>
                <c:pt idx="5">
                  <c:v>9.1486568011639875</c:v>
                </c:pt>
                <c:pt idx="6">
                  <c:v>5.8429968196432274</c:v>
                </c:pt>
                <c:pt idx="7">
                  <c:v>7.5553699999999999</c:v>
                </c:pt>
                <c:pt idx="8">
                  <c:v>5.7</c:v>
                </c:pt>
                <c:pt idx="9">
                  <c:v>6.2</c:v>
                </c:pt>
                <c:pt idx="10">
                  <c:v>5.8</c:v>
                </c:pt>
                <c:pt idx="11">
                  <c:v>5.7</c:v>
                </c:pt>
                <c:pt idx="12">
                  <c:v>4.4911799999999999</c:v>
                </c:pt>
                <c:pt idx="13">
                  <c:v>4</c:v>
                </c:pt>
                <c:pt idx="14" formatCode="General">
                  <c:v>3.5</c:v>
                </c:pt>
                <c:pt idx="15" formatCode="General">
                  <c:v>3.4</c:v>
                </c:pt>
                <c:pt idx="16" formatCode="General">
                  <c:v>3.5</c:v>
                </c:pt>
              </c:numCache>
            </c:numRef>
          </c:val>
        </c:ser>
        <c:dLbls>
          <c:showLegendKey val="0"/>
          <c:showVal val="0"/>
          <c:showCatName val="0"/>
          <c:showSerName val="0"/>
          <c:showPercent val="0"/>
          <c:showBubbleSize val="0"/>
        </c:dLbls>
        <c:axId val="101398016"/>
        <c:axId val="101399552"/>
      </c:areaChart>
      <c:catAx>
        <c:axId val="101398016"/>
        <c:scaling>
          <c:orientation val="minMax"/>
        </c:scaling>
        <c:delete val="0"/>
        <c:axPos val="b"/>
        <c:numFmt formatCode="m/d/yyyy" sourceLinked="1"/>
        <c:majorTickMark val="out"/>
        <c:minorTickMark val="none"/>
        <c:tickLblPos val="nextTo"/>
        <c:txPr>
          <a:bodyPr/>
          <a:lstStyle/>
          <a:p>
            <a:pPr>
              <a:defRPr sz="1400" b="1">
                <a:latin typeface="Arial" pitchFamily="34" charset="0"/>
                <a:cs typeface="Arial" pitchFamily="34" charset="0"/>
              </a:defRPr>
            </a:pPr>
            <a:endParaRPr lang="en-US"/>
          </a:p>
        </c:txPr>
        <c:crossAx val="101399552"/>
        <c:crosses val="autoZero"/>
        <c:auto val="1"/>
        <c:lblAlgn val="ctr"/>
        <c:lblOffset val="100"/>
        <c:noMultiLvlLbl val="0"/>
      </c:catAx>
      <c:valAx>
        <c:axId val="101399552"/>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101398016"/>
        <c:crosses val="autoZero"/>
        <c:crossBetween val="midCat"/>
      </c:valAx>
    </c:plotArea>
    <c:legend>
      <c:legendPos val="r"/>
      <c:layout>
        <c:manualLayout>
          <c:xMode val="edge"/>
          <c:yMode val="edge"/>
          <c:x val="0.13163944784679696"/>
          <c:y val="0.39515256177802849"/>
          <c:w val="0.17307086614173228"/>
          <c:h val="0.21244996407477509"/>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Sheet1!$A$20</c:f>
              <c:strCache>
                <c:ptCount val="1"/>
                <c:pt idx="0">
                  <c:v>Tenured</c:v>
                </c:pt>
              </c:strCache>
            </c:strRef>
          </c:tx>
          <c:spPr>
            <a:solidFill>
              <a:srgbClr val="004282"/>
            </a:solidFill>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(Sheet1!$B$22,Sheet1!$D$22,Sheet1!$F$22,Sheet1!$H$22,Sheet1!$J$22,Sheet1!$L$22,Sheet1!$N$22,Sheet1!$P$22,Sheet1!$R$22,Sheet1!$T$22,Sheet1!$V$22,Sheet1!$X$22,Sheet1!$Z$22,Sheet1!$AB$22,Sheet1!$AD$22)</c:f>
              <c:numCache>
                <c:formatCode>_(* #,##0_);_(* \(#,##0\);_(* "-"??_);_(@_)</c:formatCode>
                <c:ptCount val="15"/>
                <c:pt idx="0">
                  <c:v>21846</c:v>
                </c:pt>
                <c:pt idx="1">
                  <c:v>25104</c:v>
                </c:pt>
                <c:pt idx="2">
                  <c:v>24704</c:v>
                </c:pt>
                <c:pt idx="3">
                  <c:v>22242</c:v>
                </c:pt>
                <c:pt idx="4">
                  <c:v>20658.990000000002</c:v>
                </c:pt>
                <c:pt idx="5">
                  <c:v>19400</c:v>
                </c:pt>
                <c:pt idx="6">
                  <c:v>20000</c:v>
                </c:pt>
                <c:pt idx="7">
                  <c:v>20800</c:v>
                </c:pt>
                <c:pt idx="8">
                  <c:v>21500</c:v>
                </c:pt>
                <c:pt idx="9" formatCode="#,##0">
                  <c:v>21700</c:v>
                </c:pt>
                <c:pt idx="10" formatCode="#,##0">
                  <c:v>22400</c:v>
                </c:pt>
                <c:pt idx="11" formatCode="#,##0">
                  <c:v>22500</c:v>
                </c:pt>
                <c:pt idx="12" formatCode="#,##0">
                  <c:v>22400</c:v>
                </c:pt>
                <c:pt idx="13" formatCode="#,##0">
                  <c:v>23400</c:v>
                </c:pt>
                <c:pt idx="14" formatCode="#,##0">
                  <c:v>24300</c:v>
                </c:pt>
              </c:numCache>
            </c:numRef>
          </c:val>
        </c:ser>
        <c:ser>
          <c:idx val="1"/>
          <c:order val="1"/>
          <c:tx>
            <c:strRef>
              <c:f>Sheet1!$A$29</c:f>
              <c:strCache>
                <c:ptCount val="1"/>
                <c:pt idx="0">
                  <c:v>Tenure-Track</c:v>
                </c:pt>
              </c:strCache>
            </c:strRef>
          </c:tx>
          <c:spPr>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(Sheet1!$B$31,Sheet1!$D$31,Sheet1!$F$31,Sheet1!$H$31,Sheet1!$J$31,Sheet1!$L$31,Sheet1!$N$31,Sheet1!$P$31,Sheet1!$R$31,Sheet1!$T$31,Sheet1!$V$31,Sheet1!$X$31,Sheet1!$Z$31,Sheet1!$AB$31,Sheet1!$AD$31)</c:f>
              <c:numCache>
                <c:formatCode>_(* #,##0_);_(* \(#,##0\);_(* "-"??_);_(@_)</c:formatCode>
                <c:ptCount val="15"/>
                <c:pt idx="0">
                  <c:v>7684</c:v>
                </c:pt>
                <c:pt idx="1">
                  <c:v>7795</c:v>
                </c:pt>
                <c:pt idx="2">
                  <c:v>7042</c:v>
                </c:pt>
                <c:pt idx="3">
                  <c:v>8704</c:v>
                </c:pt>
                <c:pt idx="4">
                  <c:v>7761.06</c:v>
                </c:pt>
                <c:pt idx="5">
                  <c:v>7100</c:v>
                </c:pt>
                <c:pt idx="6">
                  <c:v>7800</c:v>
                </c:pt>
                <c:pt idx="7">
                  <c:v>8500</c:v>
                </c:pt>
                <c:pt idx="8">
                  <c:v>8400</c:v>
                </c:pt>
                <c:pt idx="9" formatCode="#,##0">
                  <c:v>8300</c:v>
                </c:pt>
                <c:pt idx="10" formatCode="#,##0">
                  <c:v>9000</c:v>
                </c:pt>
                <c:pt idx="11" formatCode="#,##0">
                  <c:v>9100</c:v>
                </c:pt>
                <c:pt idx="12" formatCode="#,##0">
                  <c:v>9300</c:v>
                </c:pt>
                <c:pt idx="13" formatCode="#,##0">
                  <c:v>9200</c:v>
                </c:pt>
                <c:pt idx="14" formatCode="#,##0">
                  <c:v>9200</c:v>
                </c:pt>
              </c:numCache>
            </c:numRef>
          </c:val>
        </c:ser>
        <c:ser>
          <c:idx val="2"/>
          <c:order val="2"/>
          <c:tx>
            <c:strRef>
              <c:f>Sheet1!$A$38</c:f>
              <c:strCache>
                <c:ptCount val="1"/>
                <c:pt idx="0">
                  <c:v>Academic Post Doc</c:v>
                </c:pt>
              </c:strCache>
            </c:strRef>
          </c:tx>
          <c:spPr>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(Sheet1!$B$40,Sheet1!$D$40,Sheet1!$F$40,Sheet1!$H$40,Sheet1!$J$40,Sheet1!$L$40,Sheet1!$N$40,Sheet1!$P$40,Sheet1!$R$40,Sheet1!$T$40,Sheet1!$V$40,Sheet1!$X$40,Sheet1!$Z$40,Sheet1!$AB$40,Sheet1!$AD$40)</c:f>
              <c:numCache>
                <c:formatCode>_(* #,##0_);_(* \(#,##0\);_(* "-"??_);_(@_)</c:formatCode>
                <c:ptCount val="15"/>
                <c:pt idx="0">
                  <c:v>4906</c:v>
                </c:pt>
                <c:pt idx="1">
                  <c:v>4646</c:v>
                </c:pt>
                <c:pt idx="2">
                  <c:v>6102</c:v>
                </c:pt>
                <c:pt idx="3">
                  <c:v>4954</c:v>
                </c:pt>
                <c:pt idx="4">
                  <c:v>5963.8</c:v>
                </c:pt>
                <c:pt idx="5">
                  <c:v>7400</c:v>
                </c:pt>
                <c:pt idx="6">
                  <c:v>7100</c:v>
                </c:pt>
                <c:pt idx="7">
                  <c:v>8500</c:v>
                </c:pt>
                <c:pt idx="8">
                  <c:v>8400</c:v>
                </c:pt>
                <c:pt idx="9" formatCode="#,##0">
                  <c:v>7900</c:v>
                </c:pt>
                <c:pt idx="10" formatCode="#,##0">
                  <c:v>7200</c:v>
                </c:pt>
                <c:pt idx="11" formatCode="#,##0">
                  <c:v>8500</c:v>
                </c:pt>
                <c:pt idx="12" formatCode="#,##0">
                  <c:v>7300</c:v>
                </c:pt>
                <c:pt idx="13" formatCode="#,##0">
                  <c:v>8100</c:v>
                </c:pt>
                <c:pt idx="14" formatCode="#,##0">
                  <c:v>8000</c:v>
                </c:pt>
              </c:numCache>
            </c:numRef>
          </c:val>
        </c:ser>
        <c:ser>
          <c:idx val="3"/>
          <c:order val="3"/>
          <c:tx>
            <c:strRef>
              <c:f>Sheet1!$A$47</c:f>
              <c:strCache>
                <c:ptCount val="1"/>
                <c:pt idx="0">
                  <c:v>Other Academic</c:v>
                </c:pt>
              </c:strCache>
            </c:strRef>
          </c:tx>
          <c:spPr>
            <a:solidFill>
              <a:srgbClr val="84888B"/>
            </a:solidFill>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(Sheet1!$B$49,Sheet1!$D$49,Sheet1!$F$49,Sheet1!$H$49,Sheet1!$J$49,Sheet1!$L$49,Sheet1!$N$49,Sheet1!$P$49,Sheet1!$R$49,Sheet1!$T$49,Sheet1!$V$49,Sheet1!$X$49,Sheet1!$Z$49,Sheet1!$AB$49,Sheet1!$AD$49)</c:f>
              <c:numCache>
                <c:formatCode>_(* #,##0_);_(* \(#,##0\);_(* "-"??_);_(@_)</c:formatCode>
                <c:ptCount val="15"/>
                <c:pt idx="0">
                  <c:v>8177</c:v>
                </c:pt>
                <c:pt idx="1">
                  <c:v>9704</c:v>
                </c:pt>
                <c:pt idx="2">
                  <c:v>14369</c:v>
                </c:pt>
                <c:pt idx="3">
                  <c:v>13426</c:v>
                </c:pt>
                <c:pt idx="4">
                  <c:v>12453.62</c:v>
                </c:pt>
                <c:pt idx="5">
                  <c:v>10500</c:v>
                </c:pt>
                <c:pt idx="6">
                  <c:v>12800</c:v>
                </c:pt>
                <c:pt idx="7">
                  <c:v>13600</c:v>
                </c:pt>
                <c:pt idx="8">
                  <c:v>14200</c:v>
                </c:pt>
                <c:pt idx="9" formatCode="#,##0">
                  <c:v>16000</c:v>
                </c:pt>
                <c:pt idx="10" formatCode="#,##0">
                  <c:v>18300</c:v>
                </c:pt>
                <c:pt idx="11" formatCode="#,##0">
                  <c:v>19000</c:v>
                </c:pt>
                <c:pt idx="12" formatCode="#,##0">
                  <c:v>18400</c:v>
                </c:pt>
                <c:pt idx="13" formatCode="#,##0">
                  <c:v>21100</c:v>
                </c:pt>
                <c:pt idx="14" formatCode="#,##0">
                  <c:v>25600</c:v>
                </c:pt>
              </c:numCache>
            </c:numRef>
          </c:val>
        </c:ser>
        <c:dLbls>
          <c:showLegendKey val="0"/>
          <c:showVal val="0"/>
          <c:showCatName val="0"/>
          <c:showSerName val="0"/>
          <c:showPercent val="0"/>
          <c:showBubbleSize val="0"/>
        </c:dLbls>
        <c:axId val="101593856"/>
        <c:axId val="101595392"/>
      </c:areaChart>
      <c:catAx>
        <c:axId val="101593856"/>
        <c:scaling>
          <c:orientation val="minMax"/>
        </c:scaling>
        <c:delete val="0"/>
        <c:axPos val="b"/>
        <c:numFmt formatCode="m/d/yyyy" sourceLinked="1"/>
        <c:majorTickMark val="out"/>
        <c:minorTickMark val="none"/>
        <c:tickLblPos val="nextTo"/>
        <c:txPr>
          <a:bodyPr/>
          <a:lstStyle/>
          <a:p>
            <a:pPr>
              <a:defRPr sz="1400" b="1">
                <a:latin typeface="Arial" pitchFamily="34" charset="0"/>
                <a:cs typeface="Arial" pitchFamily="34" charset="0"/>
              </a:defRPr>
            </a:pPr>
            <a:endParaRPr lang="en-US"/>
          </a:p>
        </c:txPr>
        <c:crossAx val="101595392"/>
        <c:crosses val="autoZero"/>
        <c:auto val="1"/>
        <c:lblAlgn val="ctr"/>
        <c:lblOffset val="100"/>
        <c:noMultiLvlLbl val="0"/>
      </c:catAx>
      <c:valAx>
        <c:axId val="101595392"/>
        <c:scaling>
          <c:orientation val="minMax"/>
        </c:scaling>
        <c:delete val="0"/>
        <c:axPos val="l"/>
        <c:majorGridlines/>
        <c:numFmt formatCode="_(* #,##0_);_(* \(#,##0\);_(* &quot;-&quot;??_);_(@_)" sourceLinked="1"/>
        <c:majorTickMark val="out"/>
        <c:minorTickMark val="none"/>
        <c:tickLblPos val="nextTo"/>
        <c:txPr>
          <a:bodyPr/>
          <a:lstStyle/>
          <a:p>
            <a:pPr>
              <a:defRPr sz="1400" b="1">
                <a:latin typeface="Arial" pitchFamily="34" charset="0"/>
                <a:cs typeface="Arial" pitchFamily="34" charset="0"/>
              </a:defRPr>
            </a:pPr>
            <a:endParaRPr lang="en-US"/>
          </a:p>
        </c:txPr>
        <c:crossAx val="101593856"/>
        <c:crosses val="autoZero"/>
        <c:crossBetween val="midCat"/>
      </c:valAx>
      <c:spPr>
        <a:ln>
          <a:solidFill>
            <a:schemeClr val="bg1">
              <a:lumMod val="65000"/>
            </a:schemeClr>
          </a:solidFill>
        </a:ln>
      </c:spPr>
    </c:plotArea>
    <c:legend>
      <c:legendPos val="r"/>
      <c:layout>
        <c:manualLayout>
          <c:xMode val="edge"/>
          <c:yMode val="edge"/>
          <c:x val="0.12155668594523029"/>
          <c:y val="5.1711960377239879E-2"/>
          <c:w val="0.23713318467934871"/>
          <c:h val="0.1629736688401861"/>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percentStacked"/>
        <c:varyColors val="0"/>
        <c:ser>
          <c:idx val="0"/>
          <c:order val="0"/>
          <c:tx>
            <c:strRef>
              <c:f>Sheet1!$A$20</c:f>
              <c:strCache>
                <c:ptCount val="1"/>
                <c:pt idx="0">
                  <c:v>Tenured</c:v>
                </c:pt>
              </c:strCache>
            </c:strRef>
          </c:tx>
          <c:spPr>
            <a:solidFill>
              <a:srgbClr val="004282"/>
            </a:solidFill>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(Sheet1!$C$22,Sheet1!$E$22,Sheet1!$G$22,Sheet1!$I$22,Sheet1!$K$22,Sheet1!$M$22,Sheet1!$O$22,Sheet1!$Q$22,Sheet1!$S$22,Sheet1!$U$22,Sheet1!$W$22,Sheet1!$Y$22,Sheet1!$AA$22,Sheet1!$AC$22,Sheet1!$AE$22)</c:f>
              <c:numCache>
                <c:formatCode>0.0</c:formatCode>
                <c:ptCount val="15"/>
                <c:pt idx="0">
                  <c:v>51.266045572947228</c:v>
                </c:pt>
                <c:pt idx="1">
                  <c:v>53.13128320176088</c:v>
                </c:pt>
                <c:pt idx="2">
                  <c:v>47.310262941187737</c:v>
                </c:pt>
                <c:pt idx="3">
                  <c:v>45.09183797591534</c:v>
                </c:pt>
                <c:pt idx="4">
                  <c:v>44.10782649020112</c:v>
                </c:pt>
                <c:pt idx="5">
                  <c:v>43.74140748881706</c:v>
                </c:pt>
                <c:pt idx="6">
                  <c:v>41.986450202869236</c:v>
                </c:pt>
                <c:pt idx="7">
                  <c:v>40.478666455326312</c:v>
                </c:pt>
                <c:pt idx="8">
                  <c:v>40.961592789757873</c:v>
                </c:pt>
                <c:pt idx="9">
                  <c:v>40.296699980947032</c:v>
                </c:pt>
                <c:pt idx="10">
                  <c:v>39.290113577692956</c:v>
                </c:pt>
                <c:pt idx="11">
                  <c:v>38.079067410035478</c:v>
                </c:pt>
                <c:pt idx="12">
                  <c:v>39</c:v>
                </c:pt>
                <c:pt idx="13">
                  <c:v>37.9</c:v>
                </c:pt>
                <c:pt idx="14" formatCode="General">
                  <c:v>36.200000000000003</c:v>
                </c:pt>
              </c:numCache>
            </c:numRef>
          </c:val>
        </c:ser>
        <c:ser>
          <c:idx val="1"/>
          <c:order val="1"/>
          <c:tx>
            <c:strRef>
              <c:f>Sheet1!$A$29</c:f>
              <c:strCache>
                <c:ptCount val="1"/>
                <c:pt idx="0">
                  <c:v>Tenure-Track</c:v>
                </c:pt>
              </c:strCache>
            </c:strRef>
          </c:tx>
          <c:spPr>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(Sheet1!$C$31,Sheet1!$E$31,Sheet1!$G$31,Sheet1!$I$31,Sheet1!$K$31,Sheet1!$M$31,Sheet1!$O$31,Sheet1!$Q$31,Sheet1!$S$31,Sheet1!$U$31,Sheet1!$W$31,Sheet1!$Y$31,Sheet1!$AA$31,Sheet1!$AC$31,Sheet1!$AE$31)</c:f>
              <c:numCache>
                <c:formatCode>0.0</c:formatCode>
                <c:ptCount val="15"/>
                <c:pt idx="0">
                  <c:v>18.032055945368782</c:v>
                </c:pt>
                <c:pt idx="1">
                  <c:v>16.497703655103813</c:v>
                </c:pt>
                <c:pt idx="2">
                  <c:v>13.48602945400923</c:v>
                </c:pt>
                <c:pt idx="3">
                  <c:v>17.645866277419618</c:v>
                </c:pt>
                <c:pt idx="4">
                  <c:v>16.570194760733234</c:v>
                </c:pt>
                <c:pt idx="5">
                  <c:v>16.015043963466592</c:v>
                </c:pt>
                <c:pt idx="6">
                  <c:v>16.30539819972573</c:v>
                </c:pt>
                <c:pt idx="7">
                  <c:v>16.618645081426003</c:v>
                </c:pt>
                <c:pt idx="8">
                  <c:v>16.032809617108182</c:v>
                </c:pt>
                <c:pt idx="9">
                  <c:v>15.403029644791832</c:v>
                </c:pt>
                <c:pt idx="10">
                  <c:v>15.898035409966058</c:v>
                </c:pt>
                <c:pt idx="11">
                  <c:v>15.371621621621623</c:v>
                </c:pt>
                <c:pt idx="12">
                  <c:v>16.2</c:v>
                </c:pt>
                <c:pt idx="13" formatCode="General">
                  <c:v>14.9</c:v>
                </c:pt>
                <c:pt idx="14" formatCode="General">
                  <c:v>13.7</c:v>
                </c:pt>
              </c:numCache>
            </c:numRef>
          </c:val>
        </c:ser>
        <c:ser>
          <c:idx val="2"/>
          <c:order val="2"/>
          <c:tx>
            <c:strRef>
              <c:f>Sheet1!$A$38</c:f>
              <c:strCache>
                <c:ptCount val="1"/>
                <c:pt idx="0">
                  <c:v>Academic Post Doc</c:v>
                </c:pt>
              </c:strCache>
            </c:strRef>
          </c:tx>
          <c:spPr>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(Sheet1!$C$40,Sheet1!$E$40,Sheet1!$G$40,Sheet1!$I$40,Sheet1!$K$40,Sheet1!$M$40,Sheet1!$O$40,Sheet1!$Q$40,Sheet1!$S$40,Sheet1!$U$40,Sheet1!$W$40,Sheet1!$Y$40,Sheet1!$AA$40,Sheet1!$AC$40,Sheet1!$AE$40)</c:f>
              <c:numCache>
                <c:formatCode>0.0</c:formatCode>
                <c:ptCount val="15"/>
                <c:pt idx="0">
                  <c:v>11.512918592917654</c:v>
                </c:pt>
                <c:pt idx="1">
                  <c:v>9.833012338885478</c:v>
                </c:pt>
                <c:pt idx="2">
                  <c:v>11.68584943600743</c:v>
                </c:pt>
                <c:pt idx="3">
                  <c:v>10.043384827474354</c:v>
                </c:pt>
                <c:pt idx="4">
                  <c:v>12.732967856718137</c:v>
                </c:pt>
                <c:pt idx="5">
                  <c:v>16.697781076220615</c:v>
                </c:pt>
                <c:pt idx="6">
                  <c:v>14.907672727387189</c:v>
                </c:pt>
                <c:pt idx="7">
                  <c:v>16.50308210086575</c:v>
                </c:pt>
                <c:pt idx="8">
                  <c:v>16.062602275435694</c:v>
                </c:pt>
                <c:pt idx="9">
                  <c:v>14.592425813884352</c:v>
                </c:pt>
                <c:pt idx="10">
                  <c:v>12.576349806584886</c:v>
                </c:pt>
                <c:pt idx="11">
                  <c:v>14.358108108108109</c:v>
                </c:pt>
                <c:pt idx="12">
                  <c:v>12.7</c:v>
                </c:pt>
                <c:pt idx="13">
                  <c:v>13.1</c:v>
                </c:pt>
                <c:pt idx="14" formatCode="General">
                  <c:v>11.9</c:v>
                </c:pt>
              </c:numCache>
            </c:numRef>
          </c:val>
        </c:ser>
        <c:ser>
          <c:idx val="3"/>
          <c:order val="3"/>
          <c:tx>
            <c:strRef>
              <c:f>Sheet1!$A$47</c:f>
              <c:strCache>
                <c:ptCount val="1"/>
                <c:pt idx="0">
                  <c:v>Other Academic</c:v>
                </c:pt>
              </c:strCache>
            </c:strRef>
          </c:tx>
          <c:spPr>
            <a:solidFill>
              <a:srgbClr val="84888B"/>
            </a:solidFill>
            <a:ln w="25400">
              <a:noFill/>
            </a:ln>
          </c:spPr>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(Sheet1!$C$49,Sheet1!$E$49,Sheet1!$G$49,Sheet1!$I$49,Sheet1!$K$49,Sheet1!$M$49,Sheet1!$O$49,Sheet1!$Q$49,Sheet1!$S$49,Sheet1!$U$49,Sheet1!$W$49,Sheet1!$Y$49,Sheet1!$AA$49,Sheet1!$AC$49,Sheet1!$AE$49)</c:f>
              <c:numCache>
                <c:formatCode>0.0</c:formatCode>
                <c:ptCount val="15"/>
                <c:pt idx="0">
                  <c:v>19.18897988876634</c:v>
                </c:pt>
                <c:pt idx="1">
                  <c:v>20.538000804249826</c:v>
                </c:pt>
                <c:pt idx="2">
                  <c:v>27.517858168795602</c:v>
                </c:pt>
                <c:pt idx="3">
                  <c:v>27.218910919190691</c:v>
                </c:pt>
                <c:pt idx="4">
                  <c:v>26.589010892347513</c:v>
                </c:pt>
                <c:pt idx="5">
                  <c:v>23.545767471495733</c:v>
                </c:pt>
                <c:pt idx="6">
                  <c:v>26.80045788535449</c:v>
                </c:pt>
                <c:pt idx="7">
                  <c:v>26.399606362381938</c:v>
                </c:pt>
                <c:pt idx="8">
                  <c:v>26.94301435454063</c:v>
                </c:pt>
                <c:pt idx="9">
                  <c:v>29.70782602635834</c:v>
                </c:pt>
                <c:pt idx="10">
                  <c:v>32.112568283154594</c:v>
                </c:pt>
                <c:pt idx="11">
                  <c:v>32.118601115053217</c:v>
                </c:pt>
                <c:pt idx="12">
                  <c:v>32</c:v>
                </c:pt>
                <c:pt idx="13" formatCode="General">
                  <c:v>34.200000000000003</c:v>
                </c:pt>
                <c:pt idx="14">
                  <c:v>38.200000000000003</c:v>
                </c:pt>
              </c:numCache>
            </c:numRef>
          </c:val>
        </c:ser>
        <c:dLbls>
          <c:showLegendKey val="0"/>
          <c:showVal val="0"/>
          <c:showCatName val="0"/>
          <c:showSerName val="0"/>
          <c:showPercent val="0"/>
          <c:showBubbleSize val="0"/>
        </c:dLbls>
        <c:axId val="102154240"/>
        <c:axId val="102155776"/>
      </c:areaChart>
      <c:catAx>
        <c:axId val="102154240"/>
        <c:scaling>
          <c:orientation val="minMax"/>
        </c:scaling>
        <c:delete val="0"/>
        <c:axPos val="b"/>
        <c:numFmt formatCode="m/d/yyyy" sourceLinked="1"/>
        <c:majorTickMark val="out"/>
        <c:minorTickMark val="none"/>
        <c:tickLblPos val="nextTo"/>
        <c:txPr>
          <a:bodyPr/>
          <a:lstStyle/>
          <a:p>
            <a:pPr>
              <a:defRPr sz="1400" b="1">
                <a:latin typeface="Arial" pitchFamily="34" charset="0"/>
                <a:cs typeface="Arial" pitchFamily="34" charset="0"/>
              </a:defRPr>
            </a:pPr>
            <a:endParaRPr lang="en-US"/>
          </a:p>
        </c:txPr>
        <c:crossAx val="102155776"/>
        <c:crosses val="autoZero"/>
        <c:auto val="1"/>
        <c:lblAlgn val="ctr"/>
        <c:lblOffset val="100"/>
        <c:noMultiLvlLbl val="0"/>
      </c:catAx>
      <c:valAx>
        <c:axId val="102155776"/>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102154240"/>
        <c:crosses val="autoZero"/>
        <c:crossBetween val="midCat"/>
      </c:valAx>
    </c:plotArea>
    <c:legend>
      <c:legendPos val="r"/>
      <c:layout>
        <c:manualLayout>
          <c:xMode val="edge"/>
          <c:yMode val="edge"/>
          <c:x val="0.12171660834062409"/>
          <c:y val="0.49609075919260037"/>
          <c:w val="0.22639083965855619"/>
          <c:h val="0.20940476380065631"/>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13667854776131"/>
          <c:y val="3.9868968302039169E-2"/>
          <c:w val="0.86902425391270544"/>
          <c:h val="0.84363831559357594"/>
        </c:manualLayout>
      </c:layout>
      <c:areaChart>
        <c:grouping val="stacked"/>
        <c:varyColors val="0"/>
        <c:ser>
          <c:idx val="1"/>
          <c:order val="0"/>
          <c:tx>
            <c:v>US Citizens and Permanent Residents</c:v>
          </c:tx>
          <c:spPr>
            <a:solidFill>
              <a:srgbClr val="004282"/>
            </a:solidFill>
            <a:ln w="25400">
              <a:noFill/>
            </a:ln>
          </c:spPr>
          <c:cat>
            <c:numRef>
              <c:f>Sheet1!$A$8:$A$22</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Sheet1!$M$8:$M$22</c:f>
              <c:numCache>
                <c:formatCode>#,##0</c:formatCode>
                <c:ptCount val="15"/>
                <c:pt idx="0">
                  <c:v>9069</c:v>
                </c:pt>
                <c:pt idx="1">
                  <c:v>9398</c:v>
                </c:pt>
                <c:pt idx="2">
                  <c:v>9923</c:v>
                </c:pt>
                <c:pt idx="3">
                  <c:v>10440</c:v>
                </c:pt>
                <c:pt idx="4">
                  <c:v>10676</c:v>
                </c:pt>
                <c:pt idx="5">
                  <c:v>10324</c:v>
                </c:pt>
                <c:pt idx="6">
                  <c:v>10614</c:v>
                </c:pt>
                <c:pt idx="7">
                  <c:v>10774</c:v>
                </c:pt>
                <c:pt idx="8">
                  <c:v>11347</c:v>
                </c:pt>
                <c:pt idx="9">
                  <c:v>11904</c:v>
                </c:pt>
                <c:pt idx="10">
                  <c:v>12714</c:v>
                </c:pt>
                <c:pt idx="11">
                  <c:v>12931</c:v>
                </c:pt>
                <c:pt idx="12">
                  <c:v>13414</c:v>
                </c:pt>
                <c:pt idx="13">
                  <c:v>13136</c:v>
                </c:pt>
                <c:pt idx="14" formatCode="_(* #,##0_);_(* \(#,##0\);_(* &quot;-&quot;??_);_(@_)">
                  <c:v>12981</c:v>
                </c:pt>
              </c:numCache>
            </c:numRef>
          </c:val>
        </c:ser>
        <c:ser>
          <c:idx val="2"/>
          <c:order val="1"/>
          <c:tx>
            <c:v>Temporary Residents</c:v>
          </c:tx>
          <c:spPr>
            <a:solidFill>
              <a:srgbClr val="BFA500"/>
            </a:solidFill>
            <a:ln w="12700">
              <a:noFill/>
            </a:ln>
          </c:spPr>
          <c:cat>
            <c:numRef>
              <c:f>Sheet1!$A$8:$A$22</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Sheet1!$K$8:$K$22</c:f>
              <c:numCache>
                <c:formatCode>#,##0</c:formatCode>
                <c:ptCount val="15"/>
                <c:pt idx="0">
                  <c:v>3128</c:v>
                </c:pt>
                <c:pt idx="1">
                  <c:v>3452</c:v>
                </c:pt>
                <c:pt idx="2">
                  <c:v>3532</c:v>
                </c:pt>
                <c:pt idx="3">
                  <c:v>3564</c:v>
                </c:pt>
                <c:pt idx="4">
                  <c:v>3674</c:v>
                </c:pt>
                <c:pt idx="5">
                  <c:v>3630</c:v>
                </c:pt>
                <c:pt idx="6">
                  <c:v>3664</c:v>
                </c:pt>
                <c:pt idx="7">
                  <c:v>3723</c:v>
                </c:pt>
                <c:pt idx="8">
                  <c:v>4145</c:v>
                </c:pt>
                <c:pt idx="9">
                  <c:v>4080</c:v>
                </c:pt>
                <c:pt idx="10">
                  <c:v>4088</c:v>
                </c:pt>
                <c:pt idx="11">
                  <c:v>4292</c:v>
                </c:pt>
                <c:pt idx="12">
                  <c:v>4332</c:v>
                </c:pt>
                <c:pt idx="13">
                  <c:v>4097</c:v>
                </c:pt>
                <c:pt idx="14" formatCode="_(* #,##0_);_(* \(#,##0\);_(* &quot;-&quot;??_);_(@_)">
                  <c:v>4048</c:v>
                </c:pt>
              </c:numCache>
            </c:numRef>
          </c:val>
        </c:ser>
        <c:dLbls>
          <c:showLegendKey val="0"/>
          <c:showVal val="0"/>
          <c:showCatName val="0"/>
          <c:showSerName val="0"/>
          <c:showPercent val="0"/>
          <c:showBubbleSize val="0"/>
        </c:dLbls>
        <c:axId val="39933056"/>
        <c:axId val="39934592"/>
      </c:areaChart>
      <c:catAx>
        <c:axId val="39933056"/>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39934592"/>
        <c:crosses val="autoZero"/>
        <c:auto val="1"/>
        <c:lblAlgn val="ctr"/>
        <c:lblOffset val="100"/>
        <c:noMultiLvlLbl val="0"/>
      </c:catAx>
      <c:valAx>
        <c:axId val="39934592"/>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39933056"/>
        <c:crosses val="autoZero"/>
        <c:crossBetween val="midCat"/>
      </c:valAx>
      <c:spPr>
        <a:noFill/>
        <a:ln>
          <a:solidFill>
            <a:schemeClr val="bg1">
              <a:lumMod val="65000"/>
            </a:schemeClr>
          </a:solidFill>
        </a:ln>
      </c:spPr>
    </c:plotArea>
    <c:legend>
      <c:legendPos val="r"/>
      <c:layout>
        <c:manualLayout>
          <c:xMode val="edge"/>
          <c:yMode val="edge"/>
          <c:x val="0.13000340235248373"/>
          <c:y val="7.697738744195437E-2"/>
          <c:w val="0.53657846211558025"/>
          <c:h val="0.12198586715122148"/>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barChart>
        <c:barDir val="col"/>
        <c:grouping val="clustered"/>
        <c:varyColors val="0"/>
        <c:ser>
          <c:idx val="0"/>
          <c:order val="0"/>
          <c:invertIfNegative val="0"/>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(Sheet1!$C$12,Sheet1!$E$12,Sheet1!$G$12,Sheet1!$I$12,Sheet1!$K$12,Sheet1!$M$12,Sheet1!$O$12,Sheet1!$Q$12,Sheet1!$S$12,Sheet1!$U$12,Sheet1!$W$12,Sheet1!$Y$12,Sheet1!$AA$12,Sheet1!$AC$12,Sheet1!$AE$12)</c:f>
              <c:numCache>
                <c:formatCode>0.00</c:formatCode>
                <c:ptCount val="15"/>
                <c:pt idx="0">
                  <c:v>45.800713768485465</c:v>
                </c:pt>
                <c:pt idx="1">
                  <c:v>42.970989256017504</c:v>
                </c:pt>
                <c:pt idx="2">
                  <c:v>36.391780984829012</c:v>
                </c:pt>
                <c:pt idx="3">
                  <c:v>34.458315816405651</c:v>
                </c:pt>
                <c:pt idx="4">
                  <c:v>33.815663787699876</c:v>
                </c:pt>
                <c:pt idx="5">
                  <c:v>32.646785382249874</c:v>
                </c:pt>
                <c:pt idx="6">
                  <c:v>31.724680770174825</c:v>
                </c:pt>
                <c:pt idx="7">
                  <c:v>30.970364789853555</c:v>
                </c:pt>
                <c:pt idx="8">
                  <c:v>29.446409036176245</c:v>
                </c:pt>
                <c:pt idx="9">
                  <c:v>27.686143471079404</c:v>
                </c:pt>
                <c:pt idx="10" formatCode="#,##0.0">
                  <c:v>28.928885592086939</c:v>
                </c:pt>
                <c:pt idx="11" formatCode="#,##0.00">
                  <c:v>27.143187640844165</c:v>
                </c:pt>
                <c:pt idx="12" formatCode="#,##0.00">
                  <c:v>25.6</c:v>
                </c:pt>
                <c:pt idx="13" formatCode="General">
                  <c:v>24.6</c:v>
                </c:pt>
                <c:pt idx="14" formatCode="0.0">
                  <c:v>23.8</c:v>
                </c:pt>
              </c:numCache>
            </c:numRef>
          </c:val>
        </c:ser>
        <c:dLbls>
          <c:showLegendKey val="0"/>
          <c:showVal val="0"/>
          <c:showCatName val="0"/>
          <c:showSerName val="0"/>
          <c:showPercent val="0"/>
          <c:showBubbleSize val="0"/>
        </c:dLbls>
        <c:gapWidth val="150"/>
        <c:axId val="102584704"/>
        <c:axId val="102586240"/>
      </c:barChart>
      <c:catAx>
        <c:axId val="102584704"/>
        <c:scaling>
          <c:orientation val="minMax"/>
        </c:scaling>
        <c:delete val="0"/>
        <c:axPos val="b"/>
        <c:majorTickMark val="out"/>
        <c:minorTickMark val="none"/>
        <c:tickLblPos val="nextTo"/>
        <c:txPr>
          <a:bodyPr rot="-2700000"/>
          <a:lstStyle/>
          <a:p>
            <a:pPr>
              <a:defRPr sz="1400" b="1">
                <a:latin typeface="Arial" pitchFamily="34" charset="0"/>
                <a:cs typeface="Arial" pitchFamily="34" charset="0"/>
              </a:defRPr>
            </a:pPr>
            <a:endParaRPr lang="en-US"/>
          </a:p>
        </c:txPr>
        <c:crossAx val="102586240"/>
        <c:crosses val="autoZero"/>
        <c:auto val="1"/>
        <c:lblAlgn val="ctr"/>
        <c:lblOffset val="100"/>
        <c:noMultiLvlLbl val="0"/>
      </c:catAx>
      <c:valAx>
        <c:axId val="102586240"/>
        <c:scaling>
          <c:orientation val="minMax"/>
        </c:scaling>
        <c:delete val="0"/>
        <c:axPos val="l"/>
        <c:majorGridlines/>
        <c:numFmt formatCode="General" sourceLinked="0"/>
        <c:majorTickMark val="out"/>
        <c:minorTickMark val="none"/>
        <c:tickLblPos val="nextTo"/>
        <c:txPr>
          <a:bodyPr/>
          <a:lstStyle/>
          <a:p>
            <a:pPr>
              <a:defRPr sz="1400" b="1">
                <a:latin typeface="Arial" pitchFamily="34" charset="0"/>
                <a:cs typeface="Arial" pitchFamily="34" charset="0"/>
              </a:defRPr>
            </a:pPr>
            <a:endParaRPr lang="en-US"/>
          </a:p>
        </c:txPr>
        <c:crossAx val="102584704"/>
        <c:crosses val="autoZero"/>
        <c:crossBetween val="between"/>
      </c:valAx>
      <c:spPr>
        <a:ln>
          <a:solidFill>
            <a:schemeClr val="bg1">
              <a:lumMod val="65000"/>
            </a:schemeClr>
          </a:solidFill>
        </a:ln>
      </c:spPr>
    </c:plotArea>
    <c:plotVisOnly val="1"/>
    <c:dispBlanksAs val="gap"/>
    <c:showDLblsOverMax val="0"/>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BFA500"/>
            </a:solidFill>
          </c:spPr>
          <c:invertIfNegative val="0"/>
          <c:cat>
            <c:strRef>
              <c:f>(Sheet1!$B$10,Sheet1!$D$10,Sheet1!$F$10,Sheet1!$H$10,Sheet1!$J$10,Sheet1!$L$10,Sheet1!$N$10,Sheet1!$P$10,Sheet1!$R$10,Sheet1!$T$10,Sheet1!$V$10,Sheet1!$X$10,Sheet1!$Z$10,Sheet1!$AB$10,Sheet1!$AD$10)</c:f>
              <c:strCache>
                <c:ptCount val="15"/>
                <c:pt idx="0">
                  <c:v>1981</c:v>
                </c:pt>
                <c:pt idx="1">
                  <c:v>1985</c:v>
                </c:pt>
                <c:pt idx="2">
                  <c:v>1989</c:v>
                </c:pt>
                <c:pt idx="3">
                  <c:v>1991</c:v>
                </c:pt>
                <c:pt idx="4">
                  <c:v>1993</c:v>
                </c:pt>
                <c:pt idx="5">
                  <c:v>1993 NEW</c:v>
                </c:pt>
                <c:pt idx="6">
                  <c:v>1995</c:v>
                </c:pt>
                <c:pt idx="7">
                  <c:v>1997</c:v>
                </c:pt>
                <c:pt idx="8">
                  <c:v>1999</c:v>
                </c:pt>
                <c:pt idx="9">
                  <c:v>2001</c:v>
                </c:pt>
                <c:pt idx="10">
                  <c:v>2003</c:v>
                </c:pt>
                <c:pt idx="11">
                  <c:v>2006</c:v>
                </c:pt>
                <c:pt idx="12">
                  <c:v>2008</c:v>
                </c:pt>
                <c:pt idx="13">
                  <c:v>2010</c:v>
                </c:pt>
                <c:pt idx="14">
                  <c:v>2012</c:v>
                </c:pt>
              </c:strCache>
            </c:strRef>
          </c:cat>
          <c:val>
            <c:numRef>
              <c:f>(Sheet1!$C$15,Sheet1!$E$15,Sheet1!$G$15,Sheet1!$I$15,Sheet1!$K$15,Sheet1!$M$15,Sheet1!$O$15,Sheet1!$Q$15,Sheet1!$S$15,Sheet1!$U$15,Sheet1!$W$15,Sheet1!$Y$15,Sheet1!$AA$15,Sheet1!$AC$15,Sheet1!$AE$15)</c:f>
              <c:numCache>
                <c:formatCode>0.00</c:formatCode>
                <c:ptCount val="15"/>
                <c:pt idx="0">
                  <c:v>34.301983561643837</c:v>
                </c:pt>
                <c:pt idx="1">
                  <c:v>29.562617361894024</c:v>
                </c:pt>
                <c:pt idx="2">
                  <c:v>23.785731564986737</c:v>
                </c:pt>
                <c:pt idx="3">
                  <c:v>28.181687870619943</c:v>
                </c:pt>
                <c:pt idx="4">
                  <c:v>22.611590320346377</c:v>
                </c:pt>
                <c:pt idx="5">
                  <c:v>22.609703324932536</c:v>
                </c:pt>
                <c:pt idx="6">
                  <c:v>21.660221789012816</c:v>
                </c:pt>
                <c:pt idx="7">
                  <c:v>22.094361668507744</c:v>
                </c:pt>
                <c:pt idx="8">
                  <c:v>19.687075978375763</c:v>
                </c:pt>
                <c:pt idx="9">
                  <c:v>14.674889579024237</c:v>
                </c:pt>
                <c:pt idx="10" formatCode="#,##0.0">
                  <c:v>19.281913300572871</c:v>
                </c:pt>
                <c:pt idx="11" formatCode="#,##0.00">
                  <c:v>16.670783481281358</c:v>
                </c:pt>
                <c:pt idx="12" formatCode="#,##0.00">
                  <c:v>15.5</c:v>
                </c:pt>
                <c:pt idx="13" formatCode="0.0">
                  <c:v>17</c:v>
                </c:pt>
                <c:pt idx="14" formatCode="0.0">
                  <c:v>15.3</c:v>
                </c:pt>
              </c:numCache>
            </c:numRef>
          </c:val>
        </c:ser>
        <c:dLbls>
          <c:showLegendKey val="0"/>
          <c:showVal val="0"/>
          <c:showCatName val="0"/>
          <c:showSerName val="0"/>
          <c:showPercent val="0"/>
          <c:showBubbleSize val="0"/>
        </c:dLbls>
        <c:gapWidth val="150"/>
        <c:axId val="102257024"/>
        <c:axId val="102258560"/>
      </c:barChart>
      <c:catAx>
        <c:axId val="102257024"/>
        <c:scaling>
          <c:orientation val="minMax"/>
        </c:scaling>
        <c:delete val="0"/>
        <c:axPos val="b"/>
        <c:majorTickMark val="out"/>
        <c:minorTickMark val="none"/>
        <c:tickLblPos val="nextTo"/>
        <c:txPr>
          <a:bodyPr rot="-2700000"/>
          <a:lstStyle/>
          <a:p>
            <a:pPr>
              <a:defRPr sz="1400" b="1">
                <a:latin typeface="Arial" pitchFamily="34" charset="0"/>
                <a:cs typeface="Arial" pitchFamily="34" charset="0"/>
              </a:defRPr>
            </a:pPr>
            <a:endParaRPr lang="en-US"/>
          </a:p>
        </c:txPr>
        <c:crossAx val="102258560"/>
        <c:crosses val="autoZero"/>
        <c:auto val="1"/>
        <c:lblAlgn val="ctr"/>
        <c:lblOffset val="100"/>
        <c:noMultiLvlLbl val="0"/>
      </c:catAx>
      <c:valAx>
        <c:axId val="102258560"/>
        <c:scaling>
          <c:orientation val="minMax"/>
          <c:max val="50"/>
        </c:scaling>
        <c:delete val="0"/>
        <c:axPos val="l"/>
        <c:majorGridlines/>
        <c:numFmt formatCode="General" sourceLinked="0"/>
        <c:majorTickMark val="out"/>
        <c:minorTickMark val="none"/>
        <c:tickLblPos val="nextTo"/>
        <c:txPr>
          <a:bodyPr/>
          <a:lstStyle/>
          <a:p>
            <a:pPr>
              <a:defRPr sz="1400" b="1">
                <a:latin typeface="Arial" pitchFamily="34" charset="0"/>
                <a:cs typeface="Arial" pitchFamily="34" charset="0"/>
              </a:defRPr>
            </a:pPr>
            <a:endParaRPr lang="en-US"/>
          </a:p>
        </c:txPr>
        <c:crossAx val="102257024"/>
        <c:crosses val="autoZero"/>
        <c:crossBetween val="between"/>
      </c:valAx>
      <c:spPr>
        <a:ln>
          <a:solidFill>
            <a:schemeClr val="accent1"/>
          </a:solidFill>
        </a:ln>
      </c:spPr>
    </c:plotArea>
    <c:plotVisOnly val="1"/>
    <c:dispBlanksAs val="gap"/>
    <c:showDLblsOverMax val="0"/>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Sheet1!$B$7</c:f>
              <c:strCache>
                <c:ptCount val="1"/>
                <c:pt idx="0">
                  <c:v>MD in Basic Sci Dept</c:v>
                </c:pt>
              </c:strCache>
            </c:strRef>
          </c:tx>
          <c:spPr>
            <a:solidFill>
              <a:srgbClr val="004282"/>
            </a:solidFill>
            <a:ln w="25400">
              <a:noFill/>
            </a:ln>
          </c:spPr>
          <c:cat>
            <c:numRef>
              <c:f>Sheet1!$A$8:$A$41</c:f>
              <c:numCache>
                <c:formatCode>General</c:formatCode>
                <c:ptCount val="34"/>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numCache>
            </c:numRef>
          </c:cat>
          <c:val>
            <c:numRef>
              <c:f>Sheet1!$B$8:$B$41</c:f>
              <c:numCache>
                <c:formatCode>#,##0</c:formatCode>
                <c:ptCount val="34"/>
                <c:pt idx="0">
                  <c:v>2590</c:v>
                </c:pt>
                <c:pt idx="1">
                  <c:v>2557</c:v>
                </c:pt>
                <c:pt idx="2">
                  <c:v>2496</c:v>
                </c:pt>
                <c:pt idx="3">
                  <c:v>2218</c:v>
                </c:pt>
                <c:pt idx="4">
                  <c:v>2224</c:v>
                </c:pt>
                <c:pt idx="5">
                  <c:v>2166</c:v>
                </c:pt>
                <c:pt idx="6">
                  <c:v>2175</c:v>
                </c:pt>
                <c:pt idx="7">
                  <c:v>2167</c:v>
                </c:pt>
                <c:pt idx="8">
                  <c:v>2180</c:v>
                </c:pt>
                <c:pt idx="9">
                  <c:v>2165</c:v>
                </c:pt>
                <c:pt idx="10">
                  <c:v>2061</c:v>
                </c:pt>
                <c:pt idx="11">
                  <c:v>2075</c:v>
                </c:pt>
                <c:pt idx="12">
                  <c:v>2126</c:v>
                </c:pt>
                <c:pt idx="13">
                  <c:v>2215</c:v>
                </c:pt>
                <c:pt idx="14">
                  <c:v>2283</c:v>
                </c:pt>
                <c:pt idx="15">
                  <c:v>2357</c:v>
                </c:pt>
                <c:pt idx="16">
                  <c:v>2361</c:v>
                </c:pt>
                <c:pt idx="17">
                  <c:v>2340</c:v>
                </c:pt>
                <c:pt idx="18">
                  <c:v>2342</c:v>
                </c:pt>
                <c:pt idx="19">
                  <c:v>2305</c:v>
                </c:pt>
                <c:pt idx="20">
                  <c:v>2295</c:v>
                </c:pt>
                <c:pt idx="21">
                  <c:v>2255</c:v>
                </c:pt>
                <c:pt idx="22">
                  <c:v>2216</c:v>
                </c:pt>
                <c:pt idx="23">
                  <c:v>2275</c:v>
                </c:pt>
                <c:pt idx="24">
                  <c:v>2279</c:v>
                </c:pt>
                <c:pt idx="25">
                  <c:v>2250</c:v>
                </c:pt>
                <c:pt idx="26">
                  <c:v>2305</c:v>
                </c:pt>
                <c:pt idx="27">
                  <c:v>2284</c:v>
                </c:pt>
                <c:pt idx="28">
                  <c:v>2095</c:v>
                </c:pt>
                <c:pt idx="29">
                  <c:v>1911</c:v>
                </c:pt>
                <c:pt idx="30">
                  <c:v>1741</c:v>
                </c:pt>
                <c:pt idx="31">
                  <c:v>1793</c:v>
                </c:pt>
                <c:pt idx="32">
                  <c:v>1822</c:v>
                </c:pt>
                <c:pt idx="33">
                  <c:v>1955</c:v>
                </c:pt>
              </c:numCache>
            </c:numRef>
          </c:val>
        </c:ser>
        <c:ser>
          <c:idx val="1"/>
          <c:order val="1"/>
          <c:tx>
            <c:strRef>
              <c:f>Sheet1!$C$7</c:f>
              <c:strCache>
                <c:ptCount val="1"/>
                <c:pt idx="0">
                  <c:v>PhD in Basic Sci Dept</c:v>
                </c:pt>
              </c:strCache>
            </c:strRef>
          </c:tx>
          <c:spPr>
            <a:ln w="25400">
              <a:noFill/>
            </a:ln>
          </c:spPr>
          <c:cat>
            <c:numRef>
              <c:f>Sheet1!$A$8:$A$41</c:f>
              <c:numCache>
                <c:formatCode>General</c:formatCode>
                <c:ptCount val="34"/>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numCache>
            </c:numRef>
          </c:cat>
          <c:val>
            <c:numRef>
              <c:f>Sheet1!$C$8:$C$41</c:f>
              <c:numCache>
                <c:formatCode>#,##0</c:formatCode>
                <c:ptCount val="34"/>
                <c:pt idx="0">
                  <c:v>7735</c:v>
                </c:pt>
                <c:pt idx="1">
                  <c:v>7888</c:v>
                </c:pt>
                <c:pt idx="2">
                  <c:v>7885</c:v>
                </c:pt>
                <c:pt idx="3">
                  <c:v>7957</c:v>
                </c:pt>
                <c:pt idx="4">
                  <c:v>8021</c:v>
                </c:pt>
                <c:pt idx="5">
                  <c:v>8409</c:v>
                </c:pt>
                <c:pt idx="6">
                  <c:v>8688</c:v>
                </c:pt>
                <c:pt idx="7">
                  <c:v>8882</c:v>
                </c:pt>
                <c:pt idx="8">
                  <c:v>9053</c:v>
                </c:pt>
                <c:pt idx="9">
                  <c:v>9077</c:v>
                </c:pt>
                <c:pt idx="10">
                  <c:v>9189</c:v>
                </c:pt>
                <c:pt idx="11">
                  <c:v>9414</c:v>
                </c:pt>
                <c:pt idx="12">
                  <c:v>9634</c:v>
                </c:pt>
                <c:pt idx="13">
                  <c:v>9867</c:v>
                </c:pt>
                <c:pt idx="14">
                  <c:v>10070</c:v>
                </c:pt>
                <c:pt idx="15">
                  <c:v>10351</c:v>
                </c:pt>
                <c:pt idx="16">
                  <c:v>10320</c:v>
                </c:pt>
                <c:pt idx="17">
                  <c:v>10538</c:v>
                </c:pt>
                <c:pt idx="18">
                  <c:v>10723</c:v>
                </c:pt>
                <c:pt idx="19">
                  <c:v>10899</c:v>
                </c:pt>
                <c:pt idx="20">
                  <c:v>11247</c:v>
                </c:pt>
                <c:pt idx="21">
                  <c:v>11471</c:v>
                </c:pt>
                <c:pt idx="22">
                  <c:v>11786</c:v>
                </c:pt>
                <c:pt idx="23">
                  <c:v>12232</c:v>
                </c:pt>
                <c:pt idx="24">
                  <c:v>12347</c:v>
                </c:pt>
                <c:pt idx="25">
                  <c:v>12710</c:v>
                </c:pt>
                <c:pt idx="26">
                  <c:v>13479</c:v>
                </c:pt>
                <c:pt idx="27">
                  <c:v>13181</c:v>
                </c:pt>
                <c:pt idx="28">
                  <c:v>13233</c:v>
                </c:pt>
                <c:pt idx="29">
                  <c:v>13462</c:v>
                </c:pt>
                <c:pt idx="30">
                  <c:v>13504</c:v>
                </c:pt>
                <c:pt idx="31">
                  <c:v>14037</c:v>
                </c:pt>
                <c:pt idx="32">
                  <c:v>14232</c:v>
                </c:pt>
                <c:pt idx="33">
                  <c:v>14232</c:v>
                </c:pt>
              </c:numCache>
            </c:numRef>
          </c:val>
        </c:ser>
        <c:ser>
          <c:idx val="2"/>
          <c:order val="2"/>
          <c:tx>
            <c:strRef>
              <c:f>Sheet1!$D$7</c:f>
              <c:strCache>
                <c:ptCount val="1"/>
                <c:pt idx="0">
                  <c:v>MD-PhD in Basic Sci Dept</c:v>
                </c:pt>
              </c:strCache>
            </c:strRef>
          </c:tx>
          <c:spPr>
            <a:ln w="25400">
              <a:noFill/>
            </a:ln>
          </c:spPr>
          <c:cat>
            <c:numRef>
              <c:f>Sheet1!$A$8:$A$41</c:f>
              <c:numCache>
                <c:formatCode>General</c:formatCode>
                <c:ptCount val="34"/>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numCache>
            </c:numRef>
          </c:cat>
          <c:val>
            <c:numRef>
              <c:f>Sheet1!$D$8:$D$41</c:f>
              <c:numCache>
                <c:formatCode>#,##0</c:formatCode>
                <c:ptCount val="34"/>
                <c:pt idx="0">
                  <c:v>729</c:v>
                </c:pt>
                <c:pt idx="1">
                  <c:v>726</c:v>
                </c:pt>
                <c:pt idx="2">
                  <c:v>727</c:v>
                </c:pt>
                <c:pt idx="3">
                  <c:v>684</c:v>
                </c:pt>
                <c:pt idx="4">
                  <c:v>684</c:v>
                </c:pt>
                <c:pt idx="5">
                  <c:v>678</c:v>
                </c:pt>
                <c:pt idx="6">
                  <c:v>694</c:v>
                </c:pt>
                <c:pt idx="7">
                  <c:v>731</c:v>
                </c:pt>
                <c:pt idx="8">
                  <c:v>744</c:v>
                </c:pt>
                <c:pt idx="9">
                  <c:v>741</c:v>
                </c:pt>
                <c:pt idx="10">
                  <c:v>718</c:v>
                </c:pt>
                <c:pt idx="11">
                  <c:v>719</c:v>
                </c:pt>
                <c:pt idx="12">
                  <c:v>730</c:v>
                </c:pt>
                <c:pt idx="13">
                  <c:v>763</c:v>
                </c:pt>
                <c:pt idx="14">
                  <c:v>769</c:v>
                </c:pt>
                <c:pt idx="15">
                  <c:v>812</c:v>
                </c:pt>
                <c:pt idx="16">
                  <c:v>837</c:v>
                </c:pt>
                <c:pt idx="17">
                  <c:v>888</c:v>
                </c:pt>
                <c:pt idx="18">
                  <c:v>922</c:v>
                </c:pt>
                <c:pt idx="19">
                  <c:v>973</c:v>
                </c:pt>
                <c:pt idx="20">
                  <c:v>1085</c:v>
                </c:pt>
                <c:pt idx="21">
                  <c:v>1128</c:v>
                </c:pt>
                <c:pt idx="22">
                  <c:v>1128</c:v>
                </c:pt>
                <c:pt idx="23">
                  <c:v>1181</c:v>
                </c:pt>
                <c:pt idx="24">
                  <c:v>1252</c:v>
                </c:pt>
                <c:pt idx="25">
                  <c:v>1324</c:v>
                </c:pt>
                <c:pt idx="26">
                  <c:v>1425</c:v>
                </c:pt>
                <c:pt idx="27">
                  <c:v>1436</c:v>
                </c:pt>
                <c:pt idx="28">
                  <c:v>1437</c:v>
                </c:pt>
                <c:pt idx="29">
                  <c:v>1430</c:v>
                </c:pt>
                <c:pt idx="30">
                  <c:v>1370</c:v>
                </c:pt>
                <c:pt idx="31">
                  <c:v>1414</c:v>
                </c:pt>
                <c:pt idx="32">
                  <c:v>1462</c:v>
                </c:pt>
                <c:pt idx="33">
                  <c:v>1649</c:v>
                </c:pt>
              </c:numCache>
            </c:numRef>
          </c:val>
        </c:ser>
        <c:ser>
          <c:idx val="3"/>
          <c:order val="3"/>
          <c:tx>
            <c:strRef>
              <c:f>Sheet1!$E$7</c:f>
              <c:strCache>
                <c:ptCount val="1"/>
                <c:pt idx="0">
                  <c:v>MD in Clinical Sci Dept</c:v>
                </c:pt>
              </c:strCache>
            </c:strRef>
          </c:tx>
          <c:spPr>
            <a:solidFill>
              <a:srgbClr val="84888B"/>
            </a:solidFill>
            <a:ln w="25400">
              <a:noFill/>
            </a:ln>
          </c:spPr>
          <c:cat>
            <c:numRef>
              <c:f>Sheet1!$A$8:$A$41</c:f>
              <c:numCache>
                <c:formatCode>General</c:formatCode>
                <c:ptCount val="34"/>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numCache>
            </c:numRef>
          </c:cat>
          <c:val>
            <c:numRef>
              <c:f>Sheet1!$E$8:$E$41</c:f>
              <c:numCache>
                <c:formatCode>#,##0</c:formatCode>
                <c:ptCount val="34"/>
                <c:pt idx="0">
                  <c:v>26946</c:v>
                </c:pt>
                <c:pt idx="1">
                  <c:v>27171</c:v>
                </c:pt>
                <c:pt idx="2">
                  <c:v>28099</c:v>
                </c:pt>
                <c:pt idx="3">
                  <c:v>30348</c:v>
                </c:pt>
                <c:pt idx="4">
                  <c:v>30944</c:v>
                </c:pt>
                <c:pt idx="5">
                  <c:v>33127</c:v>
                </c:pt>
                <c:pt idx="6">
                  <c:v>34681</c:v>
                </c:pt>
                <c:pt idx="7">
                  <c:v>36188</c:v>
                </c:pt>
                <c:pt idx="8">
                  <c:v>37782</c:v>
                </c:pt>
                <c:pt idx="9">
                  <c:v>38721</c:v>
                </c:pt>
                <c:pt idx="10">
                  <c:v>39424</c:v>
                </c:pt>
                <c:pt idx="11">
                  <c:v>41411</c:v>
                </c:pt>
                <c:pt idx="12">
                  <c:v>43767</c:v>
                </c:pt>
                <c:pt idx="13">
                  <c:v>47706</c:v>
                </c:pt>
                <c:pt idx="14">
                  <c:v>50170</c:v>
                </c:pt>
                <c:pt idx="15">
                  <c:v>53072</c:v>
                </c:pt>
                <c:pt idx="16">
                  <c:v>53049</c:v>
                </c:pt>
                <c:pt idx="17">
                  <c:v>54292</c:v>
                </c:pt>
                <c:pt idx="18">
                  <c:v>55092</c:v>
                </c:pt>
                <c:pt idx="19">
                  <c:v>55872</c:v>
                </c:pt>
                <c:pt idx="20">
                  <c:v>58553</c:v>
                </c:pt>
                <c:pt idx="21">
                  <c:v>60343</c:v>
                </c:pt>
                <c:pt idx="22">
                  <c:v>64154</c:v>
                </c:pt>
                <c:pt idx="23">
                  <c:v>67299</c:v>
                </c:pt>
                <c:pt idx="24">
                  <c:v>67748</c:v>
                </c:pt>
                <c:pt idx="25">
                  <c:v>72624</c:v>
                </c:pt>
                <c:pt idx="26">
                  <c:v>75560</c:v>
                </c:pt>
                <c:pt idx="27">
                  <c:v>76834</c:v>
                </c:pt>
                <c:pt idx="28">
                  <c:v>79529</c:v>
                </c:pt>
                <c:pt idx="29">
                  <c:v>82984</c:v>
                </c:pt>
                <c:pt idx="30">
                  <c:v>86836</c:v>
                </c:pt>
                <c:pt idx="31">
                  <c:v>90909</c:v>
                </c:pt>
                <c:pt idx="32">
                  <c:v>94015</c:v>
                </c:pt>
                <c:pt idx="33">
                  <c:v>99999</c:v>
                </c:pt>
              </c:numCache>
            </c:numRef>
          </c:val>
        </c:ser>
        <c:ser>
          <c:idx val="5"/>
          <c:order val="4"/>
          <c:tx>
            <c:strRef>
              <c:f>Sheet1!$F$7</c:f>
              <c:strCache>
                <c:ptCount val="1"/>
                <c:pt idx="0">
                  <c:v>PhD in Clinical Sci Dept</c:v>
                </c:pt>
              </c:strCache>
            </c:strRef>
          </c:tx>
          <c:spPr>
            <a:solidFill>
              <a:srgbClr val="92D050"/>
            </a:solidFill>
            <a:ln w="25400">
              <a:noFill/>
            </a:ln>
          </c:spPr>
          <c:cat>
            <c:numRef>
              <c:f>Sheet1!$A$8:$A$41</c:f>
              <c:numCache>
                <c:formatCode>General</c:formatCode>
                <c:ptCount val="34"/>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numCache>
            </c:numRef>
          </c:cat>
          <c:val>
            <c:numRef>
              <c:f>Sheet1!$F$8:$F$41</c:f>
              <c:numCache>
                <c:formatCode>#,##0</c:formatCode>
                <c:ptCount val="34"/>
                <c:pt idx="0">
                  <c:v>5093</c:v>
                </c:pt>
                <c:pt idx="1">
                  <c:v>5324</c:v>
                </c:pt>
                <c:pt idx="2">
                  <c:v>5520</c:v>
                </c:pt>
                <c:pt idx="3">
                  <c:v>6045</c:v>
                </c:pt>
                <c:pt idx="4">
                  <c:v>6231</c:v>
                </c:pt>
                <c:pt idx="5">
                  <c:v>6706</c:v>
                </c:pt>
                <c:pt idx="6">
                  <c:v>7075</c:v>
                </c:pt>
                <c:pt idx="7">
                  <c:v>7469</c:v>
                </c:pt>
                <c:pt idx="8">
                  <c:v>7790</c:v>
                </c:pt>
                <c:pt idx="9">
                  <c:v>8039</c:v>
                </c:pt>
                <c:pt idx="10">
                  <c:v>8102</c:v>
                </c:pt>
                <c:pt idx="11">
                  <c:v>8441</c:v>
                </c:pt>
                <c:pt idx="12">
                  <c:v>9081</c:v>
                </c:pt>
                <c:pt idx="13">
                  <c:v>9885</c:v>
                </c:pt>
                <c:pt idx="14">
                  <c:v>10469</c:v>
                </c:pt>
                <c:pt idx="15">
                  <c:v>11091</c:v>
                </c:pt>
                <c:pt idx="16">
                  <c:v>11016</c:v>
                </c:pt>
                <c:pt idx="17">
                  <c:v>11237</c:v>
                </c:pt>
                <c:pt idx="18">
                  <c:v>11527</c:v>
                </c:pt>
                <c:pt idx="19">
                  <c:v>11747</c:v>
                </c:pt>
                <c:pt idx="20">
                  <c:v>12681</c:v>
                </c:pt>
                <c:pt idx="21">
                  <c:v>13653</c:v>
                </c:pt>
                <c:pt idx="22">
                  <c:v>14327</c:v>
                </c:pt>
                <c:pt idx="23">
                  <c:v>15094</c:v>
                </c:pt>
                <c:pt idx="24">
                  <c:v>15258</c:v>
                </c:pt>
                <c:pt idx="25">
                  <c:v>16442</c:v>
                </c:pt>
                <c:pt idx="26">
                  <c:v>17434</c:v>
                </c:pt>
                <c:pt idx="27">
                  <c:v>17182</c:v>
                </c:pt>
                <c:pt idx="28">
                  <c:v>17725</c:v>
                </c:pt>
                <c:pt idx="29">
                  <c:v>18430</c:v>
                </c:pt>
                <c:pt idx="30">
                  <c:v>18897</c:v>
                </c:pt>
                <c:pt idx="31">
                  <c:v>19644</c:v>
                </c:pt>
                <c:pt idx="32">
                  <c:v>19461</c:v>
                </c:pt>
                <c:pt idx="33">
                  <c:v>19532</c:v>
                </c:pt>
              </c:numCache>
            </c:numRef>
          </c:val>
        </c:ser>
        <c:ser>
          <c:idx val="4"/>
          <c:order val="5"/>
          <c:tx>
            <c:strRef>
              <c:f>Sheet1!$G$7</c:f>
              <c:strCache>
                <c:ptCount val="1"/>
                <c:pt idx="0">
                  <c:v>MD-PhD in Clinical Sci Dept</c:v>
                </c:pt>
              </c:strCache>
            </c:strRef>
          </c:tx>
          <c:spPr>
            <a:solidFill>
              <a:srgbClr val="0000FE"/>
            </a:solidFill>
            <a:ln w="25400">
              <a:noFill/>
            </a:ln>
          </c:spPr>
          <c:cat>
            <c:numRef>
              <c:f>Sheet1!$A$8:$A$41</c:f>
              <c:numCache>
                <c:formatCode>General</c:formatCode>
                <c:ptCount val="34"/>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numCache>
            </c:numRef>
          </c:cat>
          <c:val>
            <c:numRef>
              <c:f>Sheet1!$G$8:$G$41</c:f>
              <c:numCache>
                <c:formatCode>#,##0</c:formatCode>
                <c:ptCount val="34"/>
                <c:pt idx="0">
                  <c:v>1608</c:v>
                </c:pt>
                <c:pt idx="1">
                  <c:v>1765</c:v>
                </c:pt>
                <c:pt idx="2">
                  <c:v>1955</c:v>
                </c:pt>
                <c:pt idx="3">
                  <c:v>2195</c:v>
                </c:pt>
                <c:pt idx="4">
                  <c:v>2220</c:v>
                </c:pt>
                <c:pt idx="5">
                  <c:v>2379</c:v>
                </c:pt>
                <c:pt idx="6">
                  <c:v>2502</c:v>
                </c:pt>
                <c:pt idx="7">
                  <c:v>2605</c:v>
                </c:pt>
                <c:pt idx="8">
                  <c:v>2662</c:v>
                </c:pt>
                <c:pt idx="9">
                  <c:v>2752</c:v>
                </c:pt>
                <c:pt idx="10">
                  <c:v>2861</c:v>
                </c:pt>
                <c:pt idx="11">
                  <c:v>3021</c:v>
                </c:pt>
                <c:pt idx="12">
                  <c:v>3266</c:v>
                </c:pt>
                <c:pt idx="13">
                  <c:v>3624</c:v>
                </c:pt>
                <c:pt idx="14">
                  <c:v>3792</c:v>
                </c:pt>
                <c:pt idx="15">
                  <c:v>3973</c:v>
                </c:pt>
                <c:pt idx="16">
                  <c:v>4071</c:v>
                </c:pt>
                <c:pt idx="17">
                  <c:v>4240</c:v>
                </c:pt>
                <c:pt idx="18">
                  <c:v>4361</c:v>
                </c:pt>
                <c:pt idx="19">
                  <c:v>4545</c:v>
                </c:pt>
                <c:pt idx="20">
                  <c:v>5143</c:v>
                </c:pt>
                <c:pt idx="21">
                  <c:v>5469</c:v>
                </c:pt>
                <c:pt idx="22">
                  <c:v>5819</c:v>
                </c:pt>
                <c:pt idx="23">
                  <c:v>6221</c:v>
                </c:pt>
                <c:pt idx="24">
                  <c:v>6559</c:v>
                </c:pt>
                <c:pt idx="25">
                  <c:v>6994</c:v>
                </c:pt>
                <c:pt idx="26">
                  <c:v>7390</c:v>
                </c:pt>
                <c:pt idx="27">
                  <c:v>7597</c:v>
                </c:pt>
                <c:pt idx="28">
                  <c:v>8167</c:v>
                </c:pt>
                <c:pt idx="29">
                  <c:v>8527</c:v>
                </c:pt>
                <c:pt idx="30">
                  <c:v>8761</c:v>
                </c:pt>
                <c:pt idx="31">
                  <c:v>9141</c:v>
                </c:pt>
                <c:pt idx="32">
                  <c:v>9259</c:v>
                </c:pt>
                <c:pt idx="33">
                  <c:v>11516</c:v>
                </c:pt>
              </c:numCache>
            </c:numRef>
          </c:val>
        </c:ser>
        <c:dLbls>
          <c:showLegendKey val="0"/>
          <c:showVal val="0"/>
          <c:showCatName val="0"/>
          <c:showSerName val="0"/>
          <c:showPercent val="0"/>
          <c:showBubbleSize val="0"/>
        </c:dLbls>
        <c:axId val="103242368"/>
        <c:axId val="103256448"/>
      </c:areaChart>
      <c:catAx>
        <c:axId val="103242368"/>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103256448"/>
        <c:crosses val="autoZero"/>
        <c:auto val="1"/>
        <c:lblAlgn val="ctr"/>
        <c:lblOffset val="100"/>
        <c:noMultiLvlLbl val="0"/>
      </c:catAx>
      <c:valAx>
        <c:axId val="103256448"/>
        <c:scaling>
          <c:orientation val="minMax"/>
          <c:max val="16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103242368"/>
        <c:crosses val="autoZero"/>
        <c:crossBetween val="midCat"/>
      </c:valAx>
      <c:spPr>
        <a:ln>
          <a:solidFill>
            <a:schemeClr val="bg1">
              <a:lumMod val="65000"/>
            </a:schemeClr>
          </a:solidFill>
        </a:ln>
      </c:spPr>
    </c:plotArea>
    <c:legend>
      <c:legendPos val="r"/>
      <c:layout>
        <c:manualLayout>
          <c:xMode val="edge"/>
          <c:yMode val="edge"/>
          <c:x val="0.11519964717525064"/>
          <c:y val="6.1488761584974301E-2"/>
          <c:w val="0.27925713179295208"/>
          <c:h val="0.32657104709475698"/>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Sheet1!$G$9</c:f>
              <c:strCache>
                <c:ptCount val="1"/>
                <c:pt idx="0">
                  <c:v>First-time Faculty</c:v>
                </c:pt>
              </c:strCache>
            </c:strRef>
          </c:tx>
          <c:spPr>
            <a:solidFill>
              <a:srgbClr val="004282"/>
            </a:solidFill>
          </c:spPr>
          <c:invertIfNegative val="0"/>
          <c:cat>
            <c:numRef>
              <c:f>Sheet1!$A$10:$A$53</c:f>
              <c:numCache>
                <c:formatCode>General</c:formatCode>
                <c:ptCount val="4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numCache>
            </c:numRef>
          </c:cat>
          <c:val>
            <c:numRef>
              <c:f>Sheet1!$G$10:$G$53</c:f>
              <c:numCache>
                <c:formatCode>#,##0</c:formatCode>
                <c:ptCount val="44"/>
                <c:pt idx="0">
                  <c:v>1166</c:v>
                </c:pt>
                <c:pt idx="1">
                  <c:v>1180</c:v>
                </c:pt>
                <c:pt idx="2">
                  <c:v>1303</c:v>
                </c:pt>
                <c:pt idx="3">
                  <c:v>1399</c:v>
                </c:pt>
                <c:pt idx="4">
                  <c:v>1450</c:v>
                </c:pt>
                <c:pt idx="5">
                  <c:v>1469</c:v>
                </c:pt>
                <c:pt idx="6">
                  <c:v>1400</c:v>
                </c:pt>
                <c:pt idx="7">
                  <c:v>2149</c:v>
                </c:pt>
                <c:pt idx="8">
                  <c:v>1436</c:v>
                </c:pt>
                <c:pt idx="9">
                  <c:v>1560</c:v>
                </c:pt>
                <c:pt idx="10">
                  <c:v>1608</c:v>
                </c:pt>
                <c:pt idx="11">
                  <c:v>1411</c:v>
                </c:pt>
                <c:pt idx="12">
                  <c:v>1490</c:v>
                </c:pt>
                <c:pt idx="13">
                  <c:v>1357</c:v>
                </c:pt>
                <c:pt idx="14">
                  <c:v>1621</c:v>
                </c:pt>
                <c:pt idx="15">
                  <c:v>1575</c:v>
                </c:pt>
                <c:pt idx="16">
                  <c:v>1547</c:v>
                </c:pt>
                <c:pt idx="17">
                  <c:v>1603</c:v>
                </c:pt>
                <c:pt idx="18">
                  <c:v>1763</c:v>
                </c:pt>
                <c:pt idx="19">
                  <c:v>1819</c:v>
                </c:pt>
                <c:pt idx="20">
                  <c:v>1902</c:v>
                </c:pt>
                <c:pt idx="21">
                  <c:v>1860</c:v>
                </c:pt>
                <c:pt idx="22">
                  <c:v>2166</c:v>
                </c:pt>
                <c:pt idx="23">
                  <c:v>2574</c:v>
                </c:pt>
                <c:pt idx="24">
                  <c:v>2110</c:v>
                </c:pt>
                <c:pt idx="25">
                  <c:v>1947</c:v>
                </c:pt>
                <c:pt idx="26">
                  <c:v>1932</c:v>
                </c:pt>
                <c:pt idx="27">
                  <c:v>2050</c:v>
                </c:pt>
                <c:pt idx="28">
                  <c:v>2276</c:v>
                </c:pt>
                <c:pt idx="29">
                  <c:v>2505</c:v>
                </c:pt>
                <c:pt idx="30">
                  <c:v>2828</c:v>
                </c:pt>
                <c:pt idx="31">
                  <c:v>3086</c:v>
                </c:pt>
                <c:pt idx="32">
                  <c:v>2885</c:v>
                </c:pt>
                <c:pt idx="33">
                  <c:v>3328</c:v>
                </c:pt>
                <c:pt idx="34">
                  <c:v>3384</c:v>
                </c:pt>
                <c:pt idx="35">
                  <c:v>3422</c:v>
                </c:pt>
                <c:pt idx="36">
                  <c:v>3394</c:v>
                </c:pt>
                <c:pt idx="37">
                  <c:v>3323</c:v>
                </c:pt>
                <c:pt idx="38">
                  <c:v>3300</c:v>
                </c:pt>
                <c:pt idx="39">
                  <c:v>3091</c:v>
                </c:pt>
                <c:pt idx="40">
                  <c:v>3254</c:v>
                </c:pt>
                <c:pt idx="41">
                  <c:v>3067</c:v>
                </c:pt>
                <c:pt idx="42">
                  <c:v>2771</c:v>
                </c:pt>
                <c:pt idx="43">
                  <c:v>2352</c:v>
                </c:pt>
              </c:numCache>
            </c:numRef>
          </c:val>
        </c:ser>
        <c:ser>
          <c:idx val="1"/>
          <c:order val="1"/>
          <c:tx>
            <c:strRef>
              <c:f>Sheet1!$F$9</c:f>
              <c:strCache>
                <c:ptCount val="1"/>
                <c:pt idx="0">
                  <c:v>Total Faculty</c:v>
                </c:pt>
              </c:strCache>
            </c:strRef>
          </c:tx>
          <c:invertIfNegative val="0"/>
          <c:cat>
            <c:numRef>
              <c:f>Sheet1!$A$10:$A$53</c:f>
              <c:numCache>
                <c:formatCode>General</c:formatCode>
                <c:ptCount val="4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numCache>
            </c:numRef>
          </c:cat>
          <c:val>
            <c:numRef>
              <c:f>Sheet1!$F$10:$F$53</c:f>
              <c:numCache>
                <c:formatCode>#,##0</c:formatCode>
                <c:ptCount val="44"/>
                <c:pt idx="0">
                  <c:v>8689</c:v>
                </c:pt>
                <c:pt idx="1">
                  <c:v>9585</c:v>
                </c:pt>
                <c:pt idx="2">
                  <c:v>10338</c:v>
                </c:pt>
                <c:pt idx="3">
                  <c:v>11252</c:v>
                </c:pt>
                <c:pt idx="4">
                  <c:v>12200</c:v>
                </c:pt>
                <c:pt idx="5">
                  <c:v>13014</c:v>
                </c:pt>
                <c:pt idx="6">
                  <c:v>13691</c:v>
                </c:pt>
                <c:pt idx="7">
                  <c:v>15302</c:v>
                </c:pt>
                <c:pt idx="8">
                  <c:v>16028</c:v>
                </c:pt>
                <c:pt idx="9">
                  <c:v>16851</c:v>
                </c:pt>
                <c:pt idx="10">
                  <c:v>17659</c:v>
                </c:pt>
                <c:pt idx="11">
                  <c:v>18186</c:v>
                </c:pt>
                <c:pt idx="12">
                  <c:v>18713</c:v>
                </c:pt>
                <c:pt idx="13">
                  <c:v>19112</c:v>
                </c:pt>
                <c:pt idx="14">
                  <c:v>19803</c:v>
                </c:pt>
                <c:pt idx="15">
                  <c:v>20444</c:v>
                </c:pt>
                <c:pt idx="16">
                  <c:v>21114</c:v>
                </c:pt>
                <c:pt idx="17">
                  <c:v>21720</c:v>
                </c:pt>
                <c:pt idx="18">
                  <c:v>22606</c:v>
                </c:pt>
                <c:pt idx="19">
                  <c:v>23515</c:v>
                </c:pt>
                <c:pt idx="20">
                  <c:v>24277</c:v>
                </c:pt>
                <c:pt idx="21">
                  <c:v>25077</c:v>
                </c:pt>
                <c:pt idx="22">
                  <c:v>26250</c:v>
                </c:pt>
                <c:pt idx="23">
                  <c:v>27758</c:v>
                </c:pt>
                <c:pt idx="24">
                  <c:v>28577</c:v>
                </c:pt>
                <c:pt idx="25">
                  <c:v>29400</c:v>
                </c:pt>
                <c:pt idx="26">
                  <c:v>29873</c:v>
                </c:pt>
                <c:pt idx="27">
                  <c:v>30574</c:v>
                </c:pt>
                <c:pt idx="28">
                  <c:v>31712</c:v>
                </c:pt>
                <c:pt idx="29">
                  <c:v>32781</c:v>
                </c:pt>
                <c:pt idx="30">
                  <c:v>34257</c:v>
                </c:pt>
                <c:pt idx="31">
                  <c:v>36085</c:v>
                </c:pt>
                <c:pt idx="32">
                  <c:v>37686</c:v>
                </c:pt>
                <c:pt idx="33">
                  <c:v>39547</c:v>
                </c:pt>
                <c:pt idx="34">
                  <c:v>41209</c:v>
                </c:pt>
                <c:pt idx="35">
                  <c:v>41993</c:v>
                </c:pt>
                <c:pt idx="36">
                  <c:v>42798</c:v>
                </c:pt>
                <c:pt idx="37">
                  <c:v>43486</c:v>
                </c:pt>
                <c:pt idx="38">
                  <c:v>43991</c:v>
                </c:pt>
                <c:pt idx="39">
                  <c:v>44880</c:v>
                </c:pt>
                <c:pt idx="40">
                  <c:v>45787</c:v>
                </c:pt>
                <c:pt idx="41">
                  <c:v>46708</c:v>
                </c:pt>
                <c:pt idx="42">
                  <c:v>46385</c:v>
                </c:pt>
                <c:pt idx="43">
                  <c:v>46137</c:v>
                </c:pt>
              </c:numCache>
            </c:numRef>
          </c:val>
        </c:ser>
        <c:dLbls>
          <c:showLegendKey val="0"/>
          <c:showVal val="0"/>
          <c:showCatName val="0"/>
          <c:showSerName val="0"/>
          <c:showPercent val="0"/>
          <c:showBubbleSize val="0"/>
        </c:dLbls>
        <c:gapWidth val="150"/>
        <c:axId val="102534144"/>
        <c:axId val="102541184"/>
      </c:barChart>
      <c:lineChart>
        <c:grouping val="standard"/>
        <c:varyColors val="0"/>
        <c:ser>
          <c:idx val="2"/>
          <c:order val="2"/>
          <c:tx>
            <c:strRef>
              <c:f>Sheet1!$H$9</c:f>
              <c:strCache>
                <c:ptCount val="1"/>
                <c:pt idx="0">
                  <c:v>Percent First-time Faculty</c:v>
                </c:pt>
              </c:strCache>
            </c:strRef>
          </c:tx>
          <c:marker>
            <c:spPr>
              <a:solidFill>
                <a:srgbClr val="3EAEDA"/>
              </a:solidFill>
            </c:spPr>
          </c:marker>
          <c:cat>
            <c:numRef>
              <c:f>Sheet1!$A$10:$A$53</c:f>
              <c:numCache>
                <c:formatCode>General</c:formatCode>
                <c:ptCount val="4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numCache>
            </c:numRef>
          </c:cat>
          <c:val>
            <c:numRef>
              <c:f>Sheet1!$H$10:$H$53</c:f>
              <c:numCache>
                <c:formatCode>0%</c:formatCode>
                <c:ptCount val="44"/>
                <c:pt idx="0">
                  <c:v>0.13</c:v>
                </c:pt>
                <c:pt idx="1">
                  <c:v>0.12</c:v>
                </c:pt>
                <c:pt idx="2">
                  <c:v>0.13</c:v>
                </c:pt>
                <c:pt idx="3">
                  <c:v>0.12</c:v>
                </c:pt>
                <c:pt idx="4">
                  <c:v>0.12</c:v>
                </c:pt>
                <c:pt idx="5">
                  <c:v>0.11</c:v>
                </c:pt>
                <c:pt idx="6">
                  <c:v>0.1</c:v>
                </c:pt>
                <c:pt idx="7">
                  <c:v>0.14000000000000001</c:v>
                </c:pt>
                <c:pt idx="8">
                  <c:v>0.09</c:v>
                </c:pt>
                <c:pt idx="9">
                  <c:v>0.09</c:v>
                </c:pt>
                <c:pt idx="10">
                  <c:v>0.09</c:v>
                </c:pt>
                <c:pt idx="11">
                  <c:v>0.08</c:v>
                </c:pt>
                <c:pt idx="12">
                  <c:v>0.08</c:v>
                </c:pt>
                <c:pt idx="13">
                  <c:v>7.0000000000000007E-2</c:v>
                </c:pt>
                <c:pt idx="14">
                  <c:v>0.08</c:v>
                </c:pt>
                <c:pt idx="15">
                  <c:v>0.08</c:v>
                </c:pt>
                <c:pt idx="16">
                  <c:v>7.0000000000000007E-2</c:v>
                </c:pt>
                <c:pt idx="17">
                  <c:v>7.0000000000000007E-2</c:v>
                </c:pt>
                <c:pt idx="18">
                  <c:v>0.08</c:v>
                </c:pt>
                <c:pt idx="19">
                  <c:v>0.08</c:v>
                </c:pt>
                <c:pt idx="20">
                  <c:v>0.08</c:v>
                </c:pt>
                <c:pt idx="21">
                  <c:v>7.0000000000000007E-2</c:v>
                </c:pt>
                <c:pt idx="22">
                  <c:v>0.08</c:v>
                </c:pt>
                <c:pt idx="23">
                  <c:v>0.09</c:v>
                </c:pt>
                <c:pt idx="24">
                  <c:v>7.0000000000000007E-2</c:v>
                </c:pt>
                <c:pt idx="25">
                  <c:v>7.0000000000000007E-2</c:v>
                </c:pt>
                <c:pt idx="26">
                  <c:v>0.06</c:v>
                </c:pt>
                <c:pt idx="27">
                  <c:v>7.0000000000000007E-2</c:v>
                </c:pt>
                <c:pt idx="28">
                  <c:v>7.0000000000000007E-2</c:v>
                </c:pt>
                <c:pt idx="29">
                  <c:v>0.08</c:v>
                </c:pt>
                <c:pt idx="30">
                  <c:v>0.08</c:v>
                </c:pt>
                <c:pt idx="31">
                  <c:v>0.09</c:v>
                </c:pt>
                <c:pt idx="32">
                  <c:v>0.08</c:v>
                </c:pt>
                <c:pt idx="33">
                  <c:v>0.08</c:v>
                </c:pt>
                <c:pt idx="34">
                  <c:v>0.08</c:v>
                </c:pt>
                <c:pt idx="35">
                  <c:v>0.08</c:v>
                </c:pt>
                <c:pt idx="36">
                  <c:v>0.08</c:v>
                </c:pt>
                <c:pt idx="37">
                  <c:v>0.08</c:v>
                </c:pt>
                <c:pt idx="38">
                  <c:v>7.0000000000000007E-2</c:v>
                </c:pt>
                <c:pt idx="39">
                  <c:v>0.06</c:v>
                </c:pt>
                <c:pt idx="40">
                  <c:v>7.0000000000000007E-2</c:v>
                </c:pt>
                <c:pt idx="41">
                  <c:v>7.0000000000000007E-2</c:v>
                </c:pt>
                <c:pt idx="42">
                  <c:v>0.06</c:v>
                </c:pt>
                <c:pt idx="43">
                  <c:v>0.05</c:v>
                </c:pt>
              </c:numCache>
            </c:numRef>
          </c:val>
          <c:smooth val="0"/>
        </c:ser>
        <c:dLbls>
          <c:showLegendKey val="0"/>
          <c:showVal val="0"/>
          <c:showCatName val="0"/>
          <c:showSerName val="0"/>
          <c:showPercent val="0"/>
          <c:showBubbleSize val="0"/>
        </c:dLbls>
        <c:marker val="1"/>
        <c:smooth val="0"/>
        <c:axId val="102548608"/>
        <c:axId val="102542720"/>
      </c:lineChart>
      <c:catAx>
        <c:axId val="102534144"/>
        <c:scaling>
          <c:orientation val="minMax"/>
        </c:scaling>
        <c:delete val="0"/>
        <c:axPos val="b"/>
        <c:numFmt formatCode="General" sourceLinked="0"/>
        <c:majorTickMark val="out"/>
        <c:minorTickMark val="none"/>
        <c:tickLblPos val="nextTo"/>
        <c:txPr>
          <a:bodyPr rot="-2700000"/>
          <a:lstStyle/>
          <a:p>
            <a:pPr>
              <a:defRPr sz="1400" b="1">
                <a:latin typeface="Arial" pitchFamily="34" charset="0"/>
                <a:cs typeface="Arial" pitchFamily="34" charset="0"/>
              </a:defRPr>
            </a:pPr>
            <a:endParaRPr lang="en-US"/>
          </a:p>
        </c:txPr>
        <c:crossAx val="102541184"/>
        <c:crosses val="autoZero"/>
        <c:auto val="1"/>
        <c:lblAlgn val="ctr"/>
        <c:lblOffset val="100"/>
        <c:tickLblSkip val="2"/>
        <c:noMultiLvlLbl val="0"/>
      </c:catAx>
      <c:valAx>
        <c:axId val="102541184"/>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102534144"/>
        <c:crosses val="autoZero"/>
        <c:crossBetween val="between"/>
      </c:valAx>
      <c:valAx>
        <c:axId val="102542720"/>
        <c:scaling>
          <c:orientation val="minMax"/>
        </c:scaling>
        <c:delete val="0"/>
        <c:axPos val="r"/>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102548608"/>
        <c:crosses val="max"/>
        <c:crossBetween val="between"/>
      </c:valAx>
      <c:catAx>
        <c:axId val="102548608"/>
        <c:scaling>
          <c:orientation val="minMax"/>
        </c:scaling>
        <c:delete val="1"/>
        <c:axPos val="b"/>
        <c:numFmt formatCode="General" sourceLinked="1"/>
        <c:majorTickMark val="out"/>
        <c:minorTickMark val="none"/>
        <c:tickLblPos val="nextTo"/>
        <c:crossAx val="102542720"/>
        <c:crosses val="autoZero"/>
        <c:auto val="1"/>
        <c:lblAlgn val="ctr"/>
        <c:lblOffset val="100"/>
        <c:noMultiLvlLbl val="0"/>
      </c:catAx>
    </c:plotArea>
    <c:legend>
      <c:legendPos val="r"/>
      <c:layout>
        <c:manualLayout>
          <c:xMode val="edge"/>
          <c:yMode val="edge"/>
          <c:x val="0.22334084751502836"/>
          <c:y val="6.2017586030300206E-2"/>
          <c:w val="0.27675874185081706"/>
          <c:h val="0.20304330805021353"/>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Sheet1!$B$6</c:f>
              <c:strCache>
                <c:ptCount val="1"/>
                <c:pt idx="0">
                  <c:v>MD-PhD</c:v>
                </c:pt>
              </c:strCache>
            </c:strRef>
          </c:tx>
          <c:cat>
            <c:numRef>
              <c:f>Sheet1!$A$7:$A$38</c:f>
              <c:numCache>
                <c:formatCode>General</c:formatCode>
                <c:ptCount val="32"/>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formatCode="0_);\(0\)">
                  <c:v>2010</c:v>
                </c:pt>
                <c:pt idx="31" formatCode="0_);\(0\)">
                  <c:v>2011</c:v>
                </c:pt>
              </c:numCache>
            </c:numRef>
          </c:cat>
          <c:val>
            <c:numRef>
              <c:f>Sheet1!$B$7:$B$38</c:f>
              <c:numCache>
                <c:formatCode>General</c:formatCode>
                <c:ptCount val="32"/>
                <c:pt idx="0" formatCode="0.0">
                  <c:v>36.1</c:v>
                </c:pt>
                <c:pt idx="1">
                  <c:v>36.200000000000003</c:v>
                </c:pt>
                <c:pt idx="2">
                  <c:v>36.299999999999997</c:v>
                </c:pt>
                <c:pt idx="3">
                  <c:v>36.5</c:v>
                </c:pt>
                <c:pt idx="4">
                  <c:v>36.9</c:v>
                </c:pt>
                <c:pt idx="5">
                  <c:v>37</c:v>
                </c:pt>
                <c:pt idx="6">
                  <c:v>37.5</c:v>
                </c:pt>
                <c:pt idx="7">
                  <c:v>38</c:v>
                </c:pt>
                <c:pt idx="8">
                  <c:v>38.200000000000003</c:v>
                </c:pt>
                <c:pt idx="9">
                  <c:v>38.799999999999997</c:v>
                </c:pt>
                <c:pt idx="10">
                  <c:v>39</c:v>
                </c:pt>
                <c:pt idx="11">
                  <c:v>39.200000000000003</c:v>
                </c:pt>
                <c:pt idx="12">
                  <c:v>39.200000000000003</c:v>
                </c:pt>
                <c:pt idx="13">
                  <c:v>39.9</c:v>
                </c:pt>
                <c:pt idx="14">
                  <c:v>40</c:v>
                </c:pt>
                <c:pt idx="15">
                  <c:v>40.1</c:v>
                </c:pt>
                <c:pt idx="16">
                  <c:v>40.1</c:v>
                </c:pt>
                <c:pt idx="17">
                  <c:v>40.299999999999997</c:v>
                </c:pt>
                <c:pt idx="18">
                  <c:v>40.4</c:v>
                </c:pt>
                <c:pt idx="19">
                  <c:v>41.2</c:v>
                </c:pt>
                <c:pt idx="20">
                  <c:v>42.2</c:v>
                </c:pt>
                <c:pt idx="21">
                  <c:v>42.1</c:v>
                </c:pt>
                <c:pt idx="22">
                  <c:v>42.2</c:v>
                </c:pt>
                <c:pt idx="23">
                  <c:v>42.5</c:v>
                </c:pt>
                <c:pt idx="24">
                  <c:v>42.1</c:v>
                </c:pt>
                <c:pt idx="25">
                  <c:v>42.5</c:v>
                </c:pt>
                <c:pt idx="26">
                  <c:v>42.3</c:v>
                </c:pt>
                <c:pt idx="27" formatCode="0.0">
                  <c:v>43.3</c:v>
                </c:pt>
                <c:pt idx="28" formatCode="0.0">
                  <c:v>43.6</c:v>
                </c:pt>
                <c:pt idx="29" formatCode="0.0">
                  <c:v>43.7</c:v>
                </c:pt>
                <c:pt idx="30" formatCode="_(* #,##0.0_);_(* \(#,##0.0\);_(* &quot;-&quot;??_);_(@_)">
                  <c:v>44.25</c:v>
                </c:pt>
                <c:pt idx="31" formatCode="_(* #,##0.0_);_(* \(#,##0.0\);_(* &quot;-&quot;??_);_(@_)">
                  <c:v>44.3</c:v>
                </c:pt>
              </c:numCache>
            </c:numRef>
          </c:val>
          <c:smooth val="0"/>
        </c:ser>
        <c:ser>
          <c:idx val="1"/>
          <c:order val="1"/>
          <c:tx>
            <c:strRef>
              <c:f>Sheet1!$C$6</c:f>
              <c:strCache>
                <c:ptCount val="1"/>
                <c:pt idx="0">
                  <c:v>MD Only</c:v>
                </c:pt>
              </c:strCache>
            </c:strRef>
          </c:tx>
          <c:cat>
            <c:numRef>
              <c:f>Sheet1!$A$7:$A$38</c:f>
              <c:numCache>
                <c:formatCode>General</c:formatCode>
                <c:ptCount val="32"/>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formatCode="0_);\(0\)">
                  <c:v>2010</c:v>
                </c:pt>
                <c:pt idx="31" formatCode="0_);\(0\)">
                  <c:v>2011</c:v>
                </c:pt>
              </c:numCache>
            </c:numRef>
          </c:cat>
          <c:val>
            <c:numRef>
              <c:f>Sheet1!$C$7:$C$38</c:f>
              <c:numCache>
                <c:formatCode>General</c:formatCode>
                <c:ptCount val="32"/>
                <c:pt idx="0">
                  <c:v>37.700000000000003</c:v>
                </c:pt>
                <c:pt idx="1">
                  <c:v>37.299999999999997</c:v>
                </c:pt>
                <c:pt idx="2">
                  <c:v>37.700000000000003</c:v>
                </c:pt>
                <c:pt idx="3" formatCode="0.0">
                  <c:v>38.200000000000003</c:v>
                </c:pt>
                <c:pt idx="4">
                  <c:v>38.799999999999997</c:v>
                </c:pt>
                <c:pt idx="5">
                  <c:v>38.200000000000003</c:v>
                </c:pt>
                <c:pt idx="6">
                  <c:v>38</c:v>
                </c:pt>
                <c:pt idx="7">
                  <c:v>39.5</c:v>
                </c:pt>
                <c:pt idx="8">
                  <c:v>39.1</c:v>
                </c:pt>
                <c:pt idx="9">
                  <c:v>39.200000000000003</c:v>
                </c:pt>
                <c:pt idx="10">
                  <c:v>39.700000000000003</c:v>
                </c:pt>
                <c:pt idx="11">
                  <c:v>40</c:v>
                </c:pt>
                <c:pt idx="12">
                  <c:v>40.700000000000003</c:v>
                </c:pt>
                <c:pt idx="13">
                  <c:v>40.700000000000003</c:v>
                </c:pt>
                <c:pt idx="14">
                  <c:v>40.5</c:v>
                </c:pt>
                <c:pt idx="15">
                  <c:v>40.9</c:v>
                </c:pt>
                <c:pt idx="16">
                  <c:v>41.1</c:v>
                </c:pt>
                <c:pt idx="17">
                  <c:v>42</c:v>
                </c:pt>
                <c:pt idx="18">
                  <c:v>42</c:v>
                </c:pt>
                <c:pt idx="19">
                  <c:v>42.9</c:v>
                </c:pt>
                <c:pt idx="20">
                  <c:v>43.2</c:v>
                </c:pt>
                <c:pt idx="21">
                  <c:v>43.9</c:v>
                </c:pt>
                <c:pt idx="22">
                  <c:v>44</c:v>
                </c:pt>
                <c:pt idx="23">
                  <c:v>44.1</c:v>
                </c:pt>
                <c:pt idx="24">
                  <c:v>43.5</c:v>
                </c:pt>
                <c:pt idx="25">
                  <c:v>44.6</c:v>
                </c:pt>
                <c:pt idx="26">
                  <c:v>44.2</c:v>
                </c:pt>
                <c:pt idx="27" formatCode="0.0">
                  <c:v>43.5</c:v>
                </c:pt>
                <c:pt idx="28" formatCode="0.0">
                  <c:v>44.2</c:v>
                </c:pt>
                <c:pt idx="29" formatCode="0.0">
                  <c:v>44.1</c:v>
                </c:pt>
                <c:pt idx="30" formatCode="_(* #,##0.0_);_(* \(#,##0.0\);_(* &quot;-&quot;??_);_(@_)">
                  <c:v>45.37</c:v>
                </c:pt>
                <c:pt idx="31" formatCode="_(* #,##0.0_);_(* \(#,##0.0\);_(* &quot;-&quot;??_);_(@_)">
                  <c:v>45.1</c:v>
                </c:pt>
              </c:numCache>
            </c:numRef>
          </c:val>
          <c:smooth val="0"/>
        </c:ser>
        <c:ser>
          <c:idx val="2"/>
          <c:order val="2"/>
          <c:tx>
            <c:strRef>
              <c:f>Sheet1!$D$6</c:f>
              <c:strCache>
                <c:ptCount val="1"/>
                <c:pt idx="0">
                  <c:v>PhD Only</c:v>
                </c:pt>
              </c:strCache>
            </c:strRef>
          </c:tx>
          <c:cat>
            <c:numRef>
              <c:f>Sheet1!$A$7:$A$38</c:f>
              <c:numCache>
                <c:formatCode>General</c:formatCode>
                <c:ptCount val="32"/>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formatCode="0_);\(0\)">
                  <c:v>2010</c:v>
                </c:pt>
                <c:pt idx="31" formatCode="0_);\(0\)">
                  <c:v>2011</c:v>
                </c:pt>
              </c:numCache>
            </c:numRef>
          </c:cat>
          <c:val>
            <c:numRef>
              <c:f>Sheet1!$D$7:$D$38</c:f>
              <c:numCache>
                <c:formatCode>General</c:formatCode>
                <c:ptCount val="32"/>
                <c:pt idx="0">
                  <c:v>35.700000000000003</c:v>
                </c:pt>
                <c:pt idx="1">
                  <c:v>35.6</c:v>
                </c:pt>
                <c:pt idx="2">
                  <c:v>36</c:v>
                </c:pt>
                <c:pt idx="3">
                  <c:v>35.9</c:v>
                </c:pt>
                <c:pt idx="4">
                  <c:v>36.4</c:v>
                </c:pt>
                <c:pt idx="5">
                  <c:v>36.6</c:v>
                </c:pt>
                <c:pt idx="6">
                  <c:v>37.299999999999997</c:v>
                </c:pt>
                <c:pt idx="7">
                  <c:v>37.6</c:v>
                </c:pt>
                <c:pt idx="8">
                  <c:v>37.9</c:v>
                </c:pt>
                <c:pt idx="9">
                  <c:v>38.700000000000003</c:v>
                </c:pt>
                <c:pt idx="10">
                  <c:v>38.700000000000003</c:v>
                </c:pt>
                <c:pt idx="11">
                  <c:v>38.799999999999997</c:v>
                </c:pt>
                <c:pt idx="12">
                  <c:v>38.9</c:v>
                </c:pt>
                <c:pt idx="13">
                  <c:v>39.5</c:v>
                </c:pt>
                <c:pt idx="14">
                  <c:v>39.799999999999997</c:v>
                </c:pt>
                <c:pt idx="15">
                  <c:v>39.700000000000003</c:v>
                </c:pt>
                <c:pt idx="16">
                  <c:v>39.799999999999997</c:v>
                </c:pt>
                <c:pt idx="17">
                  <c:v>39.9</c:v>
                </c:pt>
                <c:pt idx="18">
                  <c:v>40</c:v>
                </c:pt>
                <c:pt idx="19">
                  <c:v>40.700000000000003</c:v>
                </c:pt>
                <c:pt idx="20">
                  <c:v>41.8</c:v>
                </c:pt>
                <c:pt idx="21">
                  <c:v>41.7</c:v>
                </c:pt>
                <c:pt idx="22">
                  <c:v>41.7</c:v>
                </c:pt>
                <c:pt idx="23">
                  <c:v>42</c:v>
                </c:pt>
                <c:pt idx="24">
                  <c:v>41.7</c:v>
                </c:pt>
                <c:pt idx="25">
                  <c:v>41.8</c:v>
                </c:pt>
                <c:pt idx="26">
                  <c:v>41.7</c:v>
                </c:pt>
                <c:pt idx="27" formatCode="0.0">
                  <c:v>42.2</c:v>
                </c:pt>
                <c:pt idx="28" formatCode="0.0">
                  <c:v>41.8</c:v>
                </c:pt>
                <c:pt idx="29" formatCode="0.0">
                  <c:v>42.3</c:v>
                </c:pt>
                <c:pt idx="30" formatCode="_(* #,##0.0_);_(* \(#,##0.0\);_(* &quot;-&quot;??_);_(@_)">
                  <c:v>41.7</c:v>
                </c:pt>
                <c:pt idx="31" formatCode="_(* #,##0.0_);_(* \(#,##0.0\);_(* &quot;-&quot;??_);_(@_)">
                  <c:v>42.4</c:v>
                </c:pt>
              </c:numCache>
            </c:numRef>
          </c:val>
          <c:smooth val="0"/>
        </c:ser>
        <c:dLbls>
          <c:showLegendKey val="0"/>
          <c:showVal val="0"/>
          <c:showCatName val="0"/>
          <c:showSerName val="0"/>
          <c:showPercent val="0"/>
          <c:showBubbleSize val="0"/>
        </c:dLbls>
        <c:marker val="1"/>
        <c:smooth val="0"/>
        <c:axId val="102977536"/>
        <c:axId val="102979072"/>
      </c:lineChart>
      <c:catAx>
        <c:axId val="102977536"/>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102979072"/>
        <c:crosses val="autoZero"/>
        <c:auto val="1"/>
        <c:lblAlgn val="ctr"/>
        <c:lblOffset val="100"/>
        <c:noMultiLvlLbl val="0"/>
      </c:catAx>
      <c:valAx>
        <c:axId val="102979072"/>
        <c:scaling>
          <c:orientation val="minMax"/>
          <c:min val="34"/>
        </c:scaling>
        <c:delete val="0"/>
        <c:axPos val="l"/>
        <c:majorGridlines/>
        <c:numFmt formatCode="0" sourceLinked="0"/>
        <c:majorTickMark val="out"/>
        <c:minorTickMark val="none"/>
        <c:tickLblPos val="nextTo"/>
        <c:txPr>
          <a:bodyPr/>
          <a:lstStyle/>
          <a:p>
            <a:pPr>
              <a:defRPr sz="1400" b="1">
                <a:latin typeface="Arial" pitchFamily="34" charset="0"/>
                <a:cs typeface="Arial" pitchFamily="34" charset="0"/>
              </a:defRPr>
            </a:pPr>
            <a:endParaRPr lang="en-US"/>
          </a:p>
        </c:txPr>
        <c:crossAx val="102977536"/>
        <c:crosses val="autoZero"/>
        <c:crossBetween val="midCat"/>
      </c:valAx>
      <c:spPr>
        <a:ln>
          <a:solidFill>
            <a:schemeClr val="bg1">
              <a:lumMod val="65000"/>
            </a:schemeClr>
          </a:solidFill>
        </a:ln>
      </c:spPr>
    </c:plotArea>
    <c:legend>
      <c:legendPos val="r"/>
      <c:layout>
        <c:manualLayout>
          <c:xMode val="edge"/>
          <c:yMode val="edge"/>
          <c:x val="0.11180531253037815"/>
          <c:y val="7.9080482163814983E-2"/>
          <c:w val="0.1565741403536679"/>
          <c:h val="0.16784079724409445"/>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All Research Project Grants</c:v>
          </c:tx>
          <c:marker>
            <c:symbol val="none"/>
          </c:marker>
          <c:cat>
            <c:numRef>
              <c:f>Sheet1!$C$5:$W$5</c:f>
              <c:numCache>
                <c:formatCode>General</c:formatCode>
                <c:ptCount val="21"/>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numCache>
            </c:numRef>
          </c:cat>
          <c:val>
            <c:numRef>
              <c:f>Sheet1!$C$7:$W$7</c:f>
              <c:numCache>
                <c:formatCode>#,##0</c:formatCode>
                <c:ptCount val="21"/>
                <c:pt idx="0">
                  <c:v>6758</c:v>
                </c:pt>
                <c:pt idx="1">
                  <c:v>6653</c:v>
                </c:pt>
                <c:pt idx="2">
                  <c:v>7388</c:v>
                </c:pt>
                <c:pt idx="3">
                  <c:v>7518</c:v>
                </c:pt>
                <c:pt idx="4">
                  <c:v>8556</c:v>
                </c:pt>
                <c:pt idx="5">
                  <c:v>8765</c:v>
                </c:pt>
                <c:pt idx="6">
                  <c:v>9098</c:v>
                </c:pt>
                <c:pt idx="7">
                  <c:v>9396</c:v>
                </c:pt>
                <c:pt idx="8">
                  <c:v>10393</c:v>
                </c:pt>
                <c:pt idx="9">
                  <c:v>10052</c:v>
                </c:pt>
                <c:pt idx="10">
                  <c:v>9599</c:v>
                </c:pt>
                <c:pt idx="11">
                  <c:v>9128</c:v>
                </c:pt>
                <c:pt idx="12">
                  <c:v>10100</c:v>
                </c:pt>
                <c:pt idx="13">
                  <c:v>9460</c:v>
                </c:pt>
                <c:pt idx="14">
                  <c:v>8881</c:v>
                </c:pt>
                <c:pt idx="15">
                  <c:v>9455</c:v>
                </c:pt>
                <c:pt idx="16">
                  <c:v>8765</c:v>
                </c:pt>
                <c:pt idx="17">
                  <c:v>9032</c:v>
                </c:pt>
                <c:pt idx="18">
                  <c:v>8310</c:v>
                </c:pt>
                <c:pt idx="19">
                  <c:v>9241</c:v>
                </c:pt>
                <c:pt idx="20">
                  <c:v>9540</c:v>
                </c:pt>
              </c:numCache>
            </c:numRef>
          </c:val>
          <c:smooth val="0"/>
        </c:ser>
        <c:ser>
          <c:idx val="1"/>
          <c:order val="1"/>
          <c:tx>
            <c:strRef>
              <c:f>Sheet1!$A$8</c:f>
              <c:strCache>
                <c:ptCount val="1"/>
                <c:pt idx="0">
                  <c:v>R01 Equivalent</c:v>
                </c:pt>
              </c:strCache>
            </c:strRef>
          </c:tx>
          <c:marker>
            <c:symbol val="none"/>
          </c:marker>
          <c:cat>
            <c:numRef>
              <c:f>Sheet1!$C$5:$W$5</c:f>
              <c:numCache>
                <c:formatCode>General</c:formatCode>
                <c:ptCount val="21"/>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numCache>
            </c:numRef>
          </c:cat>
          <c:val>
            <c:numRef>
              <c:f>Sheet1!$C$9:$W$9</c:f>
              <c:numCache>
                <c:formatCode>#,##0</c:formatCode>
                <c:ptCount val="21"/>
                <c:pt idx="0">
                  <c:v>5849</c:v>
                </c:pt>
                <c:pt idx="1">
                  <c:v>5694</c:v>
                </c:pt>
                <c:pt idx="2">
                  <c:v>6141</c:v>
                </c:pt>
                <c:pt idx="3">
                  <c:v>6195</c:v>
                </c:pt>
                <c:pt idx="4">
                  <c:v>7028</c:v>
                </c:pt>
                <c:pt idx="5">
                  <c:v>7063</c:v>
                </c:pt>
                <c:pt idx="6">
                  <c:v>6965</c:v>
                </c:pt>
                <c:pt idx="7">
                  <c:v>6799</c:v>
                </c:pt>
                <c:pt idx="8">
                  <c:v>7430</c:v>
                </c:pt>
                <c:pt idx="9">
                  <c:v>6991</c:v>
                </c:pt>
                <c:pt idx="10">
                  <c:v>6463</c:v>
                </c:pt>
                <c:pt idx="11">
                  <c:v>6037</c:v>
                </c:pt>
                <c:pt idx="12">
                  <c:v>6456</c:v>
                </c:pt>
                <c:pt idx="13">
                  <c:v>6116</c:v>
                </c:pt>
                <c:pt idx="14">
                  <c:v>5924</c:v>
                </c:pt>
                <c:pt idx="15">
                  <c:v>6217</c:v>
                </c:pt>
                <c:pt idx="16">
                  <c:v>5380</c:v>
                </c:pt>
                <c:pt idx="17">
                  <c:v>5436</c:v>
                </c:pt>
                <c:pt idx="18">
                  <c:v>4902</c:v>
                </c:pt>
                <c:pt idx="19">
                  <c:v>5163</c:v>
                </c:pt>
                <c:pt idx="20">
                  <c:v>5467</c:v>
                </c:pt>
              </c:numCache>
            </c:numRef>
          </c:val>
          <c:smooth val="0"/>
        </c:ser>
        <c:ser>
          <c:idx val="2"/>
          <c:order val="2"/>
          <c:tx>
            <c:v>First-Time RO1 Equivalent</c:v>
          </c:tx>
          <c:marker>
            <c:symbol val="none"/>
          </c:marker>
          <c:cat>
            <c:numRef>
              <c:f>Sheet1!$C$5:$W$5</c:f>
              <c:numCache>
                <c:formatCode>General</c:formatCode>
                <c:ptCount val="21"/>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numCache>
            </c:numRef>
          </c:cat>
          <c:val>
            <c:numRef>
              <c:f>Sheet1!$C$11:$W$11</c:f>
              <c:numCache>
                <c:formatCode>#,##0</c:formatCode>
                <c:ptCount val="21"/>
                <c:pt idx="0">
                  <c:v>1421</c:v>
                </c:pt>
                <c:pt idx="1">
                  <c:v>1364</c:v>
                </c:pt>
                <c:pt idx="2">
                  <c:v>1483</c:v>
                </c:pt>
                <c:pt idx="3">
                  <c:v>1515</c:v>
                </c:pt>
                <c:pt idx="4">
                  <c:v>1560</c:v>
                </c:pt>
                <c:pt idx="5">
                  <c:v>1611</c:v>
                </c:pt>
                <c:pt idx="6">
                  <c:v>1596</c:v>
                </c:pt>
                <c:pt idx="7">
                  <c:v>1575</c:v>
                </c:pt>
                <c:pt idx="8">
                  <c:v>1689</c:v>
                </c:pt>
                <c:pt idx="9">
                  <c:v>1554</c:v>
                </c:pt>
                <c:pt idx="10">
                  <c:v>1454</c:v>
                </c:pt>
                <c:pt idx="11">
                  <c:v>1364</c:v>
                </c:pt>
                <c:pt idx="12">
                  <c:v>1610</c:v>
                </c:pt>
                <c:pt idx="13">
                  <c:v>1531</c:v>
                </c:pt>
                <c:pt idx="14">
                  <c:v>1589</c:v>
                </c:pt>
                <c:pt idx="15">
                  <c:v>1793</c:v>
                </c:pt>
                <c:pt idx="16">
                  <c:v>1525</c:v>
                </c:pt>
                <c:pt idx="17">
                  <c:v>1353</c:v>
                </c:pt>
                <c:pt idx="18">
                  <c:v>1238</c:v>
                </c:pt>
                <c:pt idx="19">
                  <c:v>1327</c:v>
                </c:pt>
                <c:pt idx="20">
                  <c:v>1437</c:v>
                </c:pt>
              </c:numCache>
            </c:numRef>
          </c:val>
          <c:smooth val="0"/>
        </c:ser>
        <c:dLbls>
          <c:showLegendKey val="0"/>
          <c:showVal val="0"/>
          <c:showCatName val="0"/>
          <c:showSerName val="0"/>
          <c:showPercent val="0"/>
          <c:showBubbleSize val="0"/>
        </c:dLbls>
        <c:marker val="1"/>
        <c:smooth val="0"/>
        <c:axId val="103133568"/>
        <c:axId val="103135104"/>
      </c:lineChart>
      <c:catAx>
        <c:axId val="103133568"/>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103135104"/>
        <c:crosses val="autoZero"/>
        <c:auto val="1"/>
        <c:lblAlgn val="ctr"/>
        <c:lblOffset val="100"/>
        <c:noMultiLvlLbl val="0"/>
      </c:catAx>
      <c:valAx>
        <c:axId val="103135104"/>
        <c:scaling>
          <c:orientation val="minMax"/>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103133568"/>
        <c:crosses val="autoZero"/>
        <c:crossBetween val="midCat"/>
      </c:valAx>
      <c:spPr>
        <a:ln>
          <a:solidFill>
            <a:schemeClr val="bg1">
              <a:lumMod val="65000"/>
            </a:schemeClr>
          </a:solidFill>
        </a:ln>
      </c:spPr>
    </c:plotArea>
    <c:legend>
      <c:legendPos val="r"/>
      <c:layout>
        <c:manualLayout>
          <c:xMode val="edge"/>
          <c:yMode val="edge"/>
          <c:x val="0.10160722556739231"/>
          <c:y val="0.51494539494184077"/>
          <c:w val="0.29885465879265094"/>
          <c:h val="0.16680908333729028"/>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Sheet1!$A$3</c:f>
              <c:strCache>
                <c:ptCount val="1"/>
                <c:pt idx="0">
                  <c:v>U.S. owned companies</c:v>
                </c:pt>
              </c:strCache>
            </c:strRef>
          </c:tx>
          <c:spPr>
            <a:solidFill>
              <a:srgbClr val="004282"/>
            </a:solidFill>
            <a:ln>
              <a:solidFill>
                <a:srgbClr val="004282"/>
              </a:solidFill>
            </a:ln>
          </c:spPr>
          <c:invertIfNegative val="0"/>
          <c:cat>
            <c:numRef>
              <c:f>Sheet1!$B$2:$X$2</c:f>
              <c:numCache>
                <c:formatCode>General</c:formatCode>
                <c:ptCount val="23"/>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numCache>
            </c:numRef>
          </c:cat>
          <c:val>
            <c:numRef>
              <c:f>Sheet1!$B$3:$X$3</c:f>
              <c:numCache>
                <c:formatCode>General</c:formatCode>
                <c:ptCount val="23"/>
                <c:pt idx="3" formatCode="_(* #,##0_);_(* \(#,##0\);_(* &quot;-&quot;??_);_(@_)">
                  <c:v>60000</c:v>
                </c:pt>
                <c:pt idx="4" formatCode="_(* #,##0_);_(* \(#,##0\);_(* &quot;-&quot;??_);_(@_)">
                  <c:v>73000</c:v>
                </c:pt>
                <c:pt idx="5" formatCode="_(* #,##0_);_(* \(#,##0\);_(* &quot;-&quot;??_);_(@_)">
                  <c:v>94000</c:v>
                </c:pt>
                <c:pt idx="6" formatCode="_(* #,##0_);_(* \(#,##0\);_(* &quot;-&quot;??_);_(@_)">
                  <c:v>106000</c:v>
                </c:pt>
                <c:pt idx="7" formatCode="_(* #,##0_);_(* \(#,##0\);_(* &quot;-&quot;??_);_(@_)">
                  <c:v>114000</c:v>
                </c:pt>
                <c:pt idx="8" formatCode="_(* #,##0_);_(* \(#,##0\);_(* &quot;-&quot;??_);_(@_)">
                  <c:v>130000</c:v>
                </c:pt>
                <c:pt idx="9" formatCode="_(* #,##0_);_(* \(#,##0\);_(* &quot;-&quot;??_);_(@_)">
                  <c:v>142800</c:v>
                </c:pt>
                <c:pt idx="10" formatCode="_(* #,##0_);_(* \(#,##0\);_(* &quot;-&quot;??_);_(@_)">
                  <c:v>142900</c:v>
                </c:pt>
                <c:pt idx="11" formatCode="_(* #,##0_);_(* \(#,##0\);_(* &quot;-&quot;??_);_(@_)">
                  <c:v>124800</c:v>
                </c:pt>
                <c:pt idx="12" formatCode="_(* #,##0_);_(* \(#,##0\);_(* &quot;-&quot;??_);_(@_)">
                  <c:v>137400</c:v>
                </c:pt>
                <c:pt idx="13" formatCode="_(* #,##0_);_(* \(#,##0\);_(* &quot;-&quot;??_);_(@_)">
                  <c:v>119000</c:v>
                </c:pt>
                <c:pt idx="14" formatCode="_(* #,##0_);_(* \(#,##0\);_(* &quot;-&quot;??_);_(@_)">
                  <c:v>141200</c:v>
                </c:pt>
                <c:pt idx="15" formatCode="_(* #,##0_);_(* \(#,##0\);_(* &quot;-&quot;??_);_(@_)">
                  <c:v>131300</c:v>
                </c:pt>
                <c:pt idx="16" formatCode="_(* #,##0_);_(* \(#,##0\);_(* &quot;-&quot;??_);_(@_)">
                  <c:v>120300</c:v>
                </c:pt>
                <c:pt idx="17" formatCode="_(* #,##0_);_(* \(#,##0\);_(* &quot;-&quot;??_);_(@_)">
                  <c:v>106600</c:v>
                </c:pt>
                <c:pt idx="18" formatCode="_(* #,##0_);_(* \(#,##0\);_(* &quot;-&quot;??_);_(@_)">
                  <c:v>113010</c:v>
                </c:pt>
                <c:pt idx="19" formatCode="_(* #,##0_);_(* \(#,##0\);_(* &quot;-&quot;??_);_(@_)">
                  <c:v>98570</c:v>
                </c:pt>
                <c:pt idx="20" formatCode="_(* #,##0_);_(* \(#,##0\);_(* &quot;-&quot;??_);_(@_)">
                  <c:v>99910</c:v>
                </c:pt>
                <c:pt idx="21" formatCode="_(* #,##0_);_(* \(#,##0\);_(* &quot;-&quot;??_);_(@_)">
                  <c:v>99850</c:v>
                </c:pt>
                <c:pt idx="22" formatCode="_(* #,##0_);_(* \(#,##0\);_(* &quot;-&quot;??_);_(@_)">
                  <c:v>110090</c:v>
                </c:pt>
              </c:numCache>
            </c:numRef>
          </c:val>
        </c:ser>
        <c:ser>
          <c:idx val="1"/>
          <c:order val="1"/>
          <c:tx>
            <c:strRef>
              <c:f>Sheet1!$A$4</c:f>
              <c:strCache>
                <c:ptCount val="1"/>
                <c:pt idx="0">
                  <c:v>Total, all biotech companies</c:v>
                </c:pt>
              </c:strCache>
            </c:strRef>
          </c:tx>
          <c:invertIfNegative val="0"/>
          <c:cat>
            <c:numRef>
              <c:f>Sheet1!$B$2:$X$2</c:f>
              <c:numCache>
                <c:formatCode>General</c:formatCode>
                <c:ptCount val="23"/>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numCache>
            </c:numRef>
          </c:cat>
          <c:val>
            <c:numRef>
              <c:f>Sheet1!$B$4:$X$4</c:f>
              <c:numCache>
                <c:formatCode>_(* #,##0_);_(* \(#,##0\);_(* "-"??_);_(@_)</c:formatCode>
                <c:ptCount val="23"/>
                <c:pt idx="0" formatCode="#,##0">
                  <c:v>79000</c:v>
                </c:pt>
                <c:pt idx="1">
                  <c:v>97000</c:v>
                </c:pt>
                <c:pt idx="2">
                  <c:v>103000</c:v>
                </c:pt>
                <c:pt idx="3">
                  <c:v>108000</c:v>
                </c:pt>
                <c:pt idx="4">
                  <c:v>118000</c:v>
                </c:pt>
                <c:pt idx="5">
                  <c:v>140000</c:v>
                </c:pt>
                <c:pt idx="6">
                  <c:v>153000</c:v>
                </c:pt>
                <c:pt idx="7">
                  <c:v>162000</c:v>
                </c:pt>
                <c:pt idx="8">
                  <c:v>176000</c:v>
                </c:pt>
                <c:pt idx="9">
                  <c:v>193000</c:v>
                </c:pt>
                <c:pt idx="10">
                  <c:v>194600</c:v>
                </c:pt>
                <c:pt idx="11">
                  <c:v>177000</c:v>
                </c:pt>
                <c:pt idx="12">
                  <c:v>187500</c:v>
                </c:pt>
                <c:pt idx="13">
                  <c:v>170500</c:v>
                </c:pt>
                <c:pt idx="14">
                  <c:v>192700</c:v>
                </c:pt>
                <c:pt idx="15">
                  <c:v>192600</c:v>
                </c:pt>
                <c:pt idx="16">
                  <c:v>186820</c:v>
                </c:pt>
                <c:pt idx="17">
                  <c:v>176210</c:v>
                </c:pt>
                <c:pt idx="18">
                  <c:v>177100</c:v>
                </c:pt>
                <c:pt idx="19">
                  <c:v>161560</c:v>
                </c:pt>
                <c:pt idx="20">
                  <c:v>165400</c:v>
                </c:pt>
                <c:pt idx="21">
                  <c:v>168010</c:v>
                </c:pt>
                <c:pt idx="22">
                  <c:v>183610</c:v>
                </c:pt>
              </c:numCache>
            </c:numRef>
          </c:val>
        </c:ser>
        <c:dLbls>
          <c:showLegendKey val="0"/>
          <c:showVal val="0"/>
          <c:showCatName val="0"/>
          <c:showSerName val="0"/>
          <c:showPercent val="0"/>
          <c:showBubbleSize val="0"/>
        </c:dLbls>
        <c:gapWidth val="150"/>
        <c:axId val="103287808"/>
        <c:axId val="103293696"/>
      </c:barChart>
      <c:catAx>
        <c:axId val="103287808"/>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103293696"/>
        <c:crosses val="autoZero"/>
        <c:auto val="1"/>
        <c:lblAlgn val="ctr"/>
        <c:lblOffset val="100"/>
        <c:noMultiLvlLbl val="0"/>
      </c:catAx>
      <c:valAx>
        <c:axId val="103293696"/>
        <c:scaling>
          <c:orientation val="minMax"/>
        </c:scaling>
        <c:delete val="0"/>
        <c:axPos val="l"/>
        <c:majorGridlines/>
        <c:numFmt formatCode="#,##0" sourceLinked="0"/>
        <c:majorTickMark val="out"/>
        <c:minorTickMark val="none"/>
        <c:tickLblPos val="nextTo"/>
        <c:txPr>
          <a:bodyPr/>
          <a:lstStyle/>
          <a:p>
            <a:pPr>
              <a:defRPr sz="1400" b="1">
                <a:latin typeface="Arial" pitchFamily="34" charset="0"/>
                <a:cs typeface="Arial" pitchFamily="34" charset="0"/>
              </a:defRPr>
            </a:pPr>
            <a:endParaRPr lang="en-US"/>
          </a:p>
        </c:txPr>
        <c:crossAx val="103287808"/>
        <c:crosses val="autoZero"/>
        <c:crossBetween val="between"/>
      </c:valAx>
      <c:spPr>
        <a:ln>
          <a:solidFill>
            <a:schemeClr val="bg1">
              <a:lumMod val="65000"/>
            </a:schemeClr>
          </a:solidFill>
        </a:ln>
      </c:spPr>
    </c:plotArea>
    <c:legend>
      <c:legendPos val="r"/>
      <c:layout>
        <c:manualLayout>
          <c:xMode val="edge"/>
          <c:yMode val="edge"/>
          <c:x val="0.15812287352969767"/>
          <c:y val="6.393751083918911E-2"/>
          <c:w val="0.28586277954925055"/>
          <c:h val="0.11366993424364991"/>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Prehuman/Preclinical</c:v>
                </c:pt>
              </c:strCache>
            </c:strRef>
          </c:tx>
          <c:spPr>
            <a:solidFill>
              <a:srgbClr val="004282"/>
            </a:solidFill>
          </c:spPr>
          <c:invertIfNegative val="0"/>
          <c:cat>
            <c:numRef>
              <c:f>Sheet1!$A$2:$A$13</c:f>
              <c:numCache>
                <c:formatCode>General</c:formatCode>
                <c:ptCount val="12"/>
                <c:pt idx="0">
                  <c:v>1999</c:v>
                </c:pt>
                <c:pt idx="1">
                  <c:v>2000</c:v>
                </c:pt>
                <c:pt idx="2">
                  <c:v>2001</c:v>
                </c:pt>
                <c:pt idx="3">
                  <c:v>2002</c:v>
                </c:pt>
                <c:pt idx="4">
                  <c:v>2003</c:v>
                </c:pt>
                <c:pt idx="5">
                  <c:v>2004</c:v>
                </c:pt>
                <c:pt idx="6">
                  <c:v>2005</c:v>
                </c:pt>
                <c:pt idx="7">
                  <c:v>2006</c:v>
                </c:pt>
                <c:pt idx="8">
                  <c:v>2007</c:v>
                </c:pt>
                <c:pt idx="9">
                  <c:v>2008</c:v>
                </c:pt>
                <c:pt idx="10">
                  <c:v>2009</c:v>
                </c:pt>
                <c:pt idx="11">
                  <c:v>2010</c:v>
                </c:pt>
              </c:numCache>
            </c:numRef>
          </c:cat>
          <c:val>
            <c:numRef>
              <c:f>Sheet1!$B$2:$B$13</c:f>
              <c:numCache>
                <c:formatCode>General</c:formatCode>
                <c:ptCount val="12"/>
                <c:pt idx="2" formatCode="#,##0">
                  <c:v>28159</c:v>
                </c:pt>
                <c:pt idx="3" formatCode="#,##0">
                  <c:v>30555</c:v>
                </c:pt>
                <c:pt idx="4" formatCode="#,##0">
                  <c:v>27042</c:v>
                </c:pt>
                <c:pt idx="5" formatCode="#,##0">
                  <c:v>28838</c:v>
                </c:pt>
                <c:pt idx="6" formatCode="#,##0">
                  <c:v>25940</c:v>
                </c:pt>
                <c:pt idx="7" formatCode="#,##0">
                  <c:v>27913</c:v>
                </c:pt>
                <c:pt idx="8" formatCode="#,##0">
                  <c:v>30023</c:v>
                </c:pt>
                <c:pt idx="9" formatCode="#,##0">
                  <c:v>26113</c:v>
                </c:pt>
                <c:pt idx="10" formatCode="#,##0">
                  <c:v>22725</c:v>
                </c:pt>
                <c:pt idx="11" formatCode="#,##0">
                  <c:v>22508</c:v>
                </c:pt>
              </c:numCache>
            </c:numRef>
          </c:val>
        </c:ser>
        <c:ser>
          <c:idx val="1"/>
          <c:order val="1"/>
          <c:tx>
            <c:strRef>
              <c:f>Sheet1!$C$1</c:f>
              <c:strCache>
                <c:ptCount val="1"/>
                <c:pt idx="0">
                  <c:v>Clinical</c:v>
                </c:pt>
              </c:strCache>
            </c:strRef>
          </c:tx>
          <c:invertIfNegative val="0"/>
          <c:cat>
            <c:numRef>
              <c:f>Sheet1!$A$2:$A$13</c:f>
              <c:numCache>
                <c:formatCode>General</c:formatCode>
                <c:ptCount val="12"/>
                <c:pt idx="0">
                  <c:v>1999</c:v>
                </c:pt>
                <c:pt idx="1">
                  <c:v>2000</c:v>
                </c:pt>
                <c:pt idx="2">
                  <c:v>2001</c:v>
                </c:pt>
                <c:pt idx="3">
                  <c:v>2002</c:v>
                </c:pt>
                <c:pt idx="4">
                  <c:v>2003</c:v>
                </c:pt>
                <c:pt idx="5">
                  <c:v>2004</c:v>
                </c:pt>
                <c:pt idx="6">
                  <c:v>2005</c:v>
                </c:pt>
                <c:pt idx="7">
                  <c:v>2006</c:v>
                </c:pt>
                <c:pt idx="8">
                  <c:v>2007</c:v>
                </c:pt>
                <c:pt idx="9">
                  <c:v>2008</c:v>
                </c:pt>
                <c:pt idx="10">
                  <c:v>2009</c:v>
                </c:pt>
                <c:pt idx="11">
                  <c:v>2010</c:v>
                </c:pt>
              </c:numCache>
            </c:numRef>
          </c:cat>
          <c:val>
            <c:numRef>
              <c:f>Sheet1!$C$2:$C$13</c:f>
              <c:numCache>
                <c:formatCode>General</c:formatCode>
                <c:ptCount val="12"/>
                <c:pt idx="2" formatCode="#,##0">
                  <c:v>38426</c:v>
                </c:pt>
                <c:pt idx="3" formatCode="#,##0">
                  <c:v>40668</c:v>
                </c:pt>
                <c:pt idx="4" formatCode="#,##0">
                  <c:v>44035</c:v>
                </c:pt>
                <c:pt idx="5" formatCode="#,##0">
                  <c:v>48342</c:v>
                </c:pt>
                <c:pt idx="6" formatCode="#,##0">
                  <c:v>48717</c:v>
                </c:pt>
                <c:pt idx="7" formatCode="#,##0">
                  <c:v>43992</c:v>
                </c:pt>
                <c:pt idx="8" formatCode="#,##0">
                  <c:v>55847</c:v>
                </c:pt>
                <c:pt idx="9" formatCode="#,##0">
                  <c:v>54532</c:v>
                </c:pt>
                <c:pt idx="10" formatCode="#,##0">
                  <c:v>46982</c:v>
                </c:pt>
                <c:pt idx="11" formatCode="#,##0">
                  <c:v>49525</c:v>
                </c:pt>
              </c:numCache>
            </c:numRef>
          </c:val>
        </c:ser>
        <c:ser>
          <c:idx val="3"/>
          <c:order val="2"/>
          <c:tx>
            <c:strRef>
              <c:f>Sheet1!$E$1</c:f>
              <c:strCache>
                <c:ptCount val="1"/>
                <c:pt idx="0">
                  <c:v>Non-Staff</c:v>
                </c:pt>
              </c:strCache>
            </c:strRef>
          </c:tx>
          <c:spPr>
            <a:solidFill>
              <a:srgbClr val="84888B"/>
            </a:solidFill>
          </c:spPr>
          <c:invertIfNegative val="0"/>
          <c:cat>
            <c:numRef>
              <c:f>Sheet1!$A$2:$A$13</c:f>
              <c:numCache>
                <c:formatCode>General</c:formatCode>
                <c:ptCount val="12"/>
                <c:pt idx="0">
                  <c:v>1999</c:v>
                </c:pt>
                <c:pt idx="1">
                  <c:v>2000</c:v>
                </c:pt>
                <c:pt idx="2">
                  <c:v>2001</c:v>
                </c:pt>
                <c:pt idx="3">
                  <c:v>2002</c:v>
                </c:pt>
                <c:pt idx="4">
                  <c:v>2003</c:v>
                </c:pt>
                <c:pt idx="5">
                  <c:v>2004</c:v>
                </c:pt>
                <c:pt idx="6">
                  <c:v>2005</c:v>
                </c:pt>
                <c:pt idx="7">
                  <c:v>2006</c:v>
                </c:pt>
                <c:pt idx="8">
                  <c:v>2007</c:v>
                </c:pt>
                <c:pt idx="9">
                  <c:v>2008</c:v>
                </c:pt>
                <c:pt idx="10">
                  <c:v>2009</c:v>
                </c:pt>
                <c:pt idx="11">
                  <c:v>2010</c:v>
                </c:pt>
              </c:numCache>
            </c:numRef>
          </c:cat>
          <c:val>
            <c:numRef>
              <c:f>Sheet1!$E$2:$E$13</c:f>
              <c:numCache>
                <c:formatCode>General</c:formatCode>
                <c:ptCount val="12"/>
                <c:pt idx="2" formatCode="#,##0">
                  <c:v>3407</c:v>
                </c:pt>
                <c:pt idx="3" formatCode="#,##0">
                  <c:v>4472</c:v>
                </c:pt>
                <c:pt idx="4" formatCode="#,##0">
                  <c:v>6382</c:v>
                </c:pt>
                <c:pt idx="5" formatCode="#,##0">
                  <c:v>4516</c:v>
                </c:pt>
                <c:pt idx="6" formatCode="#,##0">
                  <c:v>8420</c:v>
                </c:pt>
                <c:pt idx="7" formatCode="#,##0">
                  <c:v>7951</c:v>
                </c:pt>
                <c:pt idx="8" formatCode="#,##0">
                  <c:v>10616</c:v>
                </c:pt>
                <c:pt idx="9" formatCode="#,##0">
                  <c:v>10067</c:v>
                </c:pt>
                <c:pt idx="10" formatCode="#,##0">
                  <c:v>9243</c:v>
                </c:pt>
                <c:pt idx="11" formatCode="#,##0">
                  <c:v>5645</c:v>
                </c:pt>
              </c:numCache>
            </c:numRef>
          </c:val>
        </c:ser>
        <c:dLbls>
          <c:showLegendKey val="0"/>
          <c:showVal val="0"/>
          <c:showCatName val="0"/>
          <c:showSerName val="0"/>
          <c:showPercent val="0"/>
          <c:showBubbleSize val="0"/>
        </c:dLbls>
        <c:gapWidth val="150"/>
        <c:axId val="105349888"/>
        <c:axId val="105351424"/>
      </c:barChart>
      <c:lineChart>
        <c:grouping val="standard"/>
        <c:varyColors val="0"/>
        <c:ser>
          <c:idx val="2"/>
          <c:order val="3"/>
          <c:tx>
            <c:strRef>
              <c:f>Sheet1!$D$1</c:f>
              <c:strCache>
                <c:ptCount val="1"/>
                <c:pt idx="0">
                  <c:v>Total R&amp;D Staff</c:v>
                </c:pt>
              </c:strCache>
            </c:strRef>
          </c:tx>
          <c:cat>
            <c:numRef>
              <c:f>Sheet1!$A$2:$A$15</c:f>
              <c:numCache>
                <c:formatCode>General</c:formatCode>
                <c:ptCount val="14"/>
                <c:pt idx="0">
                  <c:v>1999</c:v>
                </c:pt>
                <c:pt idx="1">
                  <c:v>2000</c:v>
                </c:pt>
                <c:pt idx="2">
                  <c:v>2001</c:v>
                </c:pt>
                <c:pt idx="3">
                  <c:v>2002</c:v>
                </c:pt>
                <c:pt idx="4">
                  <c:v>2003</c:v>
                </c:pt>
                <c:pt idx="5">
                  <c:v>2004</c:v>
                </c:pt>
                <c:pt idx="6">
                  <c:v>2005</c:v>
                </c:pt>
                <c:pt idx="7">
                  <c:v>2006</c:v>
                </c:pt>
                <c:pt idx="8">
                  <c:v>2007</c:v>
                </c:pt>
                <c:pt idx="9">
                  <c:v>2008</c:v>
                </c:pt>
                <c:pt idx="10">
                  <c:v>2009</c:v>
                </c:pt>
                <c:pt idx="11">
                  <c:v>2010</c:v>
                </c:pt>
              </c:numCache>
            </c:numRef>
          </c:cat>
          <c:val>
            <c:numRef>
              <c:f>Sheet1!$F$2:$F$13</c:f>
              <c:numCache>
                <c:formatCode>#,##0</c:formatCode>
                <c:ptCount val="12"/>
                <c:pt idx="0">
                  <c:v>69527</c:v>
                </c:pt>
                <c:pt idx="1">
                  <c:v>70298</c:v>
                </c:pt>
                <c:pt idx="2">
                  <c:v>69992</c:v>
                </c:pt>
                <c:pt idx="3">
                  <c:v>75695</c:v>
                </c:pt>
                <c:pt idx="4">
                  <c:v>77459</c:v>
                </c:pt>
                <c:pt idx="5">
                  <c:v>81696</c:v>
                </c:pt>
                <c:pt idx="6">
                  <c:v>83077</c:v>
                </c:pt>
                <c:pt idx="7">
                  <c:v>79856</c:v>
                </c:pt>
                <c:pt idx="8">
                  <c:v>96486</c:v>
                </c:pt>
                <c:pt idx="9">
                  <c:v>90712</c:v>
                </c:pt>
                <c:pt idx="10">
                  <c:v>78950</c:v>
                </c:pt>
                <c:pt idx="11">
                  <c:v>77678</c:v>
                </c:pt>
              </c:numCache>
            </c:numRef>
          </c:val>
          <c:smooth val="0"/>
        </c:ser>
        <c:dLbls>
          <c:showLegendKey val="0"/>
          <c:showVal val="0"/>
          <c:showCatName val="0"/>
          <c:showSerName val="0"/>
          <c:showPercent val="0"/>
          <c:showBubbleSize val="0"/>
        </c:dLbls>
        <c:marker val="1"/>
        <c:smooth val="0"/>
        <c:axId val="105349888"/>
        <c:axId val="105351424"/>
      </c:lineChart>
      <c:catAx>
        <c:axId val="105349888"/>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105351424"/>
        <c:crosses val="autoZero"/>
        <c:auto val="1"/>
        <c:lblAlgn val="ctr"/>
        <c:lblOffset val="100"/>
        <c:noMultiLvlLbl val="0"/>
      </c:catAx>
      <c:valAx>
        <c:axId val="105351424"/>
        <c:scaling>
          <c:orientation val="minMax"/>
        </c:scaling>
        <c:delete val="0"/>
        <c:axPos val="l"/>
        <c:majorGridlines/>
        <c:numFmt formatCode="#,##0" sourceLinked="0"/>
        <c:majorTickMark val="out"/>
        <c:minorTickMark val="none"/>
        <c:tickLblPos val="nextTo"/>
        <c:txPr>
          <a:bodyPr/>
          <a:lstStyle/>
          <a:p>
            <a:pPr>
              <a:defRPr sz="1400" b="1">
                <a:latin typeface="Arial" pitchFamily="34" charset="0"/>
                <a:cs typeface="Arial" pitchFamily="34" charset="0"/>
              </a:defRPr>
            </a:pPr>
            <a:endParaRPr lang="en-US"/>
          </a:p>
        </c:txPr>
        <c:crossAx val="105349888"/>
        <c:crosses val="autoZero"/>
        <c:crossBetween val="between"/>
      </c:valAx>
      <c:spPr>
        <a:ln>
          <a:solidFill>
            <a:schemeClr val="bg1">
              <a:lumMod val="65000"/>
            </a:schemeClr>
          </a:solidFill>
        </a:ln>
      </c:spPr>
    </c:plotArea>
    <c:legend>
      <c:legendPos val="r"/>
      <c:layout>
        <c:manualLayout>
          <c:xMode val="edge"/>
          <c:yMode val="edge"/>
          <c:x val="0.13057062311655487"/>
          <c:y val="6.268582012947721E-2"/>
          <c:w val="0.26603431515505005"/>
          <c:h val="0.22241211111638706"/>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6"/>
          <c:order val="0"/>
          <c:tx>
            <c:strRef>
              <c:f>Sheet1!$G$8</c:f>
              <c:strCache>
                <c:ptCount val="1"/>
                <c:pt idx="0">
                  <c:v>White (non-Hispanic/ Latino)</c:v>
                </c:pt>
              </c:strCache>
            </c:strRef>
          </c:tx>
          <c:spPr>
            <a:solidFill>
              <a:srgbClr val="004282"/>
            </a:solidFill>
            <a:ln w="25400">
              <a:noFill/>
            </a:ln>
          </c:spPr>
          <c:cat>
            <c:numRef>
              <c:f>Sheet1!$A$15:$A$29</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Sheet1!$G$15:$G$29</c:f>
              <c:numCache>
                <c:formatCode>#,##0</c:formatCode>
                <c:ptCount val="15"/>
                <c:pt idx="0">
                  <c:v>6913</c:v>
                </c:pt>
                <c:pt idx="1">
                  <c:v>7033</c:v>
                </c:pt>
                <c:pt idx="2">
                  <c:v>7431</c:v>
                </c:pt>
                <c:pt idx="3">
                  <c:v>7706</c:v>
                </c:pt>
                <c:pt idx="4">
                  <c:v>7656</c:v>
                </c:pt>
                <c:pt idx="5">
                  <c:v>7308</c:v>
                </c:pt>
                <c:pt idx="6">
                  <c:v>7438</c:v>
                </c:pt>
                <c:pt idx="7">
                  <c:v>7703</c:v>
                </c:pt>
                <c:pt idx="8">
                  <c:v>7986</c:v>
                </c:pt>
                <c:pt idx="9">
                  <c:v>8265</c:v>
                </c:pt>
                <c:pt idx="10">
                  <c:v>8681</c:v>
                </c:pt>
                <c:pt idx="11">
                  <c:v>8734</c:v>
                </c:pt>
                <c:pt idx="12">
                  <c:v>8936</c:v>
                </c:pt>
                <c:pt idx="13">
                  <c:v>8800</c:v>
                </c:pt>
                <c:pt idx="14" formatCode="_(* #,##0_);_(* \(#,##0\);_(* &quot;-&quot;??_);_(@_)">
                  <c:v>8655</c:v>
                </c:pt>
              </c:numCache>
            </c:numRef>
          </c:val>
        </c:ser>
        <c:ser>
          <c:idx val="5"/>
          <c:order val="1"/>
          <c:tx>
            <c:strRef>
              <c:f>Sheet1!$D$8</c:f>
              <c:strCache>
                <c:ptCount val="1"/>
                <c:pt idx="0">
                  <c:v>Asian</c:v>
                </c:pt>
              </c:strCache>
            </c:strRef>
          </c:tx>
          <c:spPr>
            <a:solidFill>
              <a:srgbClr val="BFA500"/>
            </a:solidFill>
            <a:ln w="25400">
              <a:noFill/>
            </a:ln>
          </c:spPr>
          <c:cat>
            <c:numRef>
              <c:f>Sheet1!$A$15:$A$29</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Sheet1!$D$15:$D$29</c:f>
              <c:numCache>
                <c:formatCode>#,##0</c:formatCode>
                <c:ptCount val="15"/>
                <c:pt idx="0">
                  <c:v>1110</c:v>
                </c:pt>
                <c:pt idx="1">
                  <c:v>1076</c:v>
                </c:pt>
                <c:pt idx="2">
                  <c:v>1172</c:v>
                </c:pt>
                <c:pt idx="3">
                  <c:v>1280</c:v>
                </c:pt>
                <c:pt idx="4">
                  <c:v>1474</c:v>
                </c:pt>
                <c:pt idx="5">
                  <c:v>1480</c:v>
                </c:pt>
                <c:pt idx="6">
                  <c:v>1495</c:v>
                </c:pt>
                <c:pt idx="7">
                  <c:v>1361</c:v>
                </c:pt>
                <c:pt idx="8">
                  <c:v>1377</c:v>
                </c:pt>
                <c:pt idx="9">
                  <c:v>1646</c:v>
                </c:pt>
                <c:pt idx="10">
                  <c:v>1705</c:v>
                </c:pt>
                <c:pt idx="11">
                  <c:v>1767</c:v>
                </c:pt>
                <c:pt idx="12">
                  <c:v>1785</c:v>
                </c:pt>
                <c:pt idx="13">
                  <c:v>1691</c:v>
                </c:pt>
                <c:pt idx="14" formatCode="_(* #,##0_);_(* \(#,##0\);_(* &quot;-&quot;??_);_(@_)">
                  <c:v>1721</c:v>
                </c:pt>
              </c:numCache>
            </c:numRef>
          </c:val>
        </c:ser>
        <c:ser>
          <c:idx val="3"/>
          <c:order val="2"/>
          <c:tx>
            <c:strRef>
              <c:f>Sheet1!$B$8</c:f>
              <c:strCache>
                <c:ptCount val="1"/>
                <c:pt idx="0">
                  <c:v>Black/African American (non-Hispanic/ Latino)</c:v>
                </c:pt>
              </c:strCache>
            </c:strRef>
          </c:tx>
          <c:spPr>
            <a:solidFill>
              <a:srgbClr val="3EAEDA"/>
            </a:solidFill>
            <a:ln w="25400">
              <a:noFill/>
            </a:ln>
          </c:spPr>
          <c:cat>
            <c:numRef>
              <c:f>Sheet1!$A$15:$A$29</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Sheet1!$B$15:$B$29</c:f>
              <c:numCache>
                <c:formatCode>General</c:formatCode>
                <c:ptCount val="15"/>
                <c:pt idx="0">
                  <c:v>489</c:v>
                </c:pt>
                <c:pt idx="1">
                  <c:v>610</c:v>
                </c:pt>
                <c:pt idx="2">
                  <c:v>632</c:v>
                </c:pt>
                <c:pt idx="3">
                  <c:v>666</c:v>
                </c:pt>
                <c:pt idx="4">
                  <c:v>800</c:v>
                </c:pt>
                <c:pt idx="5">
                  <c:v>781</c:v>
                </c:pt>
                <c:pt idx="6">
                  <c:v>873</c:v>
                </c:pt>
                <c:pt idx="7">
                  <c:v>875</c:v>
                </c:pt>
                <c:pt idx="8">
                  <c:v>1037</c:v>
                </c:pt>
                <c:pt idx="9">
                  <c:v>1025</c:v>
                </c:pt>
                <c:pt idx="10">
                  <c:v>1068</c:v>
                </c:pt>
                <c:pt idx="11" formatCode="#,##0">
                  <c:v>1093</c:v>
                </c:pt>
                <c:pt idx="12" formatCode="#,##0">
                  <c:v>1170</c:v>
                </c:pt>
                <c:pt idx="13" formatCode="#,##0">
                  <c:v>1109</c:v>
                </c:pt>
                <c:pt idx="14" formatCode="_(* #,##0_);_(* \(#,##0\);_(* &quot;-&quot;??_);_(@_)">
                  <c:v>933</c:v>
                </c:pt>
              </c:numCache>
            </c:numRef>
          </c:val>
        </c:ser>
        <c:ser>
          <c:idx val="2"/>
          <c:order val="3"/>
          <c:tx>
            <c:strRef>
              <c:f>Sheet1!$F$8</c:f>
              <c:strCache>
                <c:ptCount val="1"/>
                <c:pt idx="0">
                  <c:v>Hispanic/ Latino</c:v>
                </c:pt>
              </c:strCache>
            </c:strRef>
          </c:tx>
          <c:spPr>
            <a:solidFill>
              <a:srgbClr val="84888B"/>
            </a:solidFill>
            <a:ln w="25400">
              <a:noFill/>
            </a:ln>
          </c:spPr>
          <c:cat>
            <c:numRef>
              <c:f>Sheet1!$A$15:$A$29</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Sheet1!$F$15:$F$29</c:f>
              <c:numCache>
                <c:formatCode>General</c:formatCode>
                <c:ptCount val="15"/>
                <c:pt idx="0">
                  <c:v>436</c:v>
                </c:pt>
                <c:pt idx="1">
                  <c:v>551</c:v>
                </c:pt>
                <c:pt idx="2">
                  <c:v>576</c:v>
                </c:pt>
                <c:pt idx="3">
                  <c:v>632</c:v>
                </c:pt>
                <c:pt idx="4">
                  <c:v>604</c:v>
                </c:pt>
                <c:pt idx="5">
                  <c:v>633</c:v>
                </c:pt>
                <c:pt idx="6">
                  <c:v>664</c:v>
                </c:pt>
                <c:pt idx="7">
                  <c:v>687</c:v>
                </c:pt>
                <c:pt idx="8">
                  <c:v>749</c:v>
                </c:pt>
                <c:pt idx="9">
                  <c:v>793</c:v>
                </c:pt>
                <c:pt idx="10" formatCode="#,##0">
                  <c:v>914</c:v>
                </c:pt>
                <c:pt idx="11" formatCode="#,##0">
                  <c:v>934</c:v>
                </c:pt>
                <c:pt idx="12" formatCode="#,##0">
                  <c:v>1082</c:v>
                </c:pt>
                <c:pt idx="13" formatCode="#,##0">
                  <c:v>1102</c:v>
                </c:pt>
                <c:pt idx="14" formatCode="_(* #,##0_);_(* \(#,##0\);_(* &quot;-&quot;??_);_(@_)">
                  <c:v>1158</c:v>
                </c:pt>
              </c:numCache>
            </c:numRef>
          </c:val>
        </c:ser>
        <c:ser>
          <c:idx val="1"/>
          <c:order val="4"/>
          <c:tx>
            <c:strRef>
              <c:f>Sheet1!$C$8</c:f>
              <c:strCache>
                <c:ptCount val="1"/>
                <c:pt idx="0">
                  <c:v>American Indian or Alaskan Native</c:v>
                </c:pt>
              </c:strCache>
            </c:strRef>
          </c:tx>
          <c:spPr>
            <a:solidFill>
              <a:srgbClr val="004282"/>
            </a:solidFill>
            <a:ln w="25400">
              <a:noFill/>
            </a:ln>
          </c:spPr>
          <c:cat>
            <c:numRef>
              <c:f>Sheet1!$A$15:$A$29</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Sheet1!$C$15:$C$29</c:f>
              <c:numCache>
                <c:formatCode>General</c:formatCode>
                <c:ptCount val="15"/>
                <c:pt idx="0">
                  <c:v>49</c:v>
                </c:pt>
                <c:pt idx="1">
                  <c:v>49</c:v>
                </c:pt>
                <c:pt idx="2">
                  <c:v>47</c:v>
                </c:pt>
                <c:pt idx="3">
                  <c:v>71</c:v>
                </c:pt>
                <c:pt idx="4">
                  <c:v>58</c:v>
                </c:pt>
                <c:pt idx="5">
                  <c:v>51</c:v>
                </c:pt>
                <c:pt idx="6">
                  <c:v>78</c:v>
                </c:pt>
                <c:pt idx="7">
                  <c:v>80</c:v>
                </c:pt>
                <c:pt idx="8">
                  <c:v>99</c:v>
                </c:pt>
                <c:pt idx="9">
                  <c:v>64</c:v>
                </c:pt>
                <c:pt idx="10">
                  <c:v>92</c:v>
                </c:pt>
                <c:pt idx="11" formatCode="#,##0">
                  <c:v>64</c:v>
                </c:pt>
                <c:pt idx="12" formatCode="#,##0">
                  <c:v>78</c:v>
                </c:pt>
                <c:pt idx="13" formatCode="#,##0">
                  <c:v>70</c:v>
                </c:pt>
                <c:pt idx="14" formatCode="_(* #,##0_);_(* \(#,##0\);_(* &quot;-&quot;??_);_(@_)">
                  <c:v>71</c:v>
                </c:pt>
              </c:numCache>
            </c:numRef>
          </c:val>
        </c:ser>
        <c:ser>
          <c:idx val="0"/>
          <c:order val="5"/>
          <c:tx>
            <c:strRef>
              <c:f>Sheet1!$H$8</c:f>
              <c:strCache>
                <c:ptCount val="1"/>
                <c:pt idx="0">
                  <c:v>Other / More than One Race (non-Hisp)</c:v>
                </c:pt>
              </c:strCache>
            </c:strRef>
          </c:tx>
          <c:spPr>
            <a:solidFill>
              <a:srgbClr val="00B050"/>
            </a:solidFill>
            <a:ln w="25400">
              <a:noFill/>
            </a:ln>
          </c:spPr>
          <c:cat>
            <c:numRef>
              <c:f>Sheet1!$A$15:$A$29</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Sheet1!$H$15:$H$29</c:f>
              <c:numCache>
                <c:formatCode>General</c:formatCode>
                <c:ptCount val="15"/>
                <c:pt idx="0">
                  <c:v>12</c:v>
                </c:pt>
                <c:pt idx="1">
                  <c:v>21</c:v>
                </c:pt>
                <c:pt idx="2">
                  <c:v>18</c:v>
                </c:pt>
                <c:pt idx="3">
                  <c:v>20</c:v>
                </c:pt>
                <c:pt idx="4">
                  <c:v>21</c:v>
                </c:pt>
                <c:pt idx="5">
                  <c:v>32</c:v>
                </c:pt>
                <c:pt idx="6">
                  <c:v>24</c:v>
                </c:pt>
                <c:pt idx="7">
                  <c:v>19</c:v>
                </c:pt>
                <c:pt idx="8">
                  <c:v>47</c:v>
                </c:pt>
                <c:pt idx="9">
                  <c:v>54</c:v>
                </c:pt>
                <c:pt idx="10" formatCode="#,##0">
                  <c:v>211</c:v>
                </c:pt>
                <c:pt idx="11" formatCode="#,##0">
                  <c:v>279</c:v>
                </c:pt>
                <c:pt idx="12" formatCode="#,##0">
                  <c:v>327</c:v>
                </c:pt>
                <c:pt idx="13" formatCode="#,##0">
                  <c:v>335</c:v>
                </c:pt>
                <c:pt idx="14">
                  <c:v>413</c:v>
                </c:pt>
              </c:numCache>
            </c:numRef>
          </c:val>
        </c:ser>
        <c:ser>
          <c:idx val="4"/>
          <c:order val="6"/>
          <c:tx>
            <c:strRef>
              <c:f>Sheet1!$E$8</c:f>
              <c:strCache>
                <c:ptCount val="1"/>
                <c:pt idx="0">
                  <c:v>Native Hawaiian or Other Pacific Islander</c:v>
                </c:pt>
              </c:strCache>
            </c:strRef>
          </c:tx>
          <c:spPr>
            <a:solidFill>
              <a:schemeClr val="accent6">
                <a:lumMod val="75000"/>
              </a:schemeClr>
            </a:solidFill>
            <a:ln w="25400">
              <a:noFill/>
            </a:ln>
          </c:spPr>
          <c:cat>
            <c:numRef>
              <c:f>Sheet1!$A$15:$A$29</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Sheet1!$E$15:$E$29</c:f>
              <c:numCache>
                <c:formatCode>#,##0</c:formatCode>
                <c:ptCount val="15"/>
                <c:pt idx="0">
                  <c:v>60</c:v>
                </c:pt>
                <c:pt idx="1">
                  <c:v>58</c:v>
                </c:pt>
                <c:pt idx="2">
                  <c:v>47</c:v>
                </c:pt>
                <c:pt idx="3">
                  <c:v>65</c:v>
                </c:pt>
                <c:pt idx="4">
                  <c:v>63</c:v>
                </c:pt>
                <c:pt idx="5">
                  <c:v>39</c:v>
                </c:pt>
                <c:pt idx="6">
                  <c:v>42</c:v>
                </c:pt>
                <c:pt idx="7">
                  <c:v>49</c:v>
                </c:pt>
                <c:pt idx="8">
                  <c:v>52</c:v>
                </c:pt>
                <c:pt idx="9">
                  <c:v>57</c:v>
                </c:pt>
                <c:pt idx="10">
                  <c:v>43</c:v>
                </c:pt>
                <c:pt idx="11">
                  <c:v>60</c:v>
                </c:pt>
                <c:pt idx="12">
                  <c:v>36</c:v>
                </c:pt>
                <c:pt idx="13">
                  <c:v>29</c:v>
                </c:pt>
                <c:pt idx="14" formatCode="_(* #,##0_);_(* \(#,##0\);_(* &quot;-&quot;??_);_(@_)">
                  <c:v>30</c:v>
                </c:pt>
              </c:numCache>
            </c:numRef>
          </c:val>
        </c:ser>
        <c:dLbls>
          <c:showLegendKey val="0"/>
          <c:showVal val="0"/>
          <c:showCatName val="0"/>
          <c:showSerName val="0"/>
          <c:showPercent val="0"/>
          <c:showBubbleSize val="0"/>
        </c:dLbls>
        <c:axId val="40073856"/>
        <c:axId val="40092032"/>
      </c:areaChart>
      <c:catAx>
        <c:axId val="40073856"/>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40092032"/>
        <c:crosses val="autoZero"/>
        <c:auto val="1"/>
        <c:lblAlgn val="ctr"/>
        <c:lblOffset val="100"/>
        <c:noMultiLvlLbl val="0"/>
      </c:catAx>
      <c:valAx>
        <c:axId val="40092032"/>
        <c:scaling>
          <c:orientation val="minMax"/>
          <c:max val="2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40073856"/>
        <c:crosses val="autoZero"/>
        <c:crossBetween val="midCat"/>
      </c:valAx>
      <c:spPr>
        <a:ln>
          <a:solidFill>
            <a:schemeClr val="bg1">
              <a:lumMod val="65000"/>
            </a:schemeClr>
          </a:solidFill>
        </a:ln>
      </c:spPr>
    </c:plotArea>
    <c:legend>
      <c:legendPos val="r"/>
      <c:layout>
        <c:manualLayout>
          <c:xMode val="edge"/>
          <c:yMode val="edge"/>
          <c:x val="9.3024216699475068E-2"/>
          <c:y val="4.6393859858426791E-2"/>
          <c:w val="0.3909627498485766"/>
          <c:h val="0.31207738681102365"/>
        </c:manualLayout>
      </c:layout>
      <c:overlay val="0"/>
      <c:spPr>
        <a:solidFill>
          <a:schemeClr val="bg1"/>
        </a:solidFill>
        <a:ln>
          <a:solidFill>
            <a:schemeClr val="tx1"/>
          </a:solidFill>
        </a:ln>
      </c:spPr>
      <c:txPr>
        <a:bodyPr/>
        <a:lstStyle/>
        <a:p>
          <a:pPr>
            <a:defRPr sz="13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627638008663552E-2"/>
          <c:y val="3.3560209424083769E-2"/>
          <c:w val="0.58388803533704625"/>
          <c:h val="0.84071072267798985"/>
        </c:manualLayout>
      </c:layout>
      <c:areaChart>
        <c:grouping val="stacked"/>
        <c:varyColors val="0"/>
        <c:ser>
          <c:idx val="1"/>
          <c:order val="0"/>
          <c:tx>
            <c:strRef>
              <c:f>Sheet1!$B$6</c:f>
              <c:strCache>
                <c:ptCount val="1"/>
                <c:pt idx="0">
                  <c:v>U.S. Citizens and Permanent Residents</c:v>
                </c:pt>
              </c:strCache>
            </c:strRef>
          </c:tx>
          <c:spPr>
            <a:solidFill>
              <a:srgbClr val="004282"/>
            </a:solidFill>
            <a:ln w="25400">
              <a:noFill/>
            </a:ln>
          </c:spPr>
          <c:cat>
            <c:numRef>
              <c:f>Sheet1!$A$19:$A$51</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Sheet1!$B$19:$B$51</c:f>
              <c:numCache>
                <c:formatCode>#,##0</c:formatCode>
                <c:ptCount val="33"/>
                <c:pt idx="0">
                  <c:v>39289</c:v>
                </c:pt>
                <c:pt idx="1">
                  <c:v>38863</c:v>
                </c:pt>
                <c:pt idx="2">
                  <c:v>38910</c:v>
                </c:pt>
                <c:pt idx="3">
                  <c:v>38906</c:v>
                </c:pt>
                <c:pt idx="4">
                  <c:v>39106</c:v>
                </c:pt>
                <c:pt idx="5">
                  <c:v>38512</c:v>
                </c:pt>
                <c:pt idx="6">
                  <c:v>38441</c:v>
                </c:pt>
                <c:pt idx="7">
                  <c:v>38966</c:v>
                </c:pt>
                <c:pt idx="8">
                  <c:v>40233</c:v>
                </c:pt>
                <c:pt idx="9">
                  <c:v>41248</c:v>
                </c:pt>
                <c:pt idx="10">
                  <c:v>42928</c:v>
                </c:pt>
                <c:pt idx="11">
                  <c:v>45185</c:v>
                </c:pt>
                <c:pt idx="12">
                  <c:v>47590</c:v>
                </c:pt>
                <c:pt idx="13">
                  <c:v>48449</c:v>
                </c:pt>
                <c:pt idx="14">
                  <c:v>47686</c:v>
                </c:pt>
                <c:pt idx="15">
                  <c:v>47600</c:v>
                </c:pt>
                <c:pt idx="16">
                  <c:v>48156</c:v>
                </c:pt>
                <c:pt idx="17">
                  <c:v>49586</c:v>
                </c:pt>
                <c:pt idx="18">
                  <c:v>48428</c:v>
                </c:pt>
                <c:pt idx="19">
                  <c:v>49444</c:v>
                </c:pt>
                <c:pt idx="20">
                  <c:v>52631</c:v>
                </c:pt>
                <c:pt idx="21">
                  <c:v>55602</c:v>
                </c:pt>
                <c:pt idx="22">
                  <c:v>56805</c:v>
                </c:pt>
                <c:pt idx="23">
                  <c:v>58499</c:v>
                </c:pt>
                <c:pt idx="24">
                  <c:v>60675</c:v>
                </c:pt>
                <c:pt idx="25">
                  <c:v>61413</c:v>
                </c:pt>
                <c:pt idx="26">
                  <c:v>61816</c:v>
                </c:pt>
                <c:pt idx="27">
                  <c:v>63011</c:v>
                </c:pt>
                <c:pt idx="28">
                  <c:v>64747</c:v>
                </c:pt>
                <c:pt idx="29">
                  <c:v>66921</c:v>
                </c:pt>
                <c:pt idx="30">
                  <c:v>67220</c:v>
                </c:pt>
                <c:pt idx="31">
                  <c:v>67384</c:v>
                </c:pt>
                <c:pt idx="32" formatCode="_(* #,##0_);_(* \(#,##0\);_(* &quot;-&quot;??_);_(@_)">
                  <c:v>65613</c:v>
                </c:pt>
              </c:numCache>
            </c:numRef>
          </c:val>
        </c:ser>
        <c:ser>
          <c:idx val="0"/>
          <c:order val="1"/>
          <c:tx>
            <c:strRef>
              <c:f>Sheet1!$C$6</c:f>
              <c:strCache>
                <c:ptCount val="1"/>
                <c:pt idx="0">
                  <c:v>Temporary Residents</c:v>
                </c:pt>
              </c:strCache>
            </c:strRef>
          </c:tx>
          <c:spPr>
            <a:solidFill>
              <a:srgbClr val="BFA500"/>
            </a:solidFill>
            <a:ln w="12700">
              <a:noFill/>
            </a:ln>
          </c:spPr>
          <c:cat>
            <c:numRef>
              <c:f>Sheet1!$A$19:$A$51</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Sheet1!$C$19:$C$51</c:f>
              <c:numCache>
                <c:formatCode>#,##0</c:formatCode>
                <c:ptCount val="33"/>
                <c:pt idx="0">
                  <c:v>6309</c:v>
                </c:pt>
                <c:pt idx="1">
                  <c:v>6892</c:v>
                </c:pt>
                <c:pt idx="2">
                  <c:v>7071</c:v>
                </c:pt>
                <c:pt idx="3">
                  <c:v>7888</c:v>
                </c:pt>
                <c:pt idx="4">
                  <c:v>8911</c:v>
                </c:pt>
                <c:pt idx="5">
                  <c:v>9864</c:v>
                </c:pt>
                <c:pt idx="6">
                  <c:v>11058</c:v>
                </c:pt>
                <c:pt idx="7">
                  <c:v>12366</c:v>
                </c:pt>
                <c:pt idx="8">
                  <c:v>13352</c:v>
                </c:pt>
                <c:pt idx="9">
                  <c:v>14462</c:v>
                </c:pt>
                <c:pt idx="10">
                  <c:v>14743</c:v>
                </c:pt>
                <c:pt idx="11">
                  <c:v>14973</c:v>
                </c:pt>
                <c:pt idx="12">
                  <c:v>14666</c:v>
                </c:pt>
                <c:pt idx="13">
                  <c:v>14083</c:v>
                </c:pt>
                <c:pt idx="14">
                  <c:v>13428</c:v>
                </c:pt>
                <c:pt idx="15">
                  <c:v>13092</c:v>
                </c:pt>
                <c:pt idx="16">
                  <c:v>13508</c:v>
                </c:pt>
                <c:pt idx="17">
                  <c:v>13530</c:v>
                </c:pt>
                <c:pt idx="18">
                  <c:v>14232</c:v>
                </c:pt>
                <c:pt idx="19">
                  <c:v>15088</c:v>
                </c:pt>
                <c:pt idx="20">
                  <c:v>17059</c:v>
                </c:pt>
                <c:pt idx="21">
                  <c:v>18217</c:v>
                </c:pt>
                <c:pt idx="22">
                  <c:v>19090</c:v>
                </c:pt>
                <c:pt idx="23">
                  <c:v>19603</c:v>
                </c:pt>
                <c:pt idx="24">
                  <c:v>20211</c:v>
                </c:pt>
                <c:pt idx="25">
                  <c:v>19732</c:v>
                </c:pt>
                <c:pt idx="26">
                  <c:v>20785</c:v>
                </c:pt>
                <c:pt idx="27">
                  <c:v>20654</c:v>
                </c:pt>
                <c:pt idx="28">
                  <c:v>20571</c:v>
                </c:pt>
                <c:pt idx="29">
                  <c:v>20752</c:v>
                </c:pt>
                <c:pt idx="30">
                  <c:v>21029</c:v>
                </c:pt>
                <c:pt idx="31">
                  <c:v>21006</c:v>
                </c:pt>
                <c:pt idx="32" formatCode="_(* #,##0_);_(* \(#,##0\);_(* &quot;-&quot;??_);_(@_)">
                  <c:v>20562</c:v>
                </c:pt>
              </c:numCache>
            </c:numRef>
          </c:val>
        </c:ser>
        <c:dLbls>
          <c:showLegendKey val="0"/>
          <c:showVal val="0"/>
          <c:showCatName val="0"/>
          <c:showSerName val="0"/>
          <c:showPercent val="0"/>
          <c:showBubbleSize val="0"/>
        </c:dLbls>
        <c:axId val="40039168"/>
        <c:axId val="40040704"/>
      </c:areaChart>
      <c:catAx>
        <c:axId val="40039168"/>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40040704"/>
        <c:crosses val="autoZero"/>
        <c:auto val="1"/>
        <c:lblAlgn val="ctr"/>
        <c:lblOffset val="100"/>
        <c:noMultiLvlLbl val="0"/>
      </c:catAx>
      <c:valAx>
        <c:axId val="40040704"/>
        <c:scaling>
          <c:orientation val="minMax"/>
          <c:max val="9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40039168"/>
        <c:crosses val="autoZero"/>
        <c:crossBetween val="midCat"/>
      </c:valAx>
      <c:spPr>
        <a:ln>
          <a:solidFill>
            <a:schemeClr val="bg1">
              <a:lumMod val="65000"/>
            </a:schemeClr>
          </a:solidFill>
        </a:ln>
      </c:spPr>
    </c:plotArea>
    <c:legend>
      <c:legendPos val="r"/>
      <c:layout>
        <c:manualLayout>
          <c:xMode val="edge"/>
          <c:yMode val="edge"/>
          <c:x val="0.1313474133490323"/>
          <c:y val="6.5911069939786932E-2"/>
          <c:w val="0.25729850841815505"/>
          <c:h val="0.15427876489260831"/>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8.697555166715272E-2"/>
          <c:y val="4.6120991741735159E-2"/>
          <c:w val="0.87126652571206376"/>
          <c:h val="0.77138242126545487"/>
        </c:manualLayout>
      </c:layout>
      <c:areaChart>
        <c:grouping val="stacked"/>
        <c:varyColors val="0"/>
        <c:ser>
          <c:idx val="0"/>
          <c:order val="0"/>
          <c:tx>
            <c:strRef>
              <c:f>Sheet1!$B$6</c:f>
              <c:strCache>
                <c:ptCount val="1"/>
                <c:pt idx="0">
                  <c:v>U.S. Citizens and Permanent Residents</c:v>
                </c:pt>
              </c:strCache>
            </c:strRef>
          </c:tx>
          <c:cat>
            <c:numRef>
              <c:f>Sheet1!$A$19:$A$51</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Sheet1!$B$19:$B$51</c:f>
              <c:numCache>
                <c:formatCode>#,##0</c:formatCode>
                <c:ptCount val="33"/>
                <c:pt idx="0">
                  <c:v>39289</c:v>
                </c:pt>
                <c:pt idx="1">
                  <c:v>38863</c:v>
                </c:pt>
                <c:pt idx="2">
                  <c:v>38910</c:v>
                </c:pt>
                <c:pt idx="3">
                  <c:v>38906</c:v>
                </c:pt>
                <c:pt idx="4">
                  <c:v>39106</c:v>
                </c:pt>
                <c:pt idx="5">
                  <c:v>38512</c:v>
                </c:pt>
                <c:pt idx="6">
                  <c:v>38441</c:v>
                </c:pt>
                <c:pt idx="7">
                  <c:v>38966</c:v>
                </c:pt>
                <c:pt idx="8">
                  <c:v>40233</c:v>
                </c:pt>
                <c:pt idx="9">
                  <c:v>41248</c:v>
                </c:pt>
                <c:pt idx="10">
                  <c:v>42928</c:v>
                </c:pt>
                <c:pt idx="11">
                  <c:v>45185</c:v>
                </c:pt>
                <c:pt idx="12">
                  <c:v>47590</c:v>
                </c:pt>
                <c:pt idx="13">
                  <c:v>48449</c:v>
                </c:pt>
                <c:pt idx="14">
                  <c:v>47686</c:v>
                </c:pt>
                <c:pt idx="15">
                  <c:v>47600</c:v>
                </c:pt>
                <c:pt idx="16">
                  <c:v>48156</c:v>
                </c:pt>
                <c:pt idx="17">
                  <c:v>49586</c:v>
                </c:pt>
                <c:pt idx="18">
                  <c:v>48428</c:v>
                </c:pt>
                <c:pt idx="19">
                  <c:v>49444</c:v>
                </c:pt>
                <c:pt idx="20">
                  <c:v>52631</c:v>
                </c:pt>
                <c:pt idx="21">
                  <c:v>55602</c:v>
                </c:pt>
                <c:pt idx="22">
                  <c:v>56805</c:v>
                </c:pt>
                <c:pt idx="23">
                  <c:v>58499</c:v>
                </c:pt>
                <c:pt idx="24">
                  <c:v>60675</c:v>
                </c:pt>
                <c:pt idx="25">
                  <c:v>61413</c:v>
                </c:pt>
                <c:pt idx="26">
                  <c:v>61816</c:v>
                </c:pt>
                <c:pt idx="27">
                  <c:v>63011</c:v>
                </c:pt>
                <c:pt idx="28">
                  <c:v>64747</c:v>
                </c:pt>
                <c:pt idx="29">
                  <c:v>66921</c:v>
                </c:pt>
                <c:pt idx="30">
                  <c:v>67220</c:v>
                </c:pt>
                <c:pt idx="31">
                  <c:v>67384</c:v>
                </c:pt>
                <c:pt idx="32" formatCode="_(* #,##0_);_(* \(#,##0\);_(* &quot;-&quot;??_);_(@_)">
                  <c:v>65613</c:v>
                </c:pt>
              </c:numCache>
            </c:numRef>
          </c:val>
        </c:ser>
        <c:dLbls>
          <c:showLegendKey val="0"/>
          <c:showVal val="0"/>
          <c:showCatName val="0"/>
          <c:showSerName val="0"/>
          <c:showPercent val="0"/>
          <c:showBubbleSize val="0"/>
        </c:dLbls>
        <c:axId val="40162432"/>
        <c:axId val="40163968"/>
      </c:areaChart>
      <c:catAx>
        <c:axId val="40162432"/>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40163968"/>
        <c:crosses val="autoZero"/>
        <c:auto val="1"/>
        <c:lblAlgn val="ctr"/>
        <c:lblOffset val="100"/>
        <c:noMultiLvlLbl val="0"/>
      </c:catAx>
      <c:valAx>
        <c:axId val="40163968"/>
        <c:scaling>
          <c:orientation val="minMax"/>
          <c:max val="90000"/>
        </c:scaling>
        <c:delete val="0"/>
        <c:axPos val="l"/>
        <c:majorGridlines/>
        <c:numFmt formatCode="#,##0" sourceLinked="1"/>
        <c:majorTickMark val="none"/>
        <c:minorTickMark val="none"/>
        <c:tickLblPos val="nextTo"/>
        <c:txPr>
          <a:bodyPr/>
          <a:lstStyle/>
          <a:p>
            <a:pPr>
              <a:defRPr sz="1400" b="1">
                <a:latin typeface="Arial" pitchFamily="34" charset="0"/>
                <a:cs typeface="Arial" pitchFamily="34" charset="0"/>
              </a:defRPr>
            </a:pPr>
            <a:endParaRPr lang="en-US"/>
          </a:p>
        </c:txPr>
        <c:crossAx val="40162432"/>
        <c:crosses val="autoZero"/>
        <c:crossBetween val="midCat"/>
      </c:valAx>
      <c:spPr>
        <a:ln>
          <a:solidFill>
            <a:schemeClr val="bg1">
              <a:lumMod val="65000"/>
            </a:schemeClr>
          </a:solidFill>
        </a:ln>
      </c:spPr>
    </c:plotArea>
    <c:legend>
      <c:legendPos val="b"/>
      <c:layout>
        <c:manualLayout>
          <c:xMode val="edge"/>
          <c:yMode val="edge"/>
          <c:x val="0.14129765029371327"/>
          <c:y val="6.8207995739662977E-2"/>
          <c:w val="0.65399153230846141"/>
          <c:h val="5.1892806877401193E-2"/>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245844269466314E-2"/>
          <c:y val="2.5816625655201882E-2"/>
          <c:w val="0.63064235391628676"/>
          <c:h val="0.84003023952944911"/>
        </c:manualLayout>
      </c:layout>
      <c:areaChart>
        <c:grouping val="stacked"/>
        <c:varyColors val="0"/>
        <c:ser>
          <c:idx val="0"/>
          <c:order val="0"/>
          <c:tx>
            <c:strRef>
              <c:f>Sheet1!$C$4</c:f>
              <c:strCache>
                <c:ptCount val="1"/>
                <c:pt idx="0">
                  <c:v>Temporary Residents</c:v>
                </c:pt>
              </c:strCache>
            </c:strRef>
          </c:tx>
          <c:spPr>
            <a:solidFill>
              <a:srgbClr val="004282"/>
            </a:solidFill>
            <a:ln w="25400">
              <a:noFill/>
            </a:ln>
          </c:spPr>
          <c:cat>
            <c:numRef>
              <c:f>Sheet1!$A$17:$A$49</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Sheet1!$C$17:$C$49</c:f>
              <c:numCache>
                <c:formatCode>#,##0</c:formatCode>
                <c:ptCount val="33"/>
                <c:pt idx="0">
                  <c:v>6309</c:v>
                </c:pt>
                <c:pt idx="1">
                  <c:v>6892</c:v>
                </c:pt>
                <c:pt idx="2">
                  <c:v>7071</c:v>
                </c:pt>
                <c:pt idx="3">
                  <c:v>7888</c:v>
                </c:pt>
                <c:pt idx="4">
                  <c:v>8911</c:v>
                </c:pt>
                <c:pt idx="5">
                  <c:v>9864</c:v>
                </c:pt>
                <c:pt idx="6">
                  <c:v>11058</c:v>
                </c:pt>
                <c:pt idx="7">
                  <c:v>12366</c:v>
                </c:pt>
                <c:pt idx="8">
                  <c:v>13352</c:v>
                </c:pt>
                <c:pt idx="9">
                  <c:v>14462</c:v>
                </c:pt>
                <c:pt idx="10">
                  <c:v>14743</c:v>
                </c:pt>
                <c:pt idx="11">
                  <c:v>14973</c:v>
                </c:pt>
                <c:pt idx="12">
                  <c:v>14666</c:v>
                </c:pt>
                <c:pt idx="13">
                  <c:v>14083</c:v>
                </c:pt>
                <c:pt idx="14">
                  <c:v>13428</c:v>
                </c:pt>
                <c:pt idx="15">
                  <c:v>13092</c:v>
                </c:pt>
                <c:pt idx="16">
                  <c:v>13508</c:v>
                </c:pt>
                <c:pt idx="17">
                  <c:v>13530</c:v>
                </c:pt>
                <c:pt idx="18">
                  <c:v>14232</c:v>
                </c:pt>
                <c:pt idx="19">
                  <c:v>15088</c:v>
                </c:pt>
                <c:pt idx="20">
                  <c:v>17059</c:v>
                </c:pt>
                <c:pt idx="21">
                  <c:v>18217</c:v>
                </c:pt>
                <c:pt idx="22">
                  <c:v>19090</c:v>
                </c:pt>
                <c:pt idx="23">
                  <c:v>19603</c:v>
                </c:pt>
                <c:pt idx="24">
                  <c:v>20211</c:v>
                </c:pt>
                <c:pt idx="25">
                  <c:v>19732</c:v>
                </c:pt>
                <c:pt idx="26">
                  <c:v>20785</c:v>
                </c:pt>
                <c:pt idx="27">
                  <c:v>20654</c:v>
                </c:pt>
                <c:pt idx="28">
                  <c:v>20571</c:v>
                </c:pt>
                <c:pt idx="29">
                  <c:v>20752</c:v>
                </c:pt>
                <c:pt idx="30">
                  <c:v>21029</c:v>
                </c:pt>
                <c:pt idx="31">
                  <c:v>21006</c:v>
                </c:pt>
                <c:pt idx="32" formatCode="_(* #,##0_);_(* \(#,##0\);_(* &quot;-&quot;??_);_(@_)">
                  <c:v>20562</c:v>
                </c:pt>
              </c:numCache>
            </c:numRef>
          </c:val>
        </c:ser>
        <c:dLbls>
          <c:showLegendKey val="0"/>
          <c:showVal val="0"/>
          <c:showCatName val="0"/>
          <c:showSerName val="0"/>
          <c:showPercent val="0"/>
          <c:showBubbleSize val="0"/>
        </c:dLbls>
        <c:axId val="40457728"/>
        <c:axId val="40459264"/>
      </c:areaChart>
      <c:catAx>
        <c:axId val="40457728"/>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40459264"/>
        <c:crosses val="autoZero"/>
        <c:auto val="1"/>
        <c:lblAlgn val="ctr"/>
        <c:lblOffset val="100"/>
        <c:noMultiLvlLbl val="0"/>
      </c:catAx>
      <c:valAx>
        <c:axId val="40459264"/>
        <c:scaling>
          <c:orientation val="minMax"/>
          <c:max val="9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40457728"/>
        <c:crosses val="autoZero"/>
        <c:crossBetween val="midCat"/>
      </c:valAx>
      <c:spPr>
        <a:ln>
          <a:solidFill>
            <a:schemeClr val="bg1">
              <a:lumMod val="65000"/>
            </a:schemeClr>
          </a:solidFill>
        </a:ln>
      </c:spPr>
    </c:plotArea>
    <c:legend>
      <c:legendPos val="r"/>
      <c:layout>
        <c:manualLayout>
          <c:xMode val="edge"/>
          <c:yMode val="edge"/>
          <c:x val="0.11365416493990885"/>
          <c:y val="4.427002525273957E-2"/>
          <c:w val="0.23862768798637013"/>
          <c:h val="5.6480104695676436E-2"/>
        </c:manualLayout>
      </c:layout>
      <c:overlay val="0"/>
      <c:spPr>
        <a:solidFill>
          <a:schemeClr val="bg1"/>
        </a:solidFill>
        <a:ln>
          <a:solidFill>
            <a:srgbClr val="000000"/>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Sheet1!$F$9</c:f>
              <c:strCache>
                <c:ptCount val="1"/>
                <c:pt idx="0">
                  <c:v>White (non-Hispanic/Latino)</c:v>
                </c:pt>
              </c:strCache>
            </c:strRef>
          </c:tx>
          <c:spPr>
            <a:solidFill>
              <a:srgbClr val="004282"/>
            </a:solidFill>
            <a:ln w="25400">
              <a:noFill/>
            </a:ln>
          </c:spPr>
          <c:cat>
            <c:numRef>
              <c:f>Sheet1!$A$12:$A$44</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Sheet1!$F$12:$F$44</c:f>
              <c:numCache>
                <c:formatCode>#,##0</c:formatCode>
                <c:ptCount val="33"/>
                <c:pt idx="0">
                  <c:v>34131</c:v>
                </c:pt>
                <c:pt idx="1">
                  <c:v>34392</c:v>
                </c:pt>
                <c:pt idx="2">
                  <c:v>34450</c:v>
                </c:pt>
                <c:pt idx="3">
                  <c:v>33801</c:v>
                </c:pt>
                <c:pt idx="4">
                  <c:v>33917</c:v>
                </c:pt>
                <c:pt idx="5">
                  <c:v>32906</c:v>
                </c:pt>
                <c:pt idx="6">
                  <c:v>32894</c:v>
                </c:pt>
                <c:pt idx="7">
                  <c:v>32979</c:v>
                </c:pt>
                <c:pt idx="8">
                  <c:v>34090</c:v>
                </c:pt>
                <c:pt idx="9">
                  <c:v>34604</c:v>
                </c:pt>
                <c:pt idx="10">
                  <c:v>35472</c:v>
                </c:pt>
                <c:pt idx="11">
                  <c:v>36324</c:v>
                </c:pt>
                <c:pt idx="12">
                  <c:v>37875</c:v>
                </c:pt>
                <c:pt idx="13">
                  <c:v>37639</c:v>
                </c:pt>
                <c:pt idx="14">
                  <c:v>36702</c:v>
                </c:pt>
                <c:pt idx="15">
                  <c:v>35826</c:v>
                </c:pt>
                <c:pt idx="16">
                  <c:v>35943</c:v>
                </c:pt>
                <c:pt idx="17">
                  <c:v>36283</c:v>
                </c:pt>
                <c:pt idx="18">
                  <c:v>35412</c:v>
                </c:pt>
                <c:pt idx="19">
                  <c:v>35722</c:v>
                </c:pt>
                <c:pt idx="20">
                  <c:v>38174</c:v>
                </c:pt>
                <c:pt idx="21">
                  <c:v>39573</c:v>
                </c:pt>
                <c:pt idx="22">
                  <c:v>39751</c:v>
                </c:pt>
                <c:pt idx="23">
                  <c:v>39916</c:v>
                </c:pt>
                <c:pt idx="24">
                  <c:v>41025</c:v>
                </c:pt>
                <c:pt idx="25">
                  <c:v>41459</c:v>
                </c:pt>
                <c:pt idx="26">
                  <c:v>41785</c:v>
                </c:pt>
                <c:pt idx="27">
                  <c:v>41516</c:v>
                </c:pt>
                <c:pt idx="28">
                  <c:v>42426</c:v>
                </c:pt>
                <c:pt idx="29">
                  <c:v>43431</c:v>
                </c:pt>
                <c:pt idx="30">
                  <c:v>43150</c:v>
                </c:pt>
                <c:pt idx="31">
                  <c:v>43336</c:v>
                </c:pt>
                <c:pt idx="32" formatCode="_(* #,##0_);_(* \(#,##0\);_(* &quot;-&quot;??_);_(@_)">
                  <c:v>42872</c:v>
                </c:pt>
              </c:numCache>
            </c:numRef>
          </c:val>
        </c:ser>
        <c:ser>
          <c:idx val="4"/>
          <c:order val="1"/>
          <c:tx>
            <c:strRef>
              <c:f>Sheet1!$D$9</c:f>
              <c:strCache>
                <c:ptCount val="1"/>
                <c:pt idx="0">
                  <c:v>Asian or Pacific Islander</c:v>
                </c:pt>
              </c:strCache>
            </c:strRef>
          </c:tx>
          <c:spPr>
            <a:solidFill>
              <a:srgbClr val="BFA500"/>
            </a:solidFill>
            <a:ln w="12700">
              <a:noFill/>
            </a:ln>
          </c:spPr>
          <c:cat>
            <c:numRef>
              <c:f>Sheet1!$A$12:$A$44</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Sheet1!$D$12:$D$44</c:f>
              <c:numCache>
                <c:formatCode>#,##0</c:formatCode>
                <c:ptCount val="33"/>
                <c:pt idx="0">
                  <c:v>1370</c:v>
                </c:pt>
                <c:pt idx="1">
                  <c:v>1407</c:v>
                </c:pt>
                <c:pt idx="2">
                  <c:v>1457</c:v>
                </c:pt>
                <c:pt idx="3">
                  <c:v>1555</c:v>
                </c:pt>
                <c:pt idx="4">
                  <c:v>1756</c:v>
                </c:pt>
                <c:pt idx="5">
                  <c:v>1850</c:v>
                </c:pt>
                <c:pt idx="6">
                  <c:v>2026</c:v>
                </c:pt>
                <c:pt idx="7">
                  <c:v>2172</c:v>
                </c:pt>
                <c:pt idx="8">
                  <c:v>2584</c:v>
                </c:pt>
                <c:pt idx="9">
                  <c:v>2754</c:v>
                </c:pt>
                <c:pt idx="10">
                  <c:v>3247</c:v>
                </c:pt>
                <c:pt idx="11">
                  <c:v>4015</c:v>
                </c:pt>
                <c:pt idx="12">
                  <c:v>4636</c:v>
                </c:pt>
                <c:pt idx="13">
                  <c:v>5011</c:v>
                </c:pt>
                <c:pt idx="14">
                  <c:v>5258</c:v>
                </c:pt>
                <c:pt idx="15">
                  <c:v>5341</c:v>
                </c:pt>
                <c:pt idx="16">
                  <c:v>5513</c:v>
                </c:pt>
                <c:pt idx="17">
                  <c:v>5592</c:v>
                </c:pt>
                <c:pt idx="18">
                  <c:v>5446</c:v>
                </c:pt>
                <c:pt idx="19">
                  <c:v>5847</c:v>
                </c:pt>
                <c:pt idx="20">
                  <c:v>5910</c:v>
                </c:pt>
                <c:pt idx="21">
                  <c:v>6257</c:v>
                </c:pt>
                <c:pt idx="22">
                  <c:v>6523</c:v>
                </c:pt>
                <c:pt idx="23">
                  <c:v>6889</c:v>
                </c:pt>
                <c:pt idx="24">
                  <c:v>7225</c:v>
                </c:pt>
                <c:pt idx="25">
                  <c:v>7114</c:v>
                </c:pt>
                <c:pt idx="26">
                  <c:v>6575</c:v>
                </c:pt>
                <c:pt idx="27">
                  <c:v>7146</c:v>
                </c:pt>
                <c:pt idx="28">
                  <c:v>7245</c:v>
                </c:pt>
                <c:pt idx="29">
                  <c:v>7677</c:v>
                </c:pt>
                <c:pt idx="30">
                  <c:v>7616</c:v>
                </c:pt>
                <c:pt idx="31">
                  <c:v>7572</c:v>
                </c:pt>
                <c:pt idx="32" formatCode="_(* #,##0_);_(* \(#,##0\);_(* &quot;-&quot;??_);_(@_)">
                  <c:v>7456</c:v>
                </c:pt>
              </c:numCache>
            </c:numRef>
          </c:val>
        </c:ser>
        <c:ser>
          <c:idx val="2"/>
          <c:order val="2"/>
          <c:tx>
            <c:strRef>
              <c:f>Sheet1!$B$9</c:f>
              <c:strCache>
                <c:ptCount val="1"/>
                <c:pt idx="0">
                  <c:v>Black/African American (non-Hispanic/Latino)</c:v>
                </c:pt>
              </c:strCache>
            </c:strRef>
          </c:tx>
          <c:spPr>
            <a:ln w="12700">
              <a:noFill/>
            </a:ln>
          </c:spPr>
          <c:cat>
            <c:numRef>
              <c:f>Sheet1!$A$12:$A$44</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Sheet1!$B$12:$B$44</c:f>
              <c:numCache>
                <c:formatCode>General</c:formatCode>
                <c:ptCount val="33"/>
                <c:pt idx="0" formatCode="#,##0">
                  <c:v>1000</c:v>
                </c:pt>
                <c:pt idx="1">
                  <c:v>934</c:v>
                </c:pt>
                <c:pt idx="2">
                  <c:v>976</c:v>
                </c:pt>
                <c:pt idx="3">
                  <c:v>984</c:v>
                </c:pt>
                <c:pt idx="4" formatCode="#,##0">
                  <c:v>1025</c:v>
                </c:pt>
                <c:pt idx="5">
                  <c:v>979</c:v>
                </c:pt>
                <c:pt idx="6" formatCode="#,##0">
                  <c:v>1088</c:v>
                </c:pt>
                <c:pt idx="7" formatCode="#,##0">
                  <c:v>1107</c:v>
                </c:pt>
                <c:pt idx="8" formatCode="#,##0">
                  <c:v>1261</c:v>
                </c:pt>
                <c:pt idx="9" formatCode="#,##0">
                  <c:v>1392</c:v>
                </c:pt>
                <c:pt idx="10" formatCode="#,##0">
                  <c:v>1610</c:v>
                </c:pt>
                <c:pt idx="11" formatCode="#,##0">
                  <c:v>1837</c:v>
                </c:pt>
                <c:pt idx="12" formatCode="#,##0">
                  <c:v>1840</c:v>
                </c:pt>
                <c:pt idx="13" formatCode="#,##0">
                  <c:v>2044</c:v>
                </c:pt>
                <c:pt idx="14" formatCode="#,##0">
                  <c:v>2105</c:v>
                </c:pt>
                <c:pt idx="15" formatCode="#,##0">
                  <c:v>2224</c:v>
                </c:pt>
                <c:pt idx="16" formatCode="#,##0">
                  <c:v>2302</c:v>
                </c:pt>
                <c:pt idx="17" formatCode="#,##0">
                  <c:v>2505</c:v>
                </c:pt>
                <c:pt idx="18" formatCode="#,##0">
                  <c:v>2545</c:v>
                </c:pt>
                <c:pt idx="19" formatCode="#,##0">
                  <c:v>2617</c:v>
                </c:pt>
                <c:pt idx="20" formatCode="#,##0">
                  <c:v>2854</c:v>
                </c:pt>
                <c:pt idx="21" formatCode="#,##0">
                  <c:v>3175</c:v>
                </c:pt>
                <c:pt idx="22" formatCode="#,##0">
                  <c:v>3695</c:v>
                </c:pt>
                <c:pt idx="23" formatCode="#,##0">
                  <c:v>3871</c:v>
                </c:pt>
                <c:pt idx="24" formatCode="#,##0">
                  <c:v>4341</c:v>
                </c:pt>
                <c:pt idx="25" formatCode="#,##0">
                  <c:v>4536</c:v>
                </c:pt>
                <c:pt idx="26" formatCode="#,##0">
                  <c:v>4900</c:v>
                </c:pt>
                <c:pt idx="27" formatCode="#,##0">
                  <c:v>5094</c:v>
                </c:pt>
                <c:pt idx="28" formatCode="#,##0">
                  <c:v>5482</c:v>
                </c:pt>
                <c:pt idx="29" formatCode="#,##0">
                  <c:v>5889</c:v>
                </c:pt>
                <c:pt idx="30" formatCode="#,##0">
                  <c:v>6027</c:v>
                </c:pt>
                <c:pt idx="31" formatCode="#,##0">
                  <c:v>5680</c:v>
                </c:pt>
                <c:pt idx="32" formatCode="_(* #,##0_);_(* \(#,##0\);_(* &quot;-&quot;??_);_(@_)">
                  <c:v>4511</c:v>
                </c:pt>
              </c:numCache>
            </c:numRef>
          </c:val>
        </c:ser>
        <c:ser>
          <c:idx val="1"/>
          <c:order val="3"/>
          <c:tx>
            <c:strRef>
              <c:f>Sheet1!$E$9</c:f>
              <c:strCache>
                <c:ptCount val="1"/>
                <c:pt idx="0">
                  <c:v>Hispanic/Latino</c:v>
                </c:pt>
              </c:strCache>
            </c:strRef>
          </c:tx>
          <c:spPr>
            <a:solidFill>
              <a:srgbClr val="84888B"/>
            </a:solidFill>
            <a:ln w="12700">
              <a:noFill/>
            </a:ln>
          </c:spPr>
          <c:cat>
            <c:numRef>
              <c:f>Sheet1!$A$12:$A$44</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Sheet1!$E$12:$E$44</c:f>
              <c:numCache>
                <c:formatCode>General</c:formatCode>
                <c:ptCount val="33"/>
                <c:pt idx="0">
                  <c:v>709</c:v>
                </c:pt>
                <c:pt idx="1">
                  <c:v>785</c:v>
                </c:pt>
                <c:pt idx="2">
                  <c:v>758</c:v>
                </c:pt>
                <c:pt idx="3">
                  <c:v>820</c:v>
                </c:pt>
                <c:pt idx="4">
                  <c:v>894</c:v>
                </c:pt>
                <c:pt idx="5">
                  <c:v>991</c:v>
                </c:pt>
                <c:pt idx="6" formatCode="#,##0">
                  <c:v>1026</c:v>
                </c:pt>
                <c:pt idx="7" formatCode="#,##0">
                  <c:v>1116</c:v>
                </c:pt>
                <c:pt idx="8" formatCode="#,##0">
                  <c:v>1228</c:v>
                </c:pt>
                <c:pt idx="9" formatCode="#,##0">
                  <c:v>1340</c:v>
                </c:pt>
                <c:pt idx="10" formatCode="#,##0">
                  <c:v>1459</c:v>
                </c:pt>
                <c:pt idx="11" formatCode="#,##0">
                  <c:v>1624</c:v>
                </c:pt>
                <c:pt idx="12" formatCode="#,##0">
                  <c:v>1639</c:v>
                </c:pt>
                <c:pt idx="13" formatCode="#,##0">
                  <c:v>1821</c:v>
                </c:pt>
                <c:pt idx="14" formatCode="#,##0">
                  <c:v>1816</c:v>
                </c:pt>
                <c:pt idx="15" formatCode="#,##0">
                  <c:v>2025</c:v>
                </c:pt>
                <c:pt idx="16" formatCode="#,##0">
                  <c:v>2067</c:v>
                </c:pt>
                <c:pt idx="17" formatCode="#,##0">
                  <c:v>2546</c:v>
                </c:pt>
                <c:pt idx="18" formatCode="#,##0">
                  <c:v>2368</c:v>
                </c:pt>
                <c:pt idx="19" formatCode="#,##0">
                  <c:v>2568</c:v>
                </c:pt>
                <c:pt idx="20" formatCode="#,##0">
                  <c:v>2812</c:v>
                </c:pt>
                <c:pt idx="21" formatCode="#,##0">
                  <c:v>3077</c:v>
                </c:pt>
                <c:pt idx="22" formatCode="#,##0">
                  <c:v>3281</c:v>
                </c:pt>
                <c:pt idx="23" formatCode="#,##0">
                  <c:v>3240</c:v>
                </c:pt>
                <c:pt idx="24" formatCode="#,##0">
                  <c:v>3482</c:v>
                </c:pt>
                <c:pt idx="25" formatCode="#,##0">
                  <c:v>3610</c:v>
                </c:pt>
                <c:pt idx="26" formatCode="#,##0">
                  <c:v>3639</c:v>
                </c:pt>
                <c:pt idx="27" formatCode="#,##0">
                  <c:v>4013</c:v>
                </c:pt>
                <c:pt idx="28" formatCode="#,##0">
                  <c:v>4277</c:v>
                </c:pt>
                <c:pt idx="29" formatCode="#,##0">
                  <c:v>4518</c:v>
                </c:pt>
                <c:pt idx="30" formatCode="#,##0">
                  <c:v>4879</c:v>
                </c:pt>
                <c:pt idx="31" formatCode="#,##0">
                  <c:v>5093</c:v>
                </c:pt>
                <c:pt idx="32" formatCode="_(* #,##0_);_(* \(#,##0\);_(* &quot;-&quot;??_);_(@_)">
                  <c:v>5107</c:v>
                </c:pt>
              </c:numCache>
            </c:numRef>
          </c:val>
        </c:ser>
        <c:ser>
          <c:idx val="3"/>
          <c:order val="4"/>
          <c:tx>
            <c:strRef>
              <c:f>Sheet1!$C$9</c:f>
              <c:strCache>
                <c:ptCount val="1"/>
                <c:pt idx="0">
                  <c:v>American Indian or Alaskan Native</c:v>
                </c:pt>
              </c:strCache>
            </c:strRef>
          </c:tx>
          <c:spPr>
            <a:solidFill>
              <a:srgbClr val="00B050"/>
            </a:solidFill>
            <a:ln w="25400">
              <a:noFill/>
            </a:ln>
          </c:spPr>
          <c:cat>
            <c:numRef>
              <c:f>Sheet1!$A$12:$A$44</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Sheet1!$C$12:$C$44</c:f>
              <c:numCache>
                <c:formatCode>General</c:formatCode>
                <c:ptCount val="33"/>
                <c:pt idx="0">
                  <c:v>110</c:v>
                </c:pt>
                <c:pt idx="1">
                  <c:v>111</c:v>
                </c:pt>
                <c:pt idx="2">
                  <c:v>89</c:v>
                </c:pt>
                <c:pt idx="3">
                  <c:v>98</c:v>
                </c:pt>
                <c:pt idx="4">
                  <c:v>117</c:v>
                </c:pt>
                <c:pt idx="5">
                  <c:v>106</c:v>
                </c:pt>
                <c:pt idx="6">
                  <c:v>128</c:v>
                </c:pt>
                <c:pt idx="7">
                  <c:v>123</c:v>
                </c:pt>
                <c:pt idx="8">
                  <c:v>147</c:v>
                </c:pt>
                <c:pt idx="9">
                  <c:v>144</c:v>
                </c:pt>
                <c:pt idx="10">
                  <c:v>163</c:v>
                </c:pt>
                <c:pt idx="11">
                  <c:v>164</c:v>
                </c:pt>
                <c:pt idx="12">
                  <c:v>210</c:v>
                </c:pt>
                <c:pt idx="13">
                  <c:v>234</c:v>
                </c:pt>
                <c:pt idx="14">
                  <c:v>207</c:v>
                </c:pt>
                <c:pt idx="15">
                  <c:v>228</c:v>
                </c:pt>
                <c:pt idx="16">
                  <c:v>212</c:v>
                </c:pt>
                <c:pt idx="17">
                  <c:v>226</c:v>
                </c:pt>
                <c:pt idx="18">
                  <c:v>230</c:v>
                </c:pt>
                <c:pt idx="19">
                  <c:v>267</c:v>
                </c:pt>
                <c:pt idx="20">
                  <c:v>278</c:v>
                </c:pt>
                <c:pt idx="21">
                  <c:v>319</c:v>
                </c:pt>
                <c:pt idx="22">
                  <c:v>297</c:v>
                </c:pt>
                <c:pt idx="23">
                  <c:v>308</c:v>
                </c:pt>
                <c:pt idx="24">
                  <c:v>351</c:v>
                </c:pt>
                <c:pt idx="25">
                  <c:v>391</c:v>
                </c:pt>
                <c:pt idx="26" formatCode="#,##0">
                  <c:v>433</c:v>
                </c:pt>
                <c:pt idx="27" formatCode="#,##0">
                  <c:v>395</c:v>
                </c:pt>
                <c:pt idx="28" formatCode="#,##0">
                  <c:v>418</c:v>
                </c:pt>
                <c:pt idx="29" formatCode="#,##0">
                  <c:v>415</c:v>
                </c:pt>
                <c:pt idx="30" formatCode="#,##0">
                  <c:v>402</c:v>
                </c:pt>
                <c:pt idx="31" formatCode="#,##0">
                  <c:v>379</c:v>
                </c:pt>
                <c:pt idx="32" formatCode="_(* #,##0_);_(* \(#,##0\);_(* &quot;-&quot;??_);_(@_)">
                  <c:v>344</c:v>
                </c:pt>
              </c:numCache>
            </c:numRef>
          </c:val>
        </c:ser>
        <c:ser>
          <c:idx val="5"/>
          <c:order val="5"/>
          <c:tx>
            <c:v>Other US Citizens and Permanent Residents</c:v>
          </c:tx>
          <c:spPr>
            <a:solidFill>
              <a:srgbClr val="0000FE"/>
            </a:solidFill>
            <a:ln w="12700">
              <a:noFill/>
            </a:ln>
          </c:spPr>
          <c:cat>
            <c:numRef>
              <c:f>Sheet1!$A$12:$A$44</c:f>
              <c:numCache>
                <c:formatCode>General</c:formatCode>
                <c:ptCount val="33"/>
                <c:pt idx="0">
                  <c:v>1982</c:v>
                </c:pt>
                <c:pt idx="1">
                  <c:v>1983</c:v>
                </c:pt>
                <c:pt idx="2">
                  <c:v>1984</c:v>
                </c:pt>
                <c:pt idx="3">
                  <c:v>1985</c:v>
                </c:pt>
                <c:pt idx="4">
                  <c:v>1986</c:v>
                </c:pt>
                <c:pt idx="5">
                  <c:v>1987</c:v>
                </c:pt>
                <c:pt idx="6">
                  <c:v>1988</c:v>
                </c:pt>
                <c:pt idx="7">
                  <c:v>1989</c:v>
                </c:pt>
                <c:pt idx="8">
                  <c:v>1990</c:v>
                </c:pt>
                <c:pt idx="9">
                  <c:v>1991</c:v>
                </c:pt>
                <c:pt idx="10">
                  <c:v>1992</c:v>
                </c:pt>
                <c:pt idx="11">
                  <c:v>1993</c:v>
                </c:pt>
                <c:pt idx="12">
                  <c:v>1994</c:v>
                </c:pt>
                <c:pt idx="13">
                  <c:v>1995</c:v>
                </c:pt>
                <c:pt idx="14">
                  <c:v>1996</c:v>
                </c:pt>
                <c:pt idx="15">
                  <c:v>1997</c:v>
                </c:pt>
                <c:pt idx="16">
                  <c:v>1998</c:v>
                </c:pt>
                <c:pt idx="17">
                  <c:v>1999</c:v>
                </c:pt>
                <c:pt idx="18">
                  <c:v>2000</c:v>
                </c:pt>
                <c:pt idx="19">
                  <c:v>2001</c:v>
                </c:pt>
                <c:pt idx="20">
                  <c:v>2002</c:v>
                </c:pt>
                <c:pt idx="21">
                  <c:v>2003</c:v>
                </c:pt>
                <c:pt idx="22">
                  <c:v>2004</c:v>
                </c:pt>
                <c:pt idx="23">
                  <c:v>2005</c:v>
                </c:pt>
                <c:pt idx="24">
                  <c:v>2006</c:v>
                </c:pt>
                <c:pt idx="25">
                  <c:v>2007</c:v>
                </c:pt>
                <c:pt idx="26">
                  <c:v>2008</c:v>
                </c:pt>
                <c:pt idx="27">
                  <c:v>2009</c:v>
                </c:pt>
                <c:pt idx="28">
                  <c:v>2010</c:v>
                </c:pt>
                <c:pt idx="29">
                  <c:v>2011</c:v>
                </c:pt>
                <c:pt idx="30">
                  <c:v>2012</c:v>
                </c:pt>
                <c:pt idx="31">
                  <c:v>2013</c:v>
                </c:pt>
                <c:pt idx="32">
                  <c:v>2014</c:v>
                </c:pt>
              </c:numCache>
            </c:numRef>
          </c:cat>
          <c:val>
            <c:numRef>
              <c:f>Sheet1!$G$12:$G$44</c:f>
              <c:numCache>
                <c:formatCode>General</c:formatCode>
                <c:ptCount val="33"/>
                <c:pt idx="17">
                  <c:v>61</c:v>
                </c:pt>
                <c:pt idx="18">
                  <c:v>79</c:v>
                </c:pt>
                <c:pt idx="19">
                  <c:v>92</c:v>
                </c:pt>
                <c:pt idx="20">
                  <c:v>70</c:v>
                </c:pt>
                <c:pt idx="21">
                  <c:v>69</c:v>
                </c:pt>
                <c:pt idx="22">
                  <c:v>88</c:v>
                </c:pt>
                <c:pt idx="23">
                  <c:v>122</c:v>
                </c:pt>
                <c:pt idx="24">
                  <c:v>111</c:v>
                </c:pt>
                <c:pt idx="25">
                  <c:v>109</c:v>
                </c:pt>
                <c:pt idx="26" formatCode="#,##0">
                  <c:v>204</c:v>
                </c:pt>
                <c:pt idx="27" formatCode="#,##0">
                  <c:v>286</c:v>
                </c:pt>
                <c:pt idx="28" formatCode="#,##0">
                  <c:v>668</c:v>
                </c:pt>
                <c:pt idx="29" formatCode="#,##0">
                  <c:v>883</c:v>
                </c:pt>
                <c:pt idx="30" formatCode="#,##0">
                  <c:v>1166</c:v>
                </c:pt>
                <c:pt idx="31" formatCode="#,##0">
                  <c:v>1316</c:v>
                </c:pt>
                <c:pt idx="32" formatCode="_(* #,##0_);_(* \(#,##0\);_(* &quot;-&quot;??_);_(@_)">
                  <c:v>1550</c:v>
                </c:pt>
              </c:numCache>
            </c:numRef>
          </c:val>
        </c:ser>
        <c:dLbls>
          <c:showLegendKey val="0"/>
          <c:showVal val="0"/>
          <c:showCatName val="0"/>
          <c:showSerName val="0"/>
          <c:showPercent val="0"/>
          <c:showBubbleSize val="0"/>
        </c:dLbls>
        <c:axId val="40396672"/>
        <c:axId val="40398208"/>
      </c:areaChart>
      <c:catAx>
        <c:axId val="40396672"/>
        <c:scaling>
          <c:orientation val="minMax"/>
        </c:scaling>
        <c:delete val="0"/>
        <c:axPos val="b"/>
        <c:numFmt formatCode="General" sourceLinked="1"/>
        <c:majorTickMark val="out"/>
        <c:minorTickMark val="none"/>
        <c:tickLblPos val="nextTo"/>
        <c:txPr>
          <a:bodyPr/>
          <a:lstStyle/>
          <a:p>
            <a:pPr>
              <a:defRPr sz="1400" b="1">
                <a:latin typeface="Arial" pitchFamily="34" charset="0"/>
                <a:cs typeface="Arial" pitchFamily="34" charset="0"/>
              </a:defRPr>
            </a:pPr>
            <a:endParaRPr lang="en-US"/>
          </a:p>
        </c:txPr>
        <c:crossAx val="40398208"/>
        <c:crosses val="autoZero"/>
        <c:auto val="1"/>
        <c:lblAlgn val="ctr"/>
        <c:lblOffset val="100"/>
        <c:noMultiLvlLbl val="0"/>
      </c:catAx>
      <c:valAx>
        <c:axId val="40398208"/>
        <c:scaling>
          <c:orientation val="minMax"/>
          <c:max val="9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40396672"/>
        <c:crosses val="autoZero"/>
        <c:crossBetween val="midCat"/>
      </c:valAx>
      <c:spPr>
        <a:ln>
          <a:solidFill>
            <a:schemeClr val="bg1">
              <a:lumMod val="65000"/>
            </a:schemeClr>
          </a:solidFill>
        </a:ln>
      </c:spPr>
    </c:plotArea>
    <c:legend>
      <c:legendPos val="r"/>
      <c:layout>
        <c:manualLayout>
          <c:xMode val="edge"/>
          <c:yMode val="edge"/>
          <c:x val="8.4509349122057417E-2"/>
          <c:y val="4.9546003395322842E-2"/>
          <c:w val="0.44111507863842603"/>
          <c:h val="0.28134955078524865"/>
        </c:manualLayout>
      </c:layout>
      <c:overlay val="0"/>
      <c:spPr>
        <a:solidFill>
          <a:schemeClr val="bg1"/>
        </a:solidFill>
        <a:ln>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Sheet1!$C$6</c:f>
              <c:strCache>
                <c:ptCount val="1"/>
                <c:pt idx="0">
                  <c:v>Male</c:v>
                </c:pt>
              </c:strCache>
            </c:strRef>
          </c:tx>
          <c:spPr>
            <a:solidFill>
              <a:srgbClr val="004282"/>
            </a:solidFill>
            <a:ln w="12700">
              <a:solidFill>
                <a:schemeClr val="tx1"/>
              </a:solidFill>
            </a:ln>
          </c:spPr>
          <c:cat>
            <c:numRef>
              <c:f>Sheet1!$A$9:$A$44</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Sheet1!$C$9:$C$44</c:f>
              <c:numCache>
                <c:formatCode>#,##0</c:formatCode>
                <c:ptCount val="36"/>
                <c:pt idx="0">
                  <c:v>28519</c:v>
                </c:pt>
                <c:pt idx="1">
                  <c:v>28185</c:v>
                </c:pt>
                <c:pt idx="2">
                  <c:v>27745</c:v>
                </c:pt>
                <c:pt idx="3">
                  <c:v>26961</c:v>
                </c:pt>
                <c:pt idx="4">
                  <c:v>26715</c:v>
                </c:pt>
                <c:pt idx="5">
                  <c:v>26596</c:v>
                </c:pt>
                <c:pt idx="6">
                  <c:v>26859</c:v>
                </c:pt>
                <c:pt idx="7">
                  <c:v>27306</c:v>
                </c:pt>
                <c:pt idx="8">
                  <c:v>27503</c:v>
                </c:pt>
                <c:pt idx="9">
                  <c:v>27574</c:v>
                </c:pt>
                <c:pt idx="10">
                  <c:v>28080</c:v>
                </c:pt>
                <c:pt idx="11">
                  <c:v>28980</c:v>
                </c:pt>
                <c:pt idx="12">
                  <c:v>29879</c:v>
                </c:pt>
                <c:pt idx="13">
                  <c:v>30734</c:v>
                </c:pt>
                <c:pt idx="14">
                  <c:v>31469</c:v>
                </c:pt>
                <c:pt idx="15">
                  <c:v>32290</c:v>
                </c:pt>
                <c:pt idx="16">
                  <c:v>31877</c:v>
                </c:pt>
                <c:pt idx="17">
                  <c:v>31111</c:v>
                </c:pt>
                <c:pt idx="18">
                  <c:v>30486</c:v>
                </c:pt>
                <c:pt idx="19">
                  <c:v>30371</c:v>
                </c:pt>
                <c:pt idx="20">
                  <c:v>30472</c:v>
                </c:pt>
                <c:pt idx="21">
                  <c:v>29725</c:v>
                </c:pt>
                <c:pt idx="22">
                  <c:v>29976</c:v>
                </c:pt>
                <c:pt idx="23">
                  <c:v>31729</c:v>
                </c:pt>
                <c:pt idx="24">
                  <c:v>33172</c:v>
                </c:pt>
                <c:pt idx="25">
                  <c:v>33273</c:v>
                </c:pt>
                <c:pt idx="26">
                  <c:v>33711</c:v>
                </c:pt>
                <c:pt idx="27">
                  <c:v>34803</c:v>
                </c:pt>
                <c:pt idx="28">
                  <c:v>34560</c:v>
                </c:pt>
                <c:pt idx="29">
                  <c:v>34943</c:v>
                </c:pt>
                <c:pt idx="30">
                  <c:v>35281</c:v>
                </c:pt>
                <c:pt idx="31">
                  <c:v>35765</c:v>
                </c:pt>
                <c:pt idx="32">
                  <c:v>36585</c:v>
                </c:pt>
                <c:pt idx="33">
                  <c:v>36938</c:v>
                </c:pt>
                <c:pt idx="34">
                  <c:v>36987</c:v>
                </c:pt>
                <c:pt idx="35" formatCode="_(* #,##0_);_(* \(#,##0\);_(* &quot;-&quot;??_);_(@_)">
                  <c:v>36473</c:v>
                </c:pt>
              </c:numCache>
            </c:numRef>
          </c:val>
        </c:ser>
        <c:ser>
          <c:idx val="1"/>
          <c:order val="1"/>
          <c:tx>
            <c:strRef>
              <c:f>Sheet1!$B$6</c:f>
              <c:strCache>
                <c:ptCount val="1"/>
                <c:pt idx="0">
                  <c:v>Female</c:v>
                </c:pt>
              </c:strCache>
            </c:strRef>
          </c:tx>
          <c:spPr>
            <a:ln w="12700">
              <a:noFill/>
            </a:ln>
          </c:spPr>
          <c:cat>
            <c:numRef>
              <c:f>Sheet1!$A$9:$A$44</c:f>
              <c:numCache>
                <c:formatCode>General</c:formatCode>
                <c:ptCount val="36"/>
                <c:pt idx="0">
                  <c:v>1979</c:v>
                </c:pt>
                <c:pt idx="1">
                  <c:v>1980</c:v>
                </c:pt>
                <c:pt idx="2">
                  <c:v>1981</c:v>
                </c:pt>
                <c:pt idx="3">
                  <c:v>1982</c:v>
                </c:pt>
                <c:pt idx="4">
                  <c:v>1983</c:v>
                </c:pt>
                <c:pt idx="5">
                  <c:v>1984</c:v>
                </c:pt>
                <c:pt idx="6">
                  <c:v>1985</c:v>
                </c:pt>
                <c:pt idx="7">
                  <c:v>1986</c:v>
                </c:pt>
                <c:pt idx="8">
                  <c:v>1987</c:v>
                </c:pt>
                <c:pt idx="9">
                  <c:v>1988</c:v>
                </c:pt>
                <c:pt idx="10">
                  <c:v>1989</c:v>
                </c:pt>
                <c:pt idx="11">
                  <c:v>1990</c:v>
                </c:pt>
                <c:pt idx="12">
                  <c:v>1991</c:v>
                </c:pt>
                <c:pt idx="13">
                  <c:v>1992</c:v>
                </c:pt>
                <c:pt idx="14">
                  <c:v>1993</c:v>
                </c:pt>
                <c:pt idx="15">
                  <c:v>1994</c:v>
                </c:pt>
                <c:pt idx="16">
                  <c:v>1995</c:v>
                </c:pt>
                <c:pt idx="17">
                  <c:v>1996</c:v>
                </c:pt>
                <c:pt idx="18">
                  <c:v>1997</c:v>
                </c:pt>
                <c:pt idx="19">
                  <c:v>1998</c:v>
                </c:pt>
                <c:pt idx="20">
                  <c:v>1999</c:v>
                </c:pt>
                <c:pt idx="21">
                  <c:v>2000</c:v>
                </c:pt>
                <c:pt idx="22">
                  <c:v>2001</c:v>
                </c:pt>
                <c:pt idx="23">
                  <c:v>2002</c:v>
                </c:pt>
                <c:pt idx="24">
                  <c:v>2003</c:v>
                </c:pt>
                <c:pt idx="25">
                  <c:v>2004</c:v>
                </c:pt>
                <c:pt idx="26">
                  <c:v>2005</c:v>
                </c:pt>
                <c:pt idx="27">
                  <c:v>2006</c:v>
                </c:pt>
                <c:pt idx="28">
                  <c:v>2007</c:v>
                </c:pt>
                <c:pt idx="29">
                  <c:v>2008</c:v>
                </c:pt>
                <c:pt idx="30">
                  <c:v>2009</c:v>
                </c:pt>
                <c:pt idx="31">
                  <c:v>2010</c:v>
                </c:pt>
                <c:pt idx="32">
                  <c:v>2011</c:v>
                </c:pt>
                <c:pt idx="33">
                  <c:v>2012</c:v>
                </c:pt>
                <c:pt idx="34">
                  <c:v>2013</c:v>
                </c:pt>
                <c:pt idx="35">
                  <c:v>2014</c:v>
                </c:pt>
              </c:numCache>
            </c:numRef>
          </c:cat>
          <c:val>
            <c:numRef>
              <c:f>Sheet1!$B$9:$B$44</c:f>
              <c:numCache>
                <c:formatCode>#,##0</c:formatCode>
                <c:ptCount val="36"/>
                <c:pt idx="0">
                  <c:v>16748</c:v>
                </c:pt>
                <c:pt idx="1">
                  <c:v>17564</c:v>
                </c:pt>
                <c:pt idx="2">
                  <c:v>18059</c:v>
                </c:pt>
                <c:pt idx="3">
                  <c:v>18637</c:v>
                </c:pt>
                <c:pt idx="4">
                  <c:v>19040</c:v>
                </c:pt>
                <c:pt idx="5">
                  <c:v>19385</c:v>
                </c:pt>
                <c:pt idx="6">
                  <c:v>19935</c:v>
                </c:pt>
                <c:pt idx="7">
                  <c:v>20711</c:v>
                </c:pt>
                <c:pt idx="8">
                  <c:v>20873</c:v>
                </c:pt>
                <c:pt idx="9">
                  <c:v>21925</c:v>
                </c:pt>
                <c:pt idx="10">
                  <c:v>23252</c:v>
                </c:pt>
                <c:pt idx="11">
                  <c:v>24605</c:v>
                </c:pt>
                <c:pt idx="12">
                  <c:v>25831</c:v>
                </c:pt>
                <c:pt idx="13">
                  <c:v>26937</c:v>
                </c:pt>
                <c:pt idx="14">
                  <c:v>28689</c:v>
                </c:pt>
                <c:pt idx="15">
                  <c:v>29966</c:v>
                </c:pt>
                <c:pt idx="16">
                  <c:v>30655</c:v>
                </c:pt>
                <c:pt idx="17">
                  <c:v>30003</c:v>
                </c:pt>
                <c:pt idx="18">
                  <c:v>30206</c:v>
                </c:pt>
                <c:pt idx="19">
                  <c:v>31293</c:v>
                </c:pt>
                <c:pt idx="20">
                  <c:v>32644</c:v>
                </c:pt>
                <c:pt idx="21">
                  <c:v>32935</c:v>
                </c:pt>
                <c:pt idx="22">
                  <c:v>34556</c:v>
                </c:pt>
                <c:pt idx="23">
                  <c:v>37961</c:v>
                </c:pt>
                <c:pt idx="24">
                  <c:v>40647</c:v>
                </c:pt>
                <c:pt idx="25">
                  <c:v>42622</c:v>
                </c:pt>
                <c:pt idx="26">
                  <c:v>44391</c:v>
                </c:pt>
                <c:pt idx="27">
                  <c:v>46083</c:v>
                </c:pt>
                <c:pt idx="28">
                  <c:v>46585</c:v>
                </c:pt>
                <c:pt idx="29">
                  <c:v>47658</c:v>
                </c:pt>
                <c:pt idx="30">
                  <c:v>48384</c:v>
                </c:pt>
                <c:pt idx="31">
                  <c:v>49553</c:v>
                </c:pt>
                <c:pt idx="32">
                  <c:v>51088</c:v>
                </c:pt>
                <c:pt idx="33">
                  <c:v>51311</c:v>
                </c:pt>
                <c:pt idx="34">
                  <c:v>51403</c:v>
                </c:pt>
                <c:pt idx="35" formatCode="_(* #,##0_);_(* \(#,##0\);_(* &quot;-&quot;??_);_(@_)">
                  <c:v>49702</c:v>
                </c:pt>
              </c:numCache>
            </c:numRef>
          </c:val>
        </c:ser>
        <c:dLbls>
          <c:showLegendKey val="0"/>
          <c:showVal val="0"/>
          <c:showCatName val="0"/>
          <c:showSerName val="0"/>
          <c:showPercent val="0"/>
          <c:showBubbleSize val="0"/>
        </c:dLbls>
        <c:axId val="82652160"/>
        <c:axId val="82658048"/>
      </c:areaChart>
      <c:catAx>
        <c:axId val="82652160"/>
        <c:scaling>
          <c:orientation val="minMax"/>
        </c:scaling>
        <c:delete val="0"/>
        <c:axPos val="b"/>
        <c:numFmt formatCode="General" sourceLinked="1"/>
        <c:majorTickMark val="out"/>
        <c:minorTickMark val="none"/>
        <c:tickLblPos val="nextTo"/>
        <c:txPr>
          <a:bodyPr rot="-2700000"/>
          <a:lstStyle/>
          <a:p>
            <a:pPr>
              <a:defRPr sz="1400" b="1">
                <a:latin typeface="Arial" pitchFamily="34" charset="0"/>
                <a:cs typeface="Arial" pitchFamily="34" charset="0"/>
              </a:defRPr>
            </a:pPr>
            <a:endParaRPr lang="en-US"/>
          </a:p>
        </c:txPr>
        <c:crossAx val="82658048"/>
        <c:crosses val="autoZero"/>
        <c:auto val="1"/>
        <c:lblAlgn val="ctr"/>
        <c:lblOffset val="100"/>
        <c:noMultiLvlLbl val="0"/>
      </c:catAx>
      <c:valAx>
        <c:axId val="82658048"/>
        <c:scaling>
          <c:orientation val="minMax"/>
          <c:max val="90000"/>
        </c:scaling>
        <c:delete val="0"/>
        <c:axPos val="l"/>
        <c:majorGridlines/>
        <c:numFmt formatCode="#,##0" sourceLinked="1"/>
        <c:majorTickMark val="out"/>
        <c:minorTickMark val="none"/>
        <c:tickLblPos val="nextTo"/>
        <c:txPr>
          <a:bodyPr/>
          <a:lstStyle/>
          <a:p>
            <a:pPr>
              <a:defRPr sz="1400" b="1">
                <a:latin typeface="Arial" pitchFamily="34" charset="0"/>
                <a:cs typeface="Arial" pitchFamily="34" charset="0"/>
              </a:defRPr>
            </a:pPr>
            <a:endParaRPr lang="en-US"/>
          </a:p>
        </c:txPr>
        <c:crossAx val="82652160"/>
        <c:crosses val="autoZero"/>
        <c:crossBetween val="midCat"/>
      </c:valAx>
      <c:spPr>
        <a:ln w="9525">
          <a:solidFill>
            <a:schemeClr val="bg1">
              <a:lumMod val="65000"/>
            </a:schemeClr>
          </a:solidFill>
        </a:ln>
      </c:spPr>
    </c:plotArea>
    <c:legend>
      <c:legendPos val="r"/>
      <c:layout>
        <c:manualLayout>
          <c:xMode val="edge"/>
          <c:yMode val="edge"/>
          <c:x val="0.12141793039758923"/>
          <c:y val="7.9466464287584776E-2"/>
          <c:w val="0.13629811898512686"/>
          <c:h val="0.12155869119045731"/>
        </c:manualLayout>
      </c:layout>
      <c:overlay val="0"/>
      <c:spPr>
        <a:solidFill>
          <a:schemeClr val="bg1"/>
        </a:solidFill>
        <a:ln w="9525">
          <a:solidFill>
            <a:schemeClr val="tx1"/>
          </a:solidFill>
        </a:ln>
      </c:spPr>
      <c:txPr>
        <a:bodyPr/>
        <a:lstStyle/>
        <a:p>
          <a:pPr>
            <a:defRPr sz="1400" b="1">
              <a:latin typeface="Arial" pitchFamily="34" charset="0"/>
              <a:cs typeface="Arial" pitchFamily="34" charset="0"/>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0FE40E8-B83C-4057-9F3A-16A0DFDE7B54}" type="datetimeFigureOut">
              <a:rPr lang="en-US" smtClean="0"/>
              <a:t>9/27/2016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EA59327-E7BF-4B9B-8D7D-C994038C28E6}" type="slidenum">
              <a:rPr lang="en-US" smtClean="0"/>
              <a:t>‹#›</a:t>
            </a:fld>
            <a:endParaRPr lang="en-US"/>
          </a:p>
        </p:txBody>
      </p:sp>
    </p:spTree>
    <p:extLst>
      <p:ext uri="{BB962C8B-B14F-4D97-AF65-F5344CB8AC3E}">
        <p14:creationId xmlns:p14="http://schemas.microsoft.com/office/powerpoint/2010/main" val="2070116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4F9798A-3D7C-45E9-82F1-2B1963F48122}" type="datetimeFigureOut">
              <a:rPr lang="en-US" smtClean="0"/>
              <a:t>9/27/2016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FF7C3A6-708F-46F0-835C-796EBE1D7E98}" type="slidenum">
              <a:rPr lang="en-US" smtClean="0"/>
              <a:t>‹#›</a:t>
            </a:fld>
            <a:endParaRPr lang="en-US"/>
          </a:p>
        </p:txBody>
      </p:sp>
    </p:spTree>
    <p:extLst>
      <p:ext uri="{BB962C8B-B14F-4D97-AF65-F5344CB8AC3E}">
        <p14:creationId xmlns:p14="http://schemas.microsoft.com/office/powerpoint/2010/main" val="124758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gsnet.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mfiegene@nsf.gov"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ailto:mfiegene@nsf.gov"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mfiegene@nsf.go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mailto:science.education@orau.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nsf.gov/"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www.ey.com/GL/en/Industries/Life-Sciences"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www.phrma.org/profiles-reports"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smtClean="0"/>
              <a:t>Updated</a:t>
            </a:r>
            <a:r>
              <a:rPr lang="en-US" sz="1000" b="1" baseline="0" dirty="0" smtClean="0"/>
              <a:t>  June 23, 2016</a:t>
            </a:r>
            <a:endParaRPr lang="en-US" sz="1000" b="1" dirty="0"/>
          </a:p>
        </p:txBody>
      </p:sp>
      <p:sp>
        <p:nvSpPr>
          <p:cNvPr id="4" name="Slide Number Placeholder 3"/>
          <p:cNvSpPr>
            <a:spLocks noGrp="1"/>
          </p:cNvSpPr>
          <p:nvPr>
            <p:ph type="sldNum" sz="quarter" idx="10"/>
          </p:nvPr>
        </p:nvSpPr>
        <p:spPr/>
        <p:txBody>
          <a:bodyPr/>
          <a:lstStyle/>
          <a:p>
            <a:fld id="{9FF7C3A6-708F-46F0-835C-796EBE1D7E98}" type="slidenum">
              <a:rPr lang="en-US" smtClean="0"/>
              <a:t>1</a:t>
            </a:fld>
            <a:endParaRPr lang="en-US"/>
          </a:p>
        </p:txBody>
      </p:sp>
    </p:spTree>
    <p:extLst>
      <p:ext uri="{BB962C8B-B14F-4D97-AF65-F5344CB8AC3E}">
        <p14:creationId xmlns:p14="http://schemas.microsoft.com/office/powerpoint/2010/main" val="189679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Applications in Biological and Health Sciences</a:t>
            </a:r>
          </a:p>
          <a:p>
            <a:pPr eaLnBrk="1" hangingPunct="1"/>
            <a:endParaRPr lang="en-US" sz="700" dirty="0"/>
          </a:p>
          <a:p>
            <a:pPr eaLnBrk="1" hangingPunct="1"/>
            <a:r>
              <a:rPr lang="en-US" sz="700" b="1" dirty="0"/>
              <a:t>Source:</a:t>
            </a:r>
          </a:p>
          <a:p>
            <a:pPr eaLnBrk="1" hangingPunct="1"/>
            <a:r>
              <a:rPr lang="en-US" sz="700" dirty="0"/>
              <a:t>Council of Graduate Schools</a:t>
            </a:r>
          </a:p>
          <a:p>
            <a:pPr eaLnBrk="1" hangingPunct="1"/>
            <a:r>
              <a:rPr lang="en-US" sz="700" dirty="0"/>
              <a:t>CGS/GRE Survey of Graduate Enrollment</a:t>
            </a:r>
          </a:p>
          <a:p>
            <a:pPr eaLnBrk="1" hangingPunct="1"/>
            <a:r>
              <a:rPr lang="en-US" sz="700" b="1" u="sng" dirty="0">
                <a:solidFill>
                  <a:srgbClr val="000066"/>
                </a:solidFill>
                <a:hlinkClick r:id="rId3"/>
              </a:rPr>
              <a:t>http://www.cgsnet.org/</a:t>
            </a:r>
            <a:endParaRPr lang="en-US" sz="700" b="1" u="sng" dirty="0">
              <a:solidFill>
                <a:srgbClr val="000066"/>
              </a:solidFill>
            </a:endParaRPr>
          </a:p>
          <a:p>
            <a:pPr eaLnBrk="1" hangingPunct="1"/>
            <a:endParaRPr lang="en-US" sz="700" dirty="0"/>
          </a:p>
          <a:p>
            <a:pPr eaLnBrk="1" hangingPunct="1"/>
            <a:r>
              <a:rPr lang="en-US" sz="700" b="1" dirty="0"/>
              <a:t>Survey Characteristics:</a:t>
            </a:r>
          </a:p>
          <a:p>
            <a:pPr eaLnBrk="1" hangingPunct="1"/>
            <a:r>
              <a:rPr lang="en-US" sz="700" dirty="0"/>
              <a:t>The survey collects data from the members of the Council of Graduate Schools or one of the four regional associations of graduate schools.  Participating institutions enroll 73% of U.S. graduate students and grant more than 90% of the doctorate degrees awarded by U.S. institutions</a:t>
            </a:r>
          </a:p>
          <a:p>
            <a:pPr eaLnBrk="1" hangingPunct="1"/>
            <a:endParaRPr lang="en-US" sz="700" b="1" dirty="0" smtClean="0"/>
          </a:p>
          <a:p>
            <a:pPr eaLnBrk="1" hangingPunct="1"/>
            <a:r>
              <a:rPr lang="en-US" sz="700" b="1" dirty="0" smtClean="0"/>
              <a:t>Survey </a:t>
            </a:r>
            <a:r>
              <a:rPr lang="en-US" sz="700" b="1" dirty="0"/>
              <a:t>Dates</a:t>
            </a:r>
            <a:r>
              <a:rPr lang="en-US" sz="700" b="1"/>
              <a:t>:  </a:t>
            </a:r>
            <a:r>
              <a:rPr lang="en-US" sz="700" smtClean="0"/>
              <a:t>1995-2014</a:t>
            </a:r>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include agriculture</a:t>
            </a:r>
          </a:p>
          <a:p>
            <a:pPr eaLnBrk="1" hangingPunct="1"/>
            <a:r>
              <a:rPr lang="en-US" sz="700" dirty="0"/>
              <a:t>Health sciences include health and medical sciences</a:t>
            </a:r>
          </a:p>
          <a:p>
            <a:pPr eaLnBrk="1" hangingPunct="1"/>
            <a:endParaRPr lang="en-US" sz="700" dirty="0"/>
          </a:p>
          <a:p>
            <a:pPr eaLnBrk="1" hangingPunct="1"/>
            <a:r>
              <a:rPr lang="en-US" sz="700" b="1" dirty="0"/>
              <a:t>Survey Notes:</a:t>
            </a:r>
          </a:p>
          <a:p>
            <a:pPr eaLnBrk="1" hangingPunct="1"/>
            <a:r>
              <a:rPr lang="en-US" sz="700" dirty="0"/>
              <a:t>CGS also collects data on enrollments and degrees awarded</a:t>
            </a:r>
          </a:p>
          <a:p>
            <a:pPr eaLnBrk="1" hangingPunct="1"/>
            <a:endParaRPr lang="en-US" sz="700" dirty="0"/>
          </a:p>
          <a:p>
            <a:pPr eaLnBrk="1" hangingPunct="1"/>
            <a:r>
              <a:rPr lang="en-US" sz="700" b="1" dirty="0"/>
              <a:t>Contact Information:</a:t>
            </a:r>
          </a:p>
          <a:p>
            <a:pPr eaLnBrk="1" hangingPunct="1"/>
            <a:r>
              <a:rPr lang="en-US" sz="700" dirty="0"/>
              <a:t>Jeff </a:t>
            </a:r>
            <a:r>
              <a:rPr lang="en-US" sz="700" dirty="0" err="1"/>
              <a:t>Allum</a:t>
            </a:r>
            <a:endParaRPr lang="en-US" sz="700" dirty="0"/>
          </a:p>
          <a:p>
            <a:pPr eaLnBrk="1" hangingPunct="1"/>
            <a:r>
              <a:rPr lang="en-US" sz="700" dirty="0"/>
              <a:t>Director, Research and Policy Analysis</a:t>
            </a:r>
          </a:p>
          <a:p>
            <a:pPr eaLnBrk="1" hangingPunct="1"/>
            <a:r>
              <a:rPr lang="en-US" sz="700" dirty="0"/>
              <a:t>Council of Graduate Schools</a:t>
            </a:r>
          </a:p>
          <a:p>
            <a:pPr eaLnBrk="1" hangingPunct="1"/>
            <a:r>
              <a:rPr lang="en-US" sz="700" dirty="0"/>
              <a:t>One </a:t>
            </a:r>
            <a:r>
              <a:rPr lang="en-US" sz="700" dirty="0" err="1"/>
              <a:t>Dupont</a:t>
            </a:r>
            <a:r>
              <a:rPr lang="en-US" sz="700" dirty="0"/>
              <a:t> Circle NW, Suite 230</a:t>
            </a:r>
          </a:p>
          <a:p>
            <a:pPr eaLnBrk="1" hangingPunct="1"/>
            <a:r>
              <a:rPr lang="en-US" sz="700" dirty="0"/>
              <a:t>Washington, DC  20036</a:t>
            </a:r>
          </a:p>
          <a:p>
            <a:pPr eaLnBrk="1" hangingPunct="1"/>
            <a:r>
              <a:rPr lang="en-US" sz="700" dirty="0"/>
              <a:t>(202) 223-3791</a:t>
            </a:r>
          </a:p>
          <a:p>
            <a:endParaRPr lang="en-US" dirty="0"/>
          </a:p>
        </p:txBody>
      </p:sp>
      <p:sp>
        <p:nvSpPr>
          <p:cNvPr id="4" name="Slide Number Placeholder 3"/>
          <p:cNvSpPr>
            <a:spLocks noGrp="1"/>
          </p:cNvSpPr>
          <p:nvPr>
            <p:ph type="sldNum" sz="quarter" idx="10"/>
          </p:nvPr>
        </p:nvSpPr>
        <p:spPr/>
        <p:txBody>
          <a:bodyPr/>
          <a:lstStyle/>
          <a:p>
            <a:fld id="{9FF7C3A6-708F-46F0-835C-796EBE1D7E98}" type="slidenum">
              <a:rPr lang="en-US" smtClean="0"/>
              <a:t>10</a:t>
            </a:fld>
            <a:endParaRPr lang="en-US"/>
          </a:p>
        </p:txBody>
      </p:sp>
    </p:spTree>
    <p:extLst>
      <p:ext uri="{BB962C8B-B14F-4D97-AF65-F5344CB8AC3E}">
        <p14:creationId xmlns:p14="http://schemas.microsoft.com/office/powerpoint/2010/main" val="4149291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11</a:t>
            </a:fld>
            <a:endParaRPr lang="en-US"/>
          </a:p>
        </p:txBody>
      </p:sp>
    </p:spTree>
    <p:extLst>
      <p:ext uri="{BB962C8B-B14F-4D97-AF65-F5344CB8AC3E}">
        <p14:creationId xmlns:p14="http://schemas.microsoft.com/office/powerpoint/2010/main" val="388531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Graduate Records Examination (GRE) Scores</a:t>
            </a:r>
          </a:p>
          <a:p>
            <a:pPr eaLnBrk="1" hangingPunct="1">
              <a:lnSpc>
                <a:spcPct val="90000"/>
              </a:lnSpc>
            </a:pPr>
            <a:endParaRPr lang="en-US" dirty="0"/>
          </a:p>
          <a:p>
            <a:pPr eaLnBrk="1" hangingPunct="1">
              <a:lnSpc>
                <a:spcPct val="90000"/>
              </a:lnSpc>
            </a:pPr>
            <a:r>
              <a:rPr lang="en-US" sz="700" b="1" dirty="0"/>
              <a:t>Source:</a:t>
            </a:r>
          </a:p>
          <a:p>
            <a:pPr eaLnBrk="1" hangingPunct="1">
              <a:lnSpc>
                <a:spcPct val="90000"/>
              </a:lnSpc>
            </a:pPr>
            <a:r>
              <a:rPr lang="en-US" sz="700" dirty="0"/>
              <a:t>Higher Education Division</a:t>
            </a:r>
          </a:p>
          <a:p>
            <a:pPr eaLnBrk="1" hangingPunct="1">
              <a:lnSpc>
                <a:spcPct val="90000"/>
              </a:lnSpc>
            </a:pPr>
            <a:r>
              <a:rPr lang="en-US" sz="700" dirty="0"/>
              <a:t>Educational Testing Service</a:t>
            </a:r>
          </a:p>
          <a:p>
            <a:pPr eaLnBrk="1" hangingPunct="1">
              <a:lnSpc>
                <a:spcPct val="90000"/>
              </a:lnSpc>
            </a:pPr>
            <a:r>
              <a:rPr lang="en-US" sz="700" b="1" u="sng" dirty="0"/>
              <a:t>http://www.ets.org</a:t>
            </a:r>
          </a:p>
          <a:p>
            <a:pPr eaLnBrk="1" hangingPunct="1">
              <a:lnSpc>
                <a:spcPct val="90000"/>
              </a:lnSpc>
            </a:pPr>
            <a:endParaRPr lang="en-US" sz="700" dirty="0"/>
          </a:p>
          <a:p>
            <a:pPr eaLnBrk="1" hangingPunct="1">
              <a:lnSpc>
                <a:spcPct val="90000"/>
              </a:lnSpc>
            </a:pPr>
            <a:r>
              <a:rPr lang="en-US" sz="700" b="1" dirty="0"/>
              <a:t>Study </a:t>
            </a:r>
            <a:r>
              <a:rPr lang="en-US" sz="700" b="1" dirty="0" smtClean="0"/>
              <a:t>Characteristics:</a:t>
            </a:r>
            <a:endParaRPr lang="en-US" sz="700" b="1" dirty="0"/>
          </a:p>
          <a:p>
            <a:pPr eaLnBrk="1" hangingPunct="1">
              <a:lnSpc>
                <a:spcPct val="90000"/>
              </a:lnSpc>
            </a:pPr>
            <a:r>
              <a:rPr lang="en-US" sz="700" dirty="0"/>
              <a:t>The study examines GRE scores for U.S. test takers by field of intended study.  Data for 1989-1998 are from articles written by William </a:t>
            </a:r>
            <a:r>
              <a:rPr lang="en-US" sz="700" dirty="0" err="1"/>
              <a:t>Zumeta</a:t>
            </a:r>
            <a:r>
              <a:rPr lang="en-US" sz="700" dirty="0"/>
              <a:t>:  </a:t>
            </a:r>
            <a:r>
              <a:rPr lang="en-US" sz="700" b="1" u="sng" dirty="0"/>
              <a:t>http://www.cpst.org/web/site/bbcharts/bbcharts/zumetarevised.htm</a:t>
            </a:r>
            <a:r>
              <a:rPr lang="en-US" sz="700" dirty="0"/>
              <a:t>  and </a:t>
            </a:r>
            <a:r>
              <a:rPr lang="en-US" sz="700" b="1" u="sng" dirty="0"/>
              <a:t>http://</a:t>
            </a:r>
            <a:r>
              <a:rPr lang="en-US" sz="700" b="1" u="sng" dirty="0" smtClean="0"/>
              <a:t>www.cpst.org/BBIssues.pdf</a:t>
            </a:r>
            <a:r>
              <a:rPr lang="en-US" sz="700" dirty="0" smtClean="0"/>
              <a:t>.  </a:t>
            </a:r>
            <a:r>
              <a:rPr lang="en-US" sz="700" dirty="0"/>
              <a:t>Data from 1997-2008 are from ETS, Guide to Use of Scores (various years).</a:t>
            </a:r>
          </a:p>
          <a:p>
            <a:pPr eaLnBrk="1" hangingPunct="1">
              <a:lnSpc>
                <a:spcPct val="90000"/>
              </a:lnSpc>
            </a:pPr>
            <a:endParaRPr lang="en-US" sz="700" dirty="0" smtClean="0"/>
          </a:p>
          <a:p>
            <a:pPr eaLnBrk="1" hangingPunct="1">
              <a:lnSpc>
                <a:spcPct val="90000"/>
              </a:lnSpc>
            </a:pPr>
            <a:r>
              <a:rPr lang="en-US" sz="700" b="1" dirty="0" smtClean="0"/>
              <a:t>Study </a:t>
            </a:r>
            <a:r>
              <a:rPr lang="en-US" sz="700" b="1" dirty="0"/>
              <a:t>Dates:  </a:t>
            </a:r>
            <a:r>
              <a:rPr lang="en-US" sz="700" dirty="0"/>
              <a:t>1989-2009, </a:t>
            </a:r>
            <a:r>
              <a:rPr lang="en-US" sz="700" dirty="0" smtClean="0"/>
              <a:t>2012-2014</a:t>
            </a:r>
            <a:endParaRPr lang="en-US" sz="700" dirty="0"/>
          </a:p>
          <a:p>
            <a:pPr eaLnBrk="1" hangingPunct="1">
              <a:lnSpc>
                <a:spcPct val="90000"/>
              </a:lnSpc>
            </a:pPr>
            <a:endParaRPr lang="en-US" sz="700" dirty="0"/>
          </a:p>
          <a:p>
            <a:pPr eaLnBrk="1" hangingPunct="1">
              <a:lnSpc>
                <a:spcPct val="90000"/>
              </a:lnSpc>
            </a:pPr>
            <a:r>
              <a:rPr lang="en-US" sz="700" b="1" dirty="0"/>
              <a:t>Field Specifications for 1987-1998 Series</a:t>
            </a:r>
          </a:p>
          <a:p>
            <a:pPr eaLnBrk="1" hangingPunct="1">
              <a:lnSpc>
                <a:spcPct val="90000"/>
              </a:lnSpc>
            </a:pPr>
            <a:r>
              <a:rPr lang="en-US" sz="700" dirty="0"/>
              <a:t>Biological Sciences:  Biochemistry, Biology, Biometry, Botany, Cell and Molecular Biology, Ecology, Developmental Biology, Genetics, Marine Biology, Microbiology, Zoology, Bacteriology, Biophysics, Biological Sciences--Other</a:t>
            </a:r>
          </a:p>
          <a:p>
            <a:pPr eaLnBrk="1" hangingPunct="1">
              <a:lnSpc>
                <a:spcPct val="90000"/>
              </a:lnSpc>
            </a:pPr>
            <a:r>
              <a:rPr lang="en-US" sz="700" dirty="0"/>
              <a:t>Health Sciences:  Anatomy, Neurosciences, Nutrition, Pathology, Pharmacology, Physiology, Radiobiology, Toxicology, Allied Health, Audiology, Chiropractic, Dental Sciences, Environmental Health, Epidemiology, Health Sciences Administration, Immunology, Medical Sciences, Nursing, Optometry, Osteopathic Medicine, Pharmaceutical Sciences, Podiatry, Pre-Medicine, Public Health, Veterinary Medicine, Occupational Therapy, Physical Therapy, Speech/Language Pathology, Medicinal Chemistry, Veterinary Science, Health and Medical Sciences—Other</a:t>
            </a:r>
          </a:p>
          <a:p>
            <a:pPr eaLnBrk="1" hangingPunct="1">
              <a:lnSpc>
                <a:spcPct val="90000"/>
              </a:lnSpc>
            </a:pPr>
            <a:endParaRPr lang="en-US" sz="700" dirty="0"/>
          </a:p>
          <a:p>
            <a:pPr eaLnBrk="1" hangingPunct="1">
              <a:lnSpc>
                <a:spcPct val="90000"/>
              </a:lnSpc>
            </a:pPr>
            <a:r>
              <a:rPr lang="en-US" sz="700" b="1" dirty="0"/>
              <a:t>Field Specifications for 1997-2008 Series:</a:t>
            </a:r>
          </a:p>
          <a:p>
            <a:pPr eaLnBrk="1" hangingPunct="1">
              <a:lnSpc>
                <a:spcPct val="90000"/>
              </a:lnSpc>
            </a:pPr>
            <a:r>
              <a:rPr lang="en-US" sz="700" dirty="0"/>
              <a:t>Biological sciences: Anatomy, Biochemistry, Biology, Biometry, Botany, Cell and Molecular Biology, Ecology, Developmental Biology, Entomology and Parasitology, Genetics, Marine Biology, Microbiology, Neurosciences, Nutrition, Pathology, Pharmacology, Physiology, Radiobiology, Toxicology, Zoology, Bacteriology, Biophysics, Biological Sciences—Other.</a:t>
            </a:r>
          </a:p>
          <a:p>
            <a:pPr eaLnBrk="1" hangingPunct="1">
              <a:lnSpc>
                <a:spcPct val="90000"/>
              </a:lnSpc>
            </a:pPr>
            <a:r>
              <a:rPr lang="en-US" sz="700" dirty="0"/>
              <a:t>Health sciences include health and medical sciences: Allied Health, Audiology, Chiropractic, Dental Sciences, Environmental Health, Epidemiology, Health Sciences Administration, Immunology, Medical Sciences, Nursing, Optometry, Osteopathic Medicine, Pharmaceutical Sciences, Podiatry, Pre-Medicine, Public Health, Veterinary Medicine, Occupational Therapy, Physical Therapy, Speech/Language Pathology, Medicinal Chemistry, Veterinary Science, Health and Medical Sciences—Other.</a:t>
            </a:r>
          </a:p>
          <a:p>
            <a:pPr eaLnBrk="1" hangingPunct="1">
              <a:lnSpc>
                <a:spcPct val="90000"/>
              </a:lnSpc>
            </a:pPr>
            <a:endParaRPr lang="en-US" sz="700" b="1" dirty="0"/>
          </a:p>
          <a:p>
            <a:pPr eaLnBrk="1" hangingPunct="1">
              <a:lnSpc>
                <a:spcPct val="90000"/>
              </a:lnSpc>
            </a:pPr>
            <a:r>
              <a:rPr lang="en-US" sz="700" b="1" dirty="0"/>
              <a:t>Survey Notes:</a:t>
            </a:r>
          </a:p>
          <a:p>
            <a:pPr eaLnBrk="1" hangingPunct="1">
              <a:lnSpc>
                <a:spcPct val="90000"/>
              </a:lnSpc>
            </a:pPr>
            <a:r>
              <a:rPr lang="en-US" sz="700" dirty="0"/>
              <a:t>The early study (1989-1998) used a different taxonomy of fields than the more recent study (1997-2008)</a:t>
            </a:r>
          </a:p>
          <a:p>
            <a:pPr eaLnBrk="1" hangingPunct="1">
              <a:lnSpc>
                <a:spcPct val="90000"/>
              </a:lnSpc>
            </a:pPr>
            <a:r>
              <a:rPr lang="en-US" sz="700" dirty="0"/>
              <a:t>Data for the 1997-2008 series are four year averages where the reference year is the fourth year.</a:t>
            </a:r>
          </a:p>
          <a:p>
            <a:pPr eaLnBrk="1" hangingPunct="1">
              <a:lnSpc>
                <a:spcPct val="90000"/>
              </a:lnSpc>
            </a:pPr>
            <a:endParaRPr lang="en-US" sz="700" dirty="0">
              <a:latin typeface="Arial" charset="0"/>
            </a:endParaRPr>
          </a:p>
          <a:p>
            <a:pPr eaLnBrk="1" hangingPunct="1">
              <a:lnSpc>
                <a:spcPct val="90000"/>
              </a:lnSpc>
            </a:pPr>
            <a:r>
              <a:rPr lang="en-US" sz="700" dirty="0">
                <a:latin typeface="Arial" charset="0"/>
              </a:rPr>
              <a:t>New scale introduced in 2012.</a:t>
            </a:r>
          </a:p>
          <a:p>
            <a:endParaRPr lang="en-US" sz="800" dirty="0"/>
          </a:p>
          <a:p>
            <a:endParaRPr lang="en-US" dirty="0"/>
          </a:p>
        </p:txBody>
      </p:sp>
      <p:sp>
        <p:nvSpPr>
          <p:cNvPr id="4" name="Slide Number Placeholder 3"/>
          <p:cNvSpPr>
            <a:spLocks noGrp="1"/>
          </p:cNvSpPr>
          <p:nvPr>
            <p:ph type="sldNum" sz="quarter" idx="10"/>
          </p:nvPr>
        </p:nvSpPr>
        <p:spPr/>
        <p:txBody>
          <a:bodyPr/>
          <a:lstStyle/>
          <a:p>
            <a:fld id="{9FF7C3A6-708F-46F0-835C-796EBE1D7E98}" type="slidenum">
              <a:rPr lang="en-US" smtClean="0"/>
              <a:t>12</a:t>
            </a:fld>
            <a:endParaRPr lang="en-US"/>
          </a:p>
        </p:txBody>
      </p:sp>
    </p:spTree>
    <p:extLst>
      <p:ext uri="{BB962C8B-B14F-4D97-AF65-F5344CB8AC3E}">
        <p14:creationId xmlns:p14="http://schemas.microsoft.com/office/powerpoint/2010/main" val="280777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13</a:t>
            </a:fld>
            <a:endParaRPr lang="en-US"/>
          </a:p>
        </p:txBody>
      </p:sp>
    </p:spTree>
    <p:extLst>
      <p:ext uri="{BB962C8B-B14F-4D97-AF65-F5344CB8AC3E}">
        <p14:creationId xmlns:p14="http://schemas.microsoft.com/office/powerpoint/2010/main" val="227588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800" b="1"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dirty="0"/>
          </a:p>
          <a:p>
            <a:pPr eaLnBrk="1" hangingPunct="1"/>
            <a:r>
              <a:rPr lang="en-US" sz="700" b="1" dirty="0"/>
              <a:t>Survey Dates:  </a:t>
            </a:r>
            <a:r>
              <a:rPr lang="en-US" sz="700" dirty="0" smtClean="0"/>
              <a:t>1966-2014</a:t>
            </a:r>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r>
              <a:rPr lang="en-US" sz="700" dirty="0" smtClean="0"/>
              <a:t>%.</a:t>
            </a:r>
          </a:p>
          <a:p>
            <a:pPr eaLnBrk="1" hangingPunct="1"/>
            <a:endParaRPr lang="en-US" sz="7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a:p>
            <a:endParaRPr lang="en-US" dirty="0"/>
          </a:p>
        </p:txBody>
      </p:sp>
      <p:sp>
        <p:nvSpPr>
          <p:cNvPr id="4" name="Slide Number Placeholder 3"/>
          <p:cNvSpPr>
            <a:spLocks noGrp="1"/>
          </p:cNvSpPr>
          <p:nvPr>
            <p:ph type="sldNum" sz="quarter" idx="10"/>
          </p:nvPr>
        </p:nvSpPr>
        <p:spPr/>
        <p:txBody>
          <a:bodyPr/>
          <a:lstStyle/>
          <a:p>
            <a:fld id="{9FF7C3A6-708F-46F0-835C-796EBE1D7E98}" type="slidenum">
              <a:rPr lang="en-US" smtClean="0"/>
              <a:t>14</a:t>
            </a:fld>
            <a:endParaRPr lang="en-US"/>
          </a:p>
        </p:txBody>
      </p:sp>
    </p:spTree>
    <p:extLst>
      <p:ext uri="{BB962C8B-B14F-4D97-AF65-F5344CB8AC3E}">
        <p14:creationId xmlns:p14="http://schemas.microsoft.com/office/powerpoint/2010/main" val="51861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700"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dirty="0"/>
          </a:p>
          <a:p>
            <a:pPr eaLnBrk="1" hangingPunct="1"/>
            <a:r>
              <a:rPr lang="en-US" sz="700" b="1" dirty="0"/>
              <a:t>Survey Dates:  </a:t>
            </a:r>
            <a:r>
              <a:rPr lang="en-US" sz="700" dirty="0" smtClean="0"/>
              <a:t>1966-2014</a:t>
            </a:r>
          </a:p>
          <a:p>
            <a:pPr eaLnBrk="1" hangingPunct="1"/>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r>
              <a:rPr lang="en-US" sz="700" dirty="0" smtClean="0"/>
              <a:t>%.</a:t>
            </a:r>
          </a:p>
          <a:p>
            <a:pPr eaLnBrk="1" hangingPunct="1"/>
            <a:endParaRPr lang="en-US" sz="7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endParaRPr lang="en-US" sz="700" dirty="0">
              <a:solidFill>
                <a:srgbClr val="FF0000"/>
              </a:solidFill>
            </a:endParaRPr>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15</a:t>
            </a:fld>
            <a:endParaRPr lang="en-US"/>
          </a:p>
        </p:txBody>
      </p:sp>
    </p:spTree>
    <p:extLst>
      <p:ext uri="{BB962C8B-B14F-4D97-AF65-F5344CB8AC3E}">
        <p14:creationId xmlns:p14="http://schemas.microsoft.com/office/powerpoint/2010/main" val="39006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700"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dirty="0"/>
          </a:p>
          <a:p>
            <a:pPr eaLnBrk="1" hangingPunct="1"/>
            <a:r>
              <a:rPr lang="en-US" sz="700" b="1" dirty="0"/>
              <a:t>Survey Dates:  </a:t>
            </a:r>
            <a:r>
              <a:rPr lang="en-US" sz="700" dirty="0" smtClean="0"/>
              <a:t>1966-2014</a:t>
            </a:r>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r>
              <a:rPr lang="en-US" sz="700" dirty="0" smtClean="0"/>
              <a:t>%.</a:t>
            </a:r>
          </a:p>
          <a:p>
            <a:pPr eaLnBrk="1" hangingPunct="1"/>
            <a:endParaRPr lang="en-US" sz="7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endParaRPr lang="en-US" sz="700" dirty="0">
              <a:solidFill>
                <a:srgbClr val="FF0000"/>
              </a:solidFill>
            </a:endParaRPr>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16</a:t>
            </a:fld>
            <a:endParaRPr lang="en-US"/>
          </a:p>
        </p:txBody>
      </p:sp>
    </p:spTree>
    <p:extLst>
      <p:ext uri="{BB962C8B-B14F-4D97-AF65-F5344CB8AC3E}">
        <p14:creationId xmlns:p14="http://schemas.microsoft.com/office/powerpoint/2010/main" val="2021067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700"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dirty="0"/>
          </a:p>
          <a:p>
            <a:pPr eaLnBrk="1" hangingPunct="1"/>
            <a:r>
              <a:rPr lang="en-US" sz="700" b="1" dirty="0"/>
              <a:t>Survey Dates:  </a:t>
            </a:r>
            <a:r>
              <a:rPr lang="en-US" sz="700" dirty="0" smtClean="0"/>
              <a:t>1966-2014</a:t>
            </a:r>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r>
              <a:rPr lang="en-US" sz="7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endParaRPr lang="en-US" sz="700" dirty="0">
              <a:solidFill>
                <a:srgbClr val="FF0000"/>
              </a:solidFill>
            </a:endParaRPr>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17</a:t>
            </a:fld>
            <a:endParaRPr lang="en-US"/>
          </a:p>
        </p:txBody>
      </p:sp>
    </p:spTree>
    <p:extLst>
      <p:ext uri="{BB962C8B-B14F-4D97-AF65-F5344CB8AC3E}">
        <p14:creationId xmlns:p14="http://schemas.microsoft.com/office/powerpoint/2010/main" val="950798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700"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b="1" dirty="0"/>
          </a:p>
          <a:p>
            <a:pPr eaLnBrk="1" hangingPunct="1"/>
            <a:r>
              <a:rPr lang="en-US" sz="700" b="1" dirty="0"/>
              <a:t>Survey Dates:  </a:t>
            </a:r>
            <a:r>
              <a:rPr lang="en-US" sz="700" dirty="0" smtClean="0"/>
              <a:t>1966-2014</a:t>
            </a:r>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r>
              <a:rPr lang="en-US" sz="700" dirty="0" smtClean="0"/>
              <a:t>%.</a:t>
            </a:r>
            <a:br>
              <a:rPr lang="en-US" sz="700" dirty="0" smtClean="0"/>
            </a:br>
            <a:endParaRPr lang="en-US" sz="7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endParaRPr lang="en-US" sz="700" dirty="0"/>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18</a:t>
            </a:fld>
            <a:endParaRPr lang="en-US"/>
          </a:p>
        </p:txBody>
      </p:sp>
    </p:spTree>
    <p:extLst>
      <p:ext uri="{BB962C8B-B14F-4D97-AF65-F5344CB8AC3E}">
        <p14:creationId xmlns:p14="http://schemas.microsoft.com/office/powerpoint/2010/main" val="1523246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700"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dirty="0"/>
          </a:p>
          <a:p>
            <a:pPr eaLnBrk="1" hangingPunct="1"/>
            <a:r>
              <a:rPr lang="en-US" sz="700" b="1" dirty="0"/>
              <a:t>Survey Dates:  </a:t>
            </a:r>
            <a:r>
              <a:rPr lang="en-US" sz="700" dirty="0" smtClean="0"/>
              <a:t>1966-2014</a:t>
            </a:r>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r>
              <a:rPr lang="en-US" sz="700" dirty="0" smtClean="0"/>
              <a:t>%.</a:t>
            </a:r>
          </a:p>
          <a:p>
            <a:pPr eaLnBrk="1" hangingPunct="1"/>
            <a:endParaRPr lang="en-US" sz="7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endParaRPr lang="en-US" sz="700" dirty="0"/>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19</a:t>
            </a:fld>
            <a:endParaRPr lang="en-US"/>
          </a:p>
        </p:txBody>
      </p:sp>
    </p:spTree>
    <p:extLst>
      <p:ext uri="{BB962C8B-B14F-4D97-AF65-F5344CB8AC3E}">
        <p14:creationId xmlns:p14="http://schemas.microsoft.com/office/powerpoint/2010/main" val="167850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2</a:t>
            </a:fld>
            <a:endParaRPr lang="en-US"/>
          </a:p>
        </p:txBody>
      </p:sp>
    </p:spTree>
    <p:extLst>
      <p:ext uri="{BB962C8B-B14F-4D97-AF65-F5344CB8AC3E}">
        <p14:creationId xmlns:p14="http://schemas.microsoft.com/office/powerpoint/2010/main" val="2315650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700"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dirty="0"/>
          </a:p>
          <a:p>
            <a:pPr eaLnBrk="1" hangingPunct="1"/>
            <a:r>
              <a:rPr lang="en-US" sz="700" b="1" dirty="0"/>
              <a:t>Survey Dates:  </a:t>
            </a:r>
            <a:r>
              <a:rPr lang="en-US" sz="700" dirty="0" smtClean="0"/>
              <a:t>1966-2014</a:t>
            </a:r>
            <a:endParaRPr lang="en-US" sz="700" dirty="0"/>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endParaRPr lang="en-US" sz="700" dirty="0" smtClean="0">
              <a:solidFill>
                <a:srgbClr val="FF0000"/>
              </a:solidFill>
            </a:endParaRPr>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20</a:t>
            </a:fld>
            <a:endParaRPr lang="en-US"/>
          </a:p>
        </p:txBody>
      </p:sp>
    </p:spTree>
    <p:extLst>
      <p:ext uri="{BB962C8B-B14F-4D97-AF65-F5344CB8AC3E}">
        <p14:creationId xmlns:p14="http://schemas.microsoft.com/office/powerpoint/2010/main" val="1487986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Graduate School Enrollment</a:t>
            </a:r>
          </a:p>
          <a:p>
            <a:pPr eaLnBrk="1" hangingPunct="1"/>
            <a:endParaRPr lang="en-US" sz="700" dirty="0"/>
          </a:p>
          <a:p>
            <a:pPr eaLnBrk="1" hangingPunct="1"/>
            <a:r>
              <a:rPr lang="en-US" sz="700" b="1" dirty="0"/>
              <a:t>Source:</a:t>
            </a:r>
          </a:p>
          <a:p>
            <a:pPr eaLnBrk="1" hangingPunct="1"/>
            <a:r>
              <a:rPr lang="en-US" sz="700" dirty="0"/>
              <a:t>National Science Foundation</a:t>
            </a:r>
          </a:p>
          <a:p>
            <a:pPr eaLnBrk="1" hangingPunct="1"/>
            <a:r>
              <a:rPr lang="en-US" sz="700" dirty="0"/>
              <a:t>Survey of Graduate Students and </a:t>
            </a:r>
            <a:r>
              <a:rPr lang="en-US" sz="700" dirty="0" err="1"/>
              <a:t>Postdoctorates</a:t>
            </a:r>
            <a:r>
              <a:rPr lang="en-US" sz="700" dirty="0"/>
              <a:t> in Science and Engineering</a:t>
            </a:r>
          </a:p>
          <a:p>
            <a:pPr eaLnBrk="1" hangingPunct="1"/>
            <a:r>
              <a:rPr lang="en-US" sz="700" b="1" u="sng" dirty="0"/>
              <a:t>http://www.nsf.gov/statistics/gradpostdoc/</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This survey produces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endParaRPr lang="en-US" sz="700" dirty="0"/>
          </a:p>
          <a:p>
            <a:pPr eaLnBrk="1" hangingPunct="1"/>
            <a:r>
              <a:rPr lang="en-US" sz="700" b="1" dirty="0"/>
              <a:t>Survey Dates:  </a:t>
            </a:r>
            <a:r>
              <a:rPr lang="en-US" sz="700" dirty="0" smtClean="0"/>
              <a:t>1966-2014</a:t>
            </a:r>
          </a:p>
          <a:p>
            <a:pPr eaLnBrk="1" hangingPunct="1"/>
            <a:endParaRPr lang="en-US" sz="700" dirty="0"/>
          </a:p>
          <a:p>
            <a:pPr eaLnBrk="1" hangingPunct="1"/>
            <a:r>
              <a:rPr lang="en-US" sz="700" b="1" dirty="0"/>
              <a:t>Field Specifications:</a:t>
            </a:r>
          </a:p>
          <a:p>
            <a:pPr eaLnBrk="1" hangingPunct="1"/>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r>
              <a:rPr lang="en-US" sz="700" dirty="0"/>
              <a:t>Health sciences: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endParaRPr lang="en-US" sz="700" dirty="0"/>
          </a:p>
          <a:p>
            <a:pPr eaLnBrk="1" hangingPunct="1"/>
            <a:r>
              <a:rPr lang="en-US" sz="700" b="1" dirty="0"/>
              <a:t>Survey Notes:</a:t>
            </a:r>
          </a:p>
          <a:p>
            <a:pPr eaLnBrk="1" hangingPunct="1"/>
            <a:r>
              <a:rPr lang="en-US" sz="700" dirty="0"/>
              <a:t>Information is provided by school coordinator or departmental respondent.   Includes counts of students and data on key characteristics of interest, such as race/ethnicity, sex, citizenship, and source of funding.  Response rates are greater than 95%.</a:t>
            </a:r>
          </a:p>
          <a:p>
            <a:pPr eaLnBrk="1" hangingPunct="1"/>
            <a:endParaRPr lang="en-US" sz="7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2,461 (3.2%) more biological science graduate students than would have been counted using the old survey frame.</a:t>
            </a:r>
            <a:endParaRPr lang="en-US" sz="700" dirty="0" smtClean="0">
              <a:solidFill>
                <a:srgbClr val="FF0000"/>
              </a:solidFill>
            </a:endParaRPr>
          </a:p>
          <a:p>
            <a:pPr eaLnBrk="1" hangingPunct="1"/>
            <a:endParaRPr lang="en-US" sz="700" dirty="0"/>
          </a:p>
          <a:p>
            <a:pPr eaLnBrk="1" hangingPunct="1"/>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21</a:t>
            </a:fld>
            <a:endParaRPr lang="en-US"/>
          </a:p>
        </p:txBody>
      </p:sp>
    </p:spTree>
    <p:extLst>
      <p:ext uri="{BB962C8B-B14F-4D97-AF65-F5344CB8AC3E}">
        <p14:creationId xmlns:p14="http://schemas.microsoft.com/office/powerpoint/2010/main" val="1165414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22</a:t>
            </a:fld>
            <a:endParaRPr lang="en-US"/>
          </a:p>
        </p:txBody>
      </p:sp>
    </p:spTree>
    <p:extLst>
      <p:ext uri="{BB962C8B-B14F-4D97-AF65-F5344CB8AC3E}">
        <p14:creationId xmlns:p14="http://schemas.microsoft.com/office/powerpoint/2010/main" val="358163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NIH Trainees and Fellows</a:t>
            </a:r>
          </a:p>
          <a:p>
            <a:pPr eaLnBrk="1" hangingPunct="1"/>
            <a:endParaRPr lang="en-US" sz="700" dirty="0"/>
          </a:p>
          <a:p>
            <a:pPr eaLnBrk="1" hangingPunct="1"/>
            <a:r>
              <a:rPr lang="en-US" sz="700" b="1" dirty="0"/>
              <a:t>Source:</a:t>
            </a:r>
          </a:p>
          <a:p>
            <a:pPr eaLnBrk="1" hangingPunct="1"/>
            <a:r>
              <a:rPr lang="en-US" sz="700" dirty="0"/>
              <a:t>National Institutes of Health</a:t>
            </a:r>
          </a:p>
          <a:p>
            <a:pPr eaLnBrk="1" hangingPunct="1"/>
            <a:r>
              <a:rPr lang="en-US" sz="700" dirty="0" smtClean="0"/>
              <a:t>http://grants1.nih.gov/grants/award/award.htm</a:t>
            </a:r>
          </a:p>
          <a:p>
            <a:pPr eaLnBrk="1" hangingPunct="1"/>
            <a:endParaRPr lang="en-US" sz="700" dirty="0"/>
          </a:p>
          <a:p>
            <a:pPr eaLnBrk="1" hangingPunct="1"/>
            <a:r>
              <a:rPr lang="en-US" sz="700" b="1" dirty="0"/>
              <a:t>Study </a:t>
            </a:r>
            <a:r>
              <a:rPr lang="en-US" sz="700" b="1" dirty="0" smtClean="0"/>
              <a:t>Characteristics:</a:t>
            </a:r>
            <a:endParaRPr lang="en-US" sz="700" b="1" dirty="0"/>
          </a:p>
          <a:p>
            <a:pPr eaLnBrk="1" hangingPunct="1"/>
            <a:r>
              <a:rPr lang="en-US" sz="700" dirty="0"/>
              <a:t>Information comes from NIH administrative </a:t>
            </a:r>
            <a:r>
              <a:rPr lang="en-US" sz="700" dirty="0" smtClean="0"/>
              <a:t>records</a:t>
            </a:r>
          </a:p>
          <a:p>
            <a:pPr eaLnBrk="1" hangingPunct="1"/>
            <a:endParaRPr lang="en-US" sz="700" dirty="0"/>
          </a:p>
          <a:p>
            <a:pPr eaLnBrk="1" hangingPunct="1"/>
            <a:r>
              <a:rPr lang="en-US" sz="700" b="1" dirty="0"/>
              <a:t>Survey Dates</a:t>
            </a:r>
            <a:r>
              <a:rPr lang="en-US" sz="700" b="1"/>
              <a:t>:  </a:t>
            </a:r>
            <a:r>
              <a:rPr lang="en-US" sz="700" smtClean="0"/>
              <a:t>1976-2015</a:t>
            </a:r>
            <a:endParaRPr lang="en-US" sz="700" dirty="0"/>
          </a:p>
          <a:p>
            <a:pPr eaLnBrk="1" hangingPunct="1"/>
            <a:endParaRPr lang="en-US" sz="700" dirty="0"/>
          </a:p>
          <a:p>
            <a:pPr eaLnBrk="1" hangingPunct="1"/>
            <a:r>
              <a:rPr lang="en-US" sz="700" b="1" dirty="0"/>
              <a:t>Field Specifications:</a:t>
            </a:r>
          </a:p>
          <a:p>
            <a:pPr eaLnBrk="1" hangingPunct="1"/>
            <a:r>
              <a:rPr lang="en-US" sz="700" dirty="0"/>
              <a:t>None</a:t>
            </a:r>
          </a:p>
          <a:p>
            <a:pPr eaLnBrk="1" hangingPunct="1"/>
            <a:endParaRPr lang="en-US" sz="700" dirty="0"/>
          </a:p>
          <a:p>
            <a:pPr eaLnBrk="1" hangingPunct="1"/>
            <a:r>
              <a:rPr lang="en-US" sz="700" b="1" dirty="0"/>
              <a:t>Survey Notes:</a:t>
            </a:r>
          </a:p>
          <a:p>
            <a:pPr eaLnBrk="1" hangingPunct="1"/>
            <a:r>
              <a:rPr lang="en-US" sz="700" dirty="0"/>
              <a:t>Data are available on training grants, fellowships, </a:t>
            </a:r>
            <a:r>
              <a:rPr lang="en-US" sz="700" dirty="0" err="1"/>
              <a:t>predoctoral</a:t>
            </a:r>
            <a:r>
              <a:rPr lang="en-US" sz="700" dirty="0"/>
              <a:t> awards, postdoctoral awards, and degree of recipient, numbers of applications, awards and success rates.</a:t>
            </a:r>
          </a:p>
          <a:p>
            <a:pPr eaLnBrk="1" hangingPunct="1"/>
            <a:endParaRPr lang="en-US" sz="700" dirty="0"/>
          </a:p>
          <a:p>
            <a:pPr eaLnBrk="1" hangingPunct="1"/>
            <a:r>
              <a:rPr lang="en-US" sz="700" b="1" dirty="0"/>
              <a:t>Contact Information</a:t>
            </a:r>
            <a:r>
              <a:rPr lang="en-US" sz="700" b="1" dirty="0" smtClean="0"/>
              <a:t>: </a:t>
            </a:r>
          </a:p>
          <a:p>
            <a:pPr eaLnBrk="1" hangingPunct="1"/>
            <a:r>
              <a:rPr lang="en-US" sz="700" dirty="0" smtClean="0"/>
              <a:t>NIH Data Book</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23</a:t>
            </a:fld>
            <a:endParaRPr lang="en-US"/>
          </a:p>
        </p:txBody>
      </p:sp>
    </p:spTree>
    <p:extLst>
      <p:ext uri="{BB962C8B-B14F-4D97-AF65-F5344CB8AC3E}">
        <p14:creationId xmlns:p14="http://schemas.microsoft.com/office/powerpoint/2010/main" val="4206181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NIH Trainees and Fellows</a:t>
            </a:r>
          </a:p>
          <a:p>
            <a:pPr eaLnBrk="1" hangingPunct="1"/>
            <a:endParaRPr lang="en-US" sz="700" dirty="0"/>
          </a:p>
          <a:p>
            <a:pPr eaLnBrk="1" hangingPunct="1"/>
            <a:r>
              <a:rPr lang="en-US" sz="700" b="1" dirty="0"/>
              <a:t>Source:</a:t>
            </a:r>
          </a:p>
          <a:p>
            <a:pPr eaLnBrk="1" hangingPunct="1"/>
            <a:r>
              <a:rPr lang="en-US" sz="700" dirty="0"/>
              <a:t>National Institutes of Health</a:t>
            </a:r>
          </a:p>
          <a:p>
            <a:pPr eaLnBrk="1" hangingPunct="1"/>
            <a:r>
              <a:rPr lang="en-US" sz="700" dirty="0"/>
              <a:t>http://grants1.nih.gov/grants/award/award.htm</a:t>
            </a:r>
          </a:p>
          <a:p>
            <a:pPr eaLnBrk="1" hangingPunct="1"/>
            <a:endParaRPr lang="en-US" sz="700" dirty="0"/>
          </a:p>
          <a:p>
            <a:pPr eaLnBrk="1" hangingPunct="1"/>
            <a:r>
              <a:rPr lang="en-US" sz="700" b="1" dirty="0"/>
              <a:t>Study </a:t>
            </a:r>
            <a:r>
              <a:rPr lang="en-US" sz="700" b="1" dirty="0" smtClean="0"/>
              <a:t>Characteristics:</a:t>
            </a:r>
            <a:endParaRPr lang="en-US" sz="700" b="1" dirty="0"/>
          </a:p>
          <a:p>
            <a:pPr eaLnBrk="1" hangingPunct="1"/>
            <a:r>
              <a:rPr lang="en-US" sz="700" dirty="0"/>
              <a:t>Information comes from NIH administrative </a:t>
            </a:r>
            <a:r>
              <a:rPr lang="en-US" sz="700" dirty="0" smtClean="0"/>
              <a:t>records</a:t>
            </a:r>
          </a:p>
          <a:p>
            <a:pPr eaLnBrk="1" hangingPunct="1"/>
            <a:endParaRPr lang="en-US" sz="700" dirty="0"/>
          </a:p>
          <a:p>
            <a:pPr eaLnBrk="1" hangingPunct="1"/>
            <a:r>
              <a:rPr lang="en-US" sz="700" b="1" dirty="0"/>
              <a:t>Survey Dates:  </a:t>
            </a:r>
            <a:r>
              <a:rPr lang="en-US" sz="700" dirty="0" smtClean="0"/>
              <a:t>1976-2015</a:t>
            </a:r>
            <a:endParaRPr lang="en-US" sz="700" dirty="0"/>
          </a:p>
          <a:p>
            <a:pPr eaLnBrk="1" hangingPunct="1"/>
            <a:endParaRPr lang="en-US" sz="700" dirty="0"/>
          </a:p>
          <a:p>
            <a:pPr eaLnBrk="1" hangingPunct="1"/>
            <a:r>
              <a:rPr lang="en-US" sz="700" b="1" dirty="0"/>
              <a:t>Field Specifications:</a:t>
            </a:r>
          </a:p>
          <a:p>
            <a:pPr eaLnBrk="1" hangingPunct="1"/>
            <a:r>
              <a:rPr lang="en-US" sz="700" dirty="0"/>
              <a:t>None</a:t>
            </a:r>
          </a:p>
          <a:p>
            <a:pPr eaLnBrk="1" hangingPunct="1"/>
            <a:endParaRPr lang="en-US" sz="700" dirty="0"/>
          </a:p>
          <a:p>
            <a:pPr eaLnBrk="1" hangingPunct="1"/>
            <a:r>
              <a:rPr lang="en-US" sz="700" b="1" dirty="0"/>
              <a:t>Survey Notes:</a:t>
            </a:r>
          </a:p>
          <a:p>
            <a:pPr eaLnBrk="1" hangingPunct="1"/>
            <a:r>
              <a:rPr lang="en-US" sz="700" dirty="0"/>
              <a:t>Data are available on training grants, fellowships, </a:t>
            </a:r>
            <a:r>
              <a:rPr lang="en-US" sz="700" dirty="0" err="1"/>
              <a:t>predoctoral</a:t>
            </a:r>
            <a:r>
              <a:rPr lang="en-US" sz="700" dirty="0"/>
              <a:t> awards, postdoctoral awards, and degree of recipient, numbers of applications, awards and success rates.</a:t>
            </a:r>
          </a:p>
          <a:p>
            <a:pPr eaLnBrk="1" hangingPunct="1"/>
            <a:endParaRPr lang="en-US" sz="7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700" b="1" dirty="0" smtClean="0"/>
              <a:t>Contact Information: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t>NIH Data Book</a:t>
            </a:r>
          </a:p>
          <a:p>
            <a:pPr eaLnBrk="1" hangingPunct="1"/>
            <a:endParaRPr lang="en-US" sz="700" dirty="0" smtClean="0"/>
          </a:p>
          <a:p>
            <a:pPr eaLnBrk="1" hangingPunct="1"/>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24</a:t>
            </a:fld>
            <a:endParaRPr lang="en-US"/>
          </a:p>
        </p:txBody>
      </p:sp>
    </p:spTree>
    <p:extLst>
      <p:ext uri="{BB962C8B-B14F-4D97-AF65-F5344CB8AC3E}">
        <p14:creationId xmlns:p14="http://schemas.microsoft.com/office/powerpoint/2010/main" val="2536556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NIH Spending on Trainees and Fellows</a:t>
            </a:r>
          </a:p>
          <a:p>
            <a:pPr eaLnBrk="1" hangingPunct="1"/>
            <a:endParaRPr lang="en-US" sz="700" dirty="0"/>
          </a:p>
          <a:p>
            <a:pPr eaLnBrk="1" hangingPunct="1"/>
            <a:r>
              <a:rPr lang="en-US" sz="700" b="1" dirty="0"/>
              <a:t>Source:</a:t>
            </a:r>
          </a:p>
          <a:p>
            <a:pPr eaLnBrk="1" hangingPunct="1"/>
            <a:r>
              <a:rPr lang="en-US" sz="700" dirty="0"/>
              <a:t>National Institutes of </a:t>
            </a:r>
            <a:r>
              <a:rPr lang="en-US" sz="700" dirty="0" smtClean="0"/>
              <a:t>Health</a:t>
            </a:r>
          </a:p>
          <a:p>
            <a:pPr eaLnBrk="1" hangingPunct="1"/>
            <a:r>
              <a:rPr lang="en-US" sz="700" baseline="0" dirty="0" smtClean="0"/>
              <a:t>Office of Budget</a:t>
            </a:r>
          </a:p>
          <a:p>
            <a:pPr eaLnBrk="1" hangingPunct="1"/>
            <a:r>
              <a:rPr lang="en-US" sz="700" baseline="0" dirty="0" smtClean="0"/>
              <a:t>NIH Data Book</a:t>
            </a:r>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25</a:t>
            </a:fld>
            <a:endParaRPr lang="en-US"/>
          </a:p>
        </p:txBody>
      </p:sp>
    </p:spTree>
    <p:extLst>
      <p:ext uri="{BB962C8B-B14F-4D97-AF65-F5344CB8AC3E}">
        <p14:creationId xmlns:p14="http://schemas.microsoft.com/office/powerpoint/2010/main" val="84904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26</a:t>
            </a:fld>
            <a:endParaRPr lang="en-US"/>
          </a:p>
        </p:txBody>
      </p:sp>
    </p:spTree>
    <p:extLst>
      <p:ext uri="{BB962C8B-B14F-4D97-AF65-F5344CB8AC3E}">
        <p14:creationId xmlns:p14="http://schemas.microsoft.com/office/powerpoint/2010/main" val="220486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Doctorate Awards</a:t>
            </a:r>
          </a:p>
          <a:p>
            <a:pPr eaLnBrk="1" hangingPunct="1">
              <a:lnSpc>
                <a:spcPct val="90000"/>
              </a:lnSpc>
            </a:pPr>
            <a:endParaRPr lang="en-US" sz="700" b="1" dirty="0"/>
          </a:p>
          <a:p>
            <a:pPr eaLnBrk="1" hangingPunct="1">
              <a:lnSpc>
                <a:spcPct val="90000"/>
              </a:lnSpc>
            </a:pPr>
            <a:r>
              <a:rPr lang="en-US" sz="700" b="1" dirty="0"/>
              <a:t>Source:</a:t>
            </a:r>
          </a:p>
          <a:p>
            <a:pPr eaLnBrk="1" hangingPunct="1">
              <a:lnSpc>
                <a:spcPct val="90000"/>
              </a:lnSpc>
            </a:pPr>
            <a:r>
              <a:rPr lang="en-US" sz="700" dirty="0"/>
              <a:t>National Science Foundation</a:t>
            </a:r>
          </a:p>
          <a:p>
            <a:pPr eaLnBrk="1" hangingPunct="1">
              <a:lnSpc>
                <a:spcPct val="90000"/>
              </a:lnSpc>
            </a:pPr>
            <a:r>
              <a:rPr lang="en-US" sz="700" dirty="0"/>
              <a:t>Survey of Earned Doctorates</a:t>
            </a:r>
          </a:p>
          <a:p>
            <a:pPr eaLnBrk="1" hangingPunct="1">
              <a:lnSpc>
                <a:spcPct val="90000"/>
              </a:lnSpc>
            </a:pPr>
            <a:r>
              <a:rPr lang="en-US" sz="700" b="1" u="sng" dirty="0"/>
              <a:t>http://www.nsf.gov/statistics/doctorates/</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p>
          <a:p>
            <a:pPr eaLnBrk="1" hangingPunct="1">
              <a:lnSpc>
                <a:spcPct val="90000"/>
              </a:lnSpc>
            </a:pPr>
            <a:r>
              <a:rPr lang="en-US" sz="700" dirty="0" smtClean="0"/>
              <a:t>Data </a:t>
            </a:r>
            <a:r>
              <a:rPr lang="en-US" sz="700" dirty="0"/>
              <a:t>for the Survey of Earned Doctorates are collected directly from individual doctorate recipients. The questionnaire is distributed through the cooperation of the graduate deans to persons as they are completing their doctorate.  In the period from 1996-2005, survey response rates varied between 91 and 93</a:t>
            </a:r>
            <a:r>
              <a:rPr lang="en-US" sz="700" dirty="0" smtClean="0"/>
              <a:t>%.</a:t>
            </a:r>
          </a:p>
          <a:p>
            <a:pPr eaLnBrk="1" hangingPunct="1">
              <a:lnSpc>
                <a:spcPct val="90000"/>
              </a:lnSpc>
            </a:pPr>
            <a:endParaRPr lang="en-US" sz="700" dirty="0"/>
          </a:p>
          <a:p>
            <a:pPr eaLnBrk="1" hangingPunct="1">
              <a:lnSpc>
                <a:spcPct val="90000"/>
              </a:lnSpc>
            </a:pPr>
            <a:r>
              <a:rPr lang="en-US" sz="700" b="1" dirty="0"/>
              <a:t>Survey Dates:  </a:t>
            </a:r>
            <a:r>
              <a:rPr lang="en-US" sz="700" dirty="0" smtClean="0"/>
              <a:t>1957-2014</a:t>
            </a:r>
            <a:endParaRPr lang="en-US" sz="700" dirty="0"/>
          </a:p>
          <a:p>
            <a:pPr eaLnBrk="1" hangingPunct="1">
              <a:lnSpc>
                <a:spcPct val="90000"/>
              </a:lnSpc>
            </a:pPr>
            <a:endParaRPr lang="en-US" sz="700" dirty="0"/>
          </a:p>
          <a:p>
            <a:pPr eaLnBrk="1" hangingPunct="1">
              <a:lnSpc>
                <a:spcPct val="90000"/>
              </a:lnSpc>
            </a:pPr>
            <a:r>
              <a:rPr lang="en-US" sz="700" b="1" dirty="0"/>
              <a:t>Field Specifications</a:t>
            </a:r>
            <a:r>
              <a:rPr lang="en-US" sz="700" b="1" dirty="0" smtClean="0"/>
              <a:t>:</a:t>
            </a:r>
          </a:p>
          <a:p>
            <a:pPr eaLnBrk="1" hangingPunct="1">
              <a:lnSpc>
                <a:spcPct val="90000"/>
              </a:lnSpc>
            </a:pPr>
            <a:r>
              <a:rPr lang="en-US" sz="700" dirty="0" smtClean="0"/>
              <a:t>Biological </a:t>
            </a:r>
            <a:r>
              <a:rPr lang="en-US" sz="700" dirty="0"/>
              <a:t>sciences: Anatomy, Bacteriology, Biochemistry, Immunology, Biomedical sciences, Biometrics/biostatistics, Biophysics, Biotechnology, Botany/Plant Biology, Cell/Cellular Biology and Histology, Developmental biology/embryology, Ecology, Endocrinology, Entomology, Human/animal genetics, Human/animal pathology, Human/animal pharmacology, Human/animal physiology, Microbiology, Molecular biology, Neuroscience, Nutritional sciences, Parasitology, Plant genetics, Plant pathology/phytopathology, Plant physiology, Toxicology, Zoology, other, Biological sciences, general, Biological Sciences, </a:t>
            </a:r>
            <a:r>
              <a:rPr lang="en-US" sz="700" dirty="0" smtClean="0"/>
              <a:t>other</a:t>
            </a:r>
            <a:r>
              <a:rPr lang="en-US" sz="700" baseline="0" dirty="0" smtClean="0"/>
              <a:t> </a:t>
            </a:r>
            <a:r>
              <a:rPr lang="en-US" sz="700" dirty="0" smtClean="0"/>
              <a:t>Health </a:t>
            </a:r>
            <a:r>
              <a:rPr lang="en-US" sz="700" dirty="0"/>
              <a:t>Sciences:  Environmental health, Environmental toxicology, Epidemiology, Medical/pharmaceutical sciences, Public health, and Veterinary sciences</a:t>
            </a:r>
          </a:p>
          <a:p>
            <a:pPr eaLnBrk="1" hangingPunct="1">
              <a:lnSpc>
                <a:spcPct val="90000"/>
              </a:lnSpc>
            </a:pPr>
            <a:endParaRPr lang="en-US" sz="700" dirty="0"/>
          </a:p>
          <a:p>
            <a:pPr eaLnBrk="1" hangingPunct="1">
              <a:lnSpc>
                <a:spcPct val="90000"/>
              </a:lnSpc>
            </a:pPr>
            <a:r>
              <a:rPr lang="en-US" sz="700" b="1" dirty="0"/>
              <a:t>Survey Notes</a:t>
            </a:r>
            <a:r>
              <a:rPr lang="en-US" sz="700" b="1" dirty="0" smtClean="0"/>
              <a:t>:</a:t>
            </a:r>
          </a:p>
          <a:p>
            <a:pPr eaLnBrk="1" hangingPunct="1">
              <a:lnSpc>
                <a:spcPct val="90000"/>
              </a:lnSpc>
            </a:pPr>
            <a:r>
              <a:rPr lang="en-US" sz="700" dirty="0" smtClean="0"/>
              <a:t>Key </a:t>
            </a:r>
            <a:r>
              <a:rPr lang="en-US" sz="700" dirty="0"/>
              <a:t>variables of the survey include: Academic institution attended, </a:t>
            </a:r>
            <a:r>
              <a:rPr lang="en-US" sz="700" dirty="0" smtClean="0"/>
              <a:t>Citizenship </a:t>
            </a:r>
            <a:r>
              <a:rPr lang="en-US" sz="700" dirty="0"/>
              <a:t>status at graduation, Country of birth, Country of citizenship, Birth year, Disability status, Educational attainment of parents, Educational history after high school, Field of degree specialty (N = 287), Field of employment, Financial support (e.g., fellowship, research assistantship), Kind of academic institution that conferred degree (e.g., Carnegie classification, size, public or private), Kind of employment planned (e.g., postdoctoral appointment, employment sector), Marital status, Number of dependents, Place of birth, </a:t>
            </a:r>
            <a:r>
              <a:rPr lang="en-US" sz="700" dirty="0" err="1" smtClean="0"/>
              <a:t>Postgraduation</a:t>
            </a:r>
            <a:r>
              <a:rPr lang="en-US" sz="700" dirty="0" smtClean="0"/>
              <a:t> </a:t>
            </a:r>
            <a:r>
              <a:rPr lang="en-US" sz="700" dirty="0"/>
              <a:t>plans, Race and Hispanic ethnicity (by subgroup), Sex, and Work activity planned after doctoral degree.</a:t>
            </a:r>
          </a:p>
          <a:p>
            <a:pPr eaLnBrk="1" hangingPunct="1">
              <a:lnSpc>
                <a:spcPct val="90000"/>
              </a:lnSpc>
            </a:pPr>
            <a:endParaRPr lang="en-US" sz="700" dirty="0" smtClean="0"/>
          </a:p>
          <a:p>
            <a:pPr marL="0" marR="0" indent="0" algn="l" defTabSz="914400" rtl="0" eaLnBrk="1" fontAlgn="auto" latinLnBrk="0" hangingPunct="1">
              <a:lnSpc>
                <a:spcPct val="90000"/>
              </a:lnSpc>
              <a:spcBef>
                <a:spcPts val="0"/>
              </a:spcBef>
              <a:spcAft>
                <a:spcPts val="0"/>
              </a:spcAft>
              <a:buClrTx/>
              <a:buSzTx/>
              <a:buFontTx/>
              <a:buNone/>
              <a:tabLst/>
              <a:defRPr/>
            </a:pPr>
            <a:r>
              <a:rPr lang="en-US" sz="700" smtClean="0"/>
              <a:t>Citizenship not shown for veterinary sciences in 2012-14</a:t>
            </a:r>
          </a:p>
          <a:p>
            <a:pPr eaLnBrk="1" hangingPunct="1">
              <a:lnSpc>
                <a:spcPct val="90000"/>
              </a:lnSpc>
            </a:pPr>
            <a:endParaRPr lang="en-US" sz="700" smtClean="0"/>
          </a:p>
          <a:p>
            <a:pPr eaLnBrk="1" hangingPunct="1">
              <a:lnSpc>
                <a:spcPct val="90000"/>
              </a:lnSpc>
            </a:pPr>
            <a:endParaRPr lang="en-US" sz="700" dirty="0"/>
          </a:p>
          <a:p>
            <a:pPr eaLnBrk="1" hangingPunct="1">
              <a:lnSpc>
                <a:spcPct val="90000"/>
              </a:lnSpc>
            </a:pPr>
            <a:r>
              <a:rPr lang="en-US" sz="700" b="1" dirty="0"/>
              <a:t>Contact Information:</a:t>
            </a:r>
          </a:p>
          <a:p>
            <a:pPr eaLnBrk="1" hangingPunct="1">
              <a:lnSpc>
                <a:spcPct val="90000"/>
              </a:lnSpc>
            </a:pPr>
            <a:r>
              <a:rPr lang="en-US" sz="700" dirty="0"/>
              <a:t>Mark </a:t>
            </a:r>
            <a:r>
              <a:rPr lang="en-US" sz="700" dirty="0" err="1"/>
              <a:t>Fiegener</a:t>
            </a:r>
            <a:endParaRPr lang="en-US" sz="700" dirty="0"/>
          </a:p>
          <a:p>
            <a:pPr eaLnBrk="1" hangingPunct="1">
              <a:lnSpc>
                <a:spcPct val="90000"/>
              </a:lnSpc>
            </a:pPr>
            <a:r>
              <a:rPr lang="en-US" sz="700" dirty="0"/>
              <a:t>SED Project Officer</a:t>
            </a:r>
            <a:br>
              <a:rPr lang="en-US" sz="700" dirty="0"/>
            </a:br>
            <a:r>
              <a:rPr lang="en-US" sz="700" dirty="0"/>
              <a:t>Human Resources Statistics Program</a:t>
            </a:r>
            <a:br>
              <a:rPr lang="en-US" sz="700" dirty="0"/>
            </a:br>
            <a:r>
              <a:rPr lang="en-US" sz="700" dirty="0"/>
              <a:t>National Center for Science and Engineering Statistics</a:t>
            </a:r>
          </a:p>
          <a:p>
            <a:pPr eaLnBrk="1" hangingPunct="1">
              <a:lnSpc>
                <a:spcPct val="90000"/>
              </a:lnSpc>
            </a:pPr>
            <a:r>
              <a:rPr lang="en-US" sz="700" dirty="0">
                <a:hlinkClick r:id="rId3"/>
              </a:rPr>
              <a:t>National Science Foundation</a:t>
            </a:r>
            <a:r>
              <a:rPr lang="en-US" sz="700" dirty="0"/>
              <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292-4622</a:t>
            </a:r>
            <a:br>
              <a:rPr lang="en-US" sz="700" dirty="0"/>
            </a:br>
            <a:r>
              <a:rPr lang="en-US" sz="700" dirty="0"/>
              <a:t>E-mail: </a:t>
            </a:r>
            <a:r>
              <a:rPr lang="en-US" sz="700" dirty="0">
                <a:hlinkClick r:id="rId4"/>
              </a:rPr>
              <a:t>mfiegene@nsf.gov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27</a:t>
            </a:fld>
            <a:endParaRPr lang="en-US"/>
          </a:p>
        </p:txBody>
      </p:sp>
    </p:spTree>
    <p:extLst>
      <p:ext uri="{BB962C8B-B14F-4D97-AF65-F5344CB8AC3E}">
        <p14:creationId xmlns:p14="http://schemas.microsoft.com/office/powerpoint/2010/main" val="2992518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Doctorate Awards</a:t>
            </a:r>
          </a:p>
          <a:p>
            <a:pPr eaLnBrk="1" hangingPunct="1">
              <a:lnSpc>
                <a:spcPct val="90000"/>
              </a:lnSpc>
            </a:pPr>
            <a:endParaRPr lang="en-US" sz="700" b="1" dirty="0"/>
          </a:p>
          <a:p>
            <a:pPr eaLnBrk="1" hangingPunct="1">
              <a:lnSpc>
                <a:spcPct val="90000"/>
              </a:lnSpc>
            </a:pPr>
            <a:r>
              <a:rPr lang="en-US" sz="700" b="1" dirty="0"/>
              <a:t>Source:</a:t>
            </a:r>
          </a:p>
          <a:p>
            <a:pPr eaLnBrk="1" hangingPunct="1">
              <a:lnSpc>
                <a:spcPct val="90000"/>
              </a:lnSpc>
            </a:pPr>
            <a:r>
              <a:rPr lang="en-US" sz="700" dirty="0"/>
              <a:t>National Science Foundation</a:t>
            </a:r>
          </a:p>
          <a:p>
            <a:pPr eaLnBrk="1" hangingPunct="1">
              <a:lnSpc>
                <a:spcPct val="90000"/>
              </a:lnSpc>
            </a:pPr>
            <a:r>
              <a:rPr lang="en-US" sz="700" dirty="0"/>
              <a:t>Survey of Earned Doctorates</a:t>
            </a:r>
          </a:p>
          <a:p>
            <a:pPr eaLnBrk="1" hangingPunct="1">
              <a:lnSpc>
                <a:spcPct val="90000"/>
              </a:lnSpc>
            </a:pPr>
            <a:r>
              <a:rPr lang="en-US" sz="700" b="1" u="sng" dirty="0"/>
              <a:t>http://www.nsf.gov/statistics/doctorates/</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Data for the Survey of Earned Doctorates are collected directly from individual doctorate recipients. The questionnaire is distributed through the cooperation of the graduate deans to persons as they are completing their doctorate.  In the period from 1996-2005, survey response rates varied between 91 and 93</a:t>
            </a:r>
            <a:r>
              <a:rPr lang="en-US" sz="700" dirty="0" smtClean="0"/>
              <a:t>%.</a:t>
            </a:r>
          </a:p>
          <a:p>
            <a:pPr eaLnBrk="1" hangingPunct="1">
              <a:lnSpc>
                <a:spcPct val="90000"/>
              </a:lnSpc>
            </a:pPr>
            <a:endParaRPr lang="en-US" sz="700" dirty="0"/>
          </a:p>
          <a:p>
            <a:pPr eaLnBrk="1" hangingPunct="1">
              <a:lnSpc>
                <a:spcPct val="90000"/>
              </a:lnSpc>
            </a:pPr>
            <a:r>
              <a:rPr lang="en-US" sz="700" b="1" dirty="0"/>
              <a:t>Survey Dates:  </a:t>
            </a:r>
            <a:r>
              <a:rPr lang="en-US" sz="700" dirty="0" smtClean="0"/>
              <a:t>1957-2014</a:t>
            </a:r>
            <a:endParaRPr lang="en-US" sz="700" dirty="0"/>
          </a:p>
          <a:p>
            <a:pPr eaLnBrk="1" hangingPunct="1">
              <a:lnSpc>
                <a:spcPct val="90000"/>
              </a:lnSpc>
            </a:pPr>
            <a:endParaRPr lang="en-US" sz="700" dirty="0"/>
          </a:p>
          <a:p>
            <a:pPr eaLnBrk="1" hangingPunct="1">
              <a:lnSpc>
                <a:spcPct val="90000"/>
              </a:lnSpc>
            </a:pPr>
            <a:r>
              <a:rPr lang="en-US" sz="700" b="1" dirty="0"/>
              <a:t>Field Specifications:</a:t>
            </a:r>
          </a:p>
          <a:p>
            <a:pPr eaLnBrk="1" hangingPunct="1">
              <a:lnSpc>
                <a:spcPct val="90000"/>
              </a:lnSpc>
            </a:pPr>
            <a:r>
              <a:rPr lang="en-US" sz="700" dirty="0"/>
              <a:t>Biological sciences: Anatomy, Bacteriology, Biochemistry, Immunology, Biomedical sciences, Biometrics/biostatistics, Biophysics, Biotechnology, Botany/Plant Biology, Cell/Cellular Biology and Histology, Developmental biology/embryology, Ecology, Endocrinology, Entomology, Human/animal genetics, Human/animal pathology, Human/animal pharmacology, Human/animal physiology, Microbiology, Molecular biology, Neuroscience, Nutritional sciences, Parasitology, Plant genetics, Plant pathology/phytopathology, Plant physiology, Toxicology, Zoology, other, Biological sciences, general, Biological Sciences, </a:t>
            </a:r>
            <a:r>
              <a:rPr lang="en-US" sz="700" dirty="0" smtClean="0"/>
              <a:t>other</a:t>
            </a:r>
            <a:r>
              <a:rPr lang="en-US" sz="700" baseline="0" dirty="0" smtClean="0"/>
              <a:t> </a:t>
            </a:r>
            <a:r>
              <a:rPr lang="en-US" sz="700" dirty="0" smtClean="0"/>
              <a:t>Health </a:t>
            </a:r>
            <a:r>
              <a:rPr lang="en-US" sz="700" dirty="0"/>
              <a:t>Sciences:  Environmental health, Environmental toxicology, Epidemiology, Medical/pharmaceutical sciences, Public health, and Veterinary sciences</a:t>
            </a:r>
          </a:p>
          <a:p>
            <a:pPr eaLnBrk="1" hangingPunct="1">
              <a:lnSpc>
                <a:spcPct val="90000"/>
              </a:lnSpc>
            </a:pPr>
            <a:endParaRPr lang="en-US" sz="700" dirty="0"/>
          </a:p>
          <a:p>
            <a:pPr eaLnBrk="1" hangingPunct="1">
              <a:lnSpc>
                <a:spcPct val="90000"/>
              </a:lnSpc>
            </a:pPr>
            <a:r>
              <a:rPr lang="en-US" sz="700" b="1" dirty="0"/>
              <a:t>Survey Notes:</a:t>
            </a:r>
          </a:p>
          <a:p>
            <a:pPr eaLnBrk="1" hangingPunct="1">
              <a:lnSpc>
                <a:spcPct val="90000"/>
              </a:lnSpc>
            </a:pPr>
            <a:r>
              <a:rPr lang="en-US" sz="700" dirty="0"/>
              <a:t>Key variables of the survey include: Academic institution attended, </a:t>
            </a:r>
            <a:r>
              <a:rPr lang="en-US" sz="700" baseline="0" dirty="0" smtClean="0"/>
              <a:t> </a:t>
            </a:r>
            <a:r>
              <a:rPr lang="en-US" sz="700" dirty="0" smtClean="0"/>
              <a:t>Citizenship </a:t>
            </a:r>
            <a:r>
              <a:rPr lang="en-US" sz="700" dirty="0"/>
              <a:t>status at graduation, Country of birth, Country of citizenship, Birth year, Disability status, Educational attainment of parents, Educational history after high school, Field of degree specialty (N = 287), Field of employment, Financial support (e.g., fellowship, research assistantship), Kind of academic institution that conferred degree (e.g., Carnegie classification, size, public or private), Kind of employment planned (e.g., postdoctoral appointment, employment sector), Marital status, Number of dependents, Place of birth, </a:t>
            </a:r>
            <a:r>
              <a:rPr lang="en-US" sz="700" baseline="0" dirty="0" smtClean="0"/>
              <a:t> </a:t>
            </a:r>
            <a:r>
              <a:rPr lang="en-US" sz="700" dirty="0" err="1" smtClean="0"/>
              <a:t>Postgraduation</a:t>
            </a:r>
            <a:r>
              <a:rPr lang="en-US" sz="700" dirty="0" smtClean="0"/>
              <a:t> </a:t>
            </a:r>
            <a:r>
              <a:rPr lang="en-US" sz="700" dirty="0"/>
              <a:t>plans, Race and Hispanic ethnicity (by subgroup), Sex, and Work activity planned after doctoral degree</a:t>
            </a:r>
            <a:r>
              <a:rPr lang="en-US" sz="700" dirty="0" smtClean="0"/>
              <a:t>.</a:t>
            </a:r>
          </a:p>
          <a:p>
            <a:pPr eaLnBrk="1" hangingPunct="1">
              <a:lnSpc>
                <a:spcPct val="90000"/>
              </a:lnSpc>
            </a:pPr>
            <a:endParaRPr lang="en-US" sz="700" dirty="0" smtClean="0"/>
          </a:p>
          <a:p>
            <a:pPr eaLnBrk="1" hangingPunct="1">
              <a:lnSpc>
                <a:spcPct val="90000"/>
              </a:lnSpc>
            </a:pPr>
            <a:r>
              <a:rPr lang="en-US" sz="700" dirty="0" smtClean="0"/>
              <a:t>Ethnicity not shown for veterinary sciences in 2012-14</a:t>
            </a:r>
            <a:endParaRPr lang="en-US" sz="700" dirty="0"/>
          </a:p>
          <a:p>
            <a:pPr eaLnBrk="1" hangingPunct="1">
              <a:lnSpc>
                <a:spcPct val="90000"/>
              </a:lnSpc>
            </a:pPr>
            <a:endParaRPr lang="en-US" sz="700" dirty="0"/>
          </a:p>
          <a:p>
            <a:pPr eaLnBrk="1" hangingPunct="1">
              <a:lnSpc>
                <a:spcPct val="90000"/>
              </a:lnSpc>
            </a:pPr>
            <a:r>
              <a:rPr lang="en-US" sz="700" b="1" dirty="0"/>
              <a:t>Contact Information:</a:t>
            </a:r>
          </a:p>
          <a:p>
            <a:pPr eaLnBrk="1" hangingPunct="1">
              <a:lnSpc>
                <a:spcPct val="90000"/>
              </a:lnSpc>
            </a:pPr>
            <a:r>
              <a:rPr lang="en-US" sz="700" dirty="0"/>
              <a:t>Mark </a:t>
            </a:r>
            <a:r>
              <a:rPr lang="en-US" sz="700" dirty="0" err="1"/>
              <a:t>Fiegener</a:t>
            </a:r>
            <a:endParaRPr lang="en-US" sz="700" dirty="0"/>
          </a:p>
          <a:p>
            <a:pPr eaLnBrk="1" hangingPunct="1">
              <a:lnSpc>
                <a:spcPct val="90000"/>
              </a:lnSpc>
            </a:pPr>
            <a:r>
              <a:rPr lang="en-US" sz="700" dirty="0"/>
              <a:t>SED Project Officer</a:t>
            </a:r>
            <a:br>
              <a:rPr lang="en-US" sz="700" dirty="0"/>
            </a:br>
            <a:r>
              <a:rPr lang="en-US" sz="700" dirty="0"/>
              <a:t>Human Resources Statistics Program</a:t>
            </a:r>
            <a:br>
              <a:rPr lang="en-US" sz="700" dirty="0"/>
            </a:br>
            <a:r>
              <a:rPr lang="en-US" sz="700" dirty="0"/>
              <a:t>National Center for Science and Engineering Statistics</a:t>
            </a:r>
          </a:p>
          <a:p>
            <a:pPr eaLnBrk="1" hangingPunct="1">
              <a:lnSpc>
                <a:spcPct val="90000"/>
              </a:lnSpc>
            </a:pPr>
            <a:r>
              <a:rPr lang="en-US" sz="700" dirty="0">
                <a:hlinkClick r:id="rId3"/>
              </a:rPr>
              <a:t>National Science Foundation</a:t>
            </a:r>
            <a:r>
              <a:rPr lang="en-US" sz="700" dirty="0"/>
              <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292-4622</a:t>
            </a:r>
            <a:br>
              <a:rPr lang="en-US" sz="700" dirty="0"/>
            </a:br>
            <a:r>
              <a:rPr lang="en-US" sz="700" dirty="0"/>
              <a:t>E-mail: </a:t>
            </a:r>
            <a:r>
              <a:rPr lang="en-US" sz="700" dirty="0">
                <a:hlinkClick r:id="rId4"/>
              </a:rPr>
              <a:t>mfiegene@nsf.gov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28</a:t>
            </a:fld>
            <a:endParaRPr lang="en-US"/>
          </a:p>
        </p:txBody>
      </p:sp>
    </p:spTree>
    <p:extLst>
      <p:ext uri="{BB962C8B-B14F-4D97-AF65-F5344CB8AC3E}">
        <p14:creationId xmlns:p14="http://schemas.microsoft.com/office/powerpoint/2010/main" val="3798731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Doctorate </a:t>
            </a:r>
            <a:r>
              <a:rPr lang="en-US" sz="1000" b="1" dirty="0" smtClean="0"/>
              <a:t>Awards</a:t>
            </a:r>
          </a:p>
          <a:p>
            <a:pPr eaLnBrk="1" hangingPunct="1">
              <a:lnSpc>
                <a:spcPct val="90000"/>
              </a:lnSpc>
            </a:pPr>
            <a:endParaRPr lang="en-US" sz="750" b="1" dirty="0"/>
          </a:p>
          <a:p>
            <a:pPr eaLnBrk="1" hangingPunct="1">
              <a:lnSpc>
                <a:spcPct val="90000"/>
              </a:lnSpc>
            </a:pPr>
            <a:r>
              <a:rPr lang="en-US" sz="700" b="1" dirty="0" smtClean="0"/>
              <a:t>Source:</a:t>
            </a:r>
            <a:r>
              <a:rPr lang="en-US" sz="700" b="1" baseline="0" dirty="0" smtClean="0"/>
              <a:t> </a:t>
            </a:r>
          </a:p>
          <a:p>
            <a:pPr eaLnBrk="1" hangingPunct="1">
              <a:lnSpc>
                <a:spcPct val="90000"/>
              </a:lnSpc>
            </a:pPr>
            <a:r>
              <a:rPr lang="en-US" sz="700" dirty="0" smtClean="0"/>
              <a:t>National </a:t>
            </a:r>
            <a:r>
              <a:rPr lang="en-US" sz="700" dirty="0"/>
              <a:t>Science </a:t>
            </a:r>
            <a:r>
              <a:rPr lang="en-US" sz="700" dirty="0" smtClean="0"/>
              <a:t>Foundation: Survey </a:t>
            </a:r>
            <a:r>
              <a:rPr lang="en-US" sz="700" dirty="0"/>
              <a:t>of Earned Doctorates</a:t>
            </a:r>
          </a:p>
          <a:p>
            <a:pPr eaLnBrk="1" hangingPunct="1">
              <a:lnSpc>
                <a:spcPct val="90000"/>
              </a:lnSpc>
            </a:pPr>
            <a:r>
              <a:rPr lang="en-US" sz="700" b="1" u="sng" dirty="0"/>
              <a:t>http://www.nsf.gov/statistics/doctorates/</a:t>
            </a:r>
          </a:p>
          <a:p>
            <a:pPr eaLnBrk="1" hangingPunct="1">
              <a:lnSpc>
                <a:spcPct val="90000"/>
              </a:lnSpc>
            </a:pPr>
            <a:endParaRPr lang="en-US" sz="700" b="1"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Data for the Survey of Earned Doctorates are collected directly from individual doctorate recipients. The questionnaire is distributed through the cooperation of the graduate deans to persons as they are completing their doctorate.  In the period from 1996-2005, survey response rates varied between 91 and 93</a:t>
            </a:r>
            <a:r>
              <a:rPr lang="en-US" sz="700" dirty="0" smtClean="0"/>
              <a:t>%.</a:t>
            </a:r>
          </a:p>
          <a:p>
            <a:pPr eaLnBrk="1" hangingPunct="1">
              <a:lnSpc>
                <a:spcPct val="90000"/>
              </a:lnSpc>
            </a:pPr>
            <a:endParaRPr lang="en-US" sz="700" dirty="0"/>
          </a:p>
          <a:p>
            <a:pPr eaLnBrk="1" hangingPunct="1">
              <a:lnSpc>
                <a:spcPct val="90000"/>
              </a:lnSpc>
            </a:pPr>
            <a:r>
              <a:rPr lang="en-US" sz="700" b="1" dirty="0"/>
              <a:t>Survey Dates:  </a:t>
            </a:r>
            <a:r>
              <a:rPr lang="en-US" sz="700" dirty="0" smtClean="0"/>
              <a:t>1957-2014</a:t>
            </a:r>
            <a:endParaRPr lang="en-US" sz="700" dirty="0"/>
          </a:p>
          <a:p>
            <a:pPr eaLnBrk="1" hangingPunct="1">
              <a:lnSpc>
                <a:spcPct val="90000"/>
              </a:lnSpc>
            </a:pPr>
            <a:endParaRPr lang="en-US" sz="700" dirty="0"/>
          </a:p>
          <a:p>
            <a:pPr eaLnBrk="1" hangingPunct="1">
              <a:lnSpc>
                <a:spcPct val="90000"/>
              </a:lnSpc>
            </a:pPr>
            <a:r>
              <a:rPr lang="en-US" sz="700" b="1" dirty="0"/>
              <a:t>Field Specifications:</a:t>
            </a:r>
          </a:p>
          <a:p>
            <a:pPr eaLnBrk="1" hangingPunct="1">
              <a:lnSpc>
                <a:spcPct val="90000"/>
              </a:lnSpc>
            </a:pPr>
            <a:r>
              <a:rPr lang="en-US" sz="700" dirty="0"/>
              <a:t>Biological sciences: Anatomy, Bacteriology, Biochemistry, Immunology, Biomedical sciences, Biometrics/biostatistics, Biophysics, Biotechnology, Botany/Plant Biology, Cell/Cellular Biology and Histology, Developmental biology/embryology, Ecology, Endocrinology, Entomology, Human/animal genetics, Human/animal pathology, Human/animal pharmacology, Human/animal physiology, Microbiology, Molecular biology, Neuroscience, Nutritional sciences, Parasitology, Plant genetics, Plant pathology/phytopathology, Plant physiology, Toxicology, Zoology, other, Biological sciences, general, Biological Sciences, </a:t>
            </a:r>
            <a:r>
              <a:rPr lang="en-US" sz="700" dirty="0" smtClean="0"/>
              <a:t>other</a:t>
            </a:r>
            <a:r>
              <a:rPr lang="en-US" sz="700" baseline="0" dirty="0" smtClean="0"/>
              <a:t> </a:t>
            </a:r>
            <a:r>
              <a:rPr lang="en-US" sz="700" dirty="0" smtClean="0"/>
              <a:t>Health </a:t>
            </a:r>
            <a:r>
              <a:rPr lang="en-US" sz="700" dirty="0"/>
              <a:t>Sciences:  Environmental health, Environmental toxicology, Epidemiology, Medical/pharmaceutical sciences, Public health, and Veterinary sciences</a:t>
            </a:r>
          </a:p>
          <a:p>
            <a:pPr eaLnBrk="1" hangingPunct="1">
              <a:lnSpc>
                <a:spcPct val="90000"/>
              </a:lnSpc>
            </a:pPr>
            <a:endParaRPr lang="en-US" sz="700" dirty="0"/>
          </a:p>
          <a:p>
            <a:pPr eaLnBrk="1" hangingPunct="1">
              <a:lnSpc>
                <a:spcPct val="90000"/>
              </a:lnSpc>
            </a:pPr>
            <a:r>
              <a:rPr lang="en-US" sz="700" b="1" dirty="0"/>
              <a:t>Survey Notes:</a:t>
            </a:r>
          </a:p>
          <a:p>
            <a:pPr eaLnBrk="1" hangingPunct="1">
              <a:lnSpc>
                <a:spcPct val="90000"/>
              </a:lnSpc>
            </a:pPr>
            <a:r>
              <a:rPr lang="en-US" sz="700" dirty="0"/>
              <a:t>Key variables of the survey include: Academic institution attended, </a:t>
            </a:r>
            <a:r>
              <a:rPr lang="en-US" sz="700" dirty="0" smtClean="0"/>
              <a:t>Citizenship </a:t>
            </a:r>
            <a:r>
              <a:rPr lang="en-US" sz="700" dirty="0"/>
              <a:t>status at graduation, Country of birth, Country of citizenship, Birth year, Disability status, Educational attainment of parents, Educational history after high school, Field of degree specialty (N = 287), Field of employment, Financial support (e.g., fellowship, research assistantship), Kind of academic institution that conferred degree (e.g., Carnegie classification, size, public or private), Kind of employment planned (e.g., postdoctoral appointment, employment sector), Marital status, Number of dependents, Place of birth, </a:t>
            </a:r>
            <a:r>
              <a:rPr lang="en-US" sz="700" dirty="0" err="1" smtClean="0"/>
              <a:t>Postgraduation</a:t>
            </a:r>
            <a:r>
              <a:rPr lang="en-US" sz="700" dirty="0" smtClean="0"/>
              <a:t> </a:t>
            </a:r>
            <a:r>
              <a:rPr lang="en-US" sz="700" dirty="0"/>
              <a:t>plans, Race and Hispanic ethnicity (by subgroup), Sex, and Work activity planned after doctoral degree</a:t>
            </a:r>
            <a:r>
              <a:rPr lang="en-US" sz="700" dirty="0" smtClean="0"/>
              <a:t>.</a:t>
            </a:r>
          </a:p>
          <a:p>
            <a:pPr eaLnBrk="1" hangingPunct="1">
              <a:lnSpc>
                <a:spcPct val="90000"/>
              </a:lnSpc>
            </a:pPr>
            <a:endParaRPr lang="en-US" sz="700" dirty="0" smtClean="0"/>
          </a:p>
          <a:p>
            <a:pPr marL="0" marR="0" indent="0" algn="l" defTabSz="914400" rtl="0" eaLnBrk="1" fontAlgn="auto" latinLnBrk="0" hangingPunct="1">
              <a:lnSpc>
                <a:spcPct val="90000"/>
              </a:lnSpc>
              <a:spcBef>
                <a:spcPts val="0"/>
              </a:spcBef>
              <a:spcAft>
                <a:spcPts val="0"/>
              </a:spcAft>
              <a:buClrTx/>
              <a:buSzTx/>
              <a:buFontTx/>
              <a:buNone/>
              <a:tabLst/>
              <a:defRPr/>
            </a:pPr>
            <a:r>
              <a:rPr lang="en-US" sz="700" dirty="0" smtClean="0"/>
              <a:t>Sex not shown for veterinary sciences in 2012-14</a:t>
            </a:r>
          </a:p>
          <a:p>
            <a:pPr eaLnBrk="1" hangingPunct="1">
              <a:lnSpc>
                <a:spcPct val="90000"/>
              </a:lnSpc>
            </a:pPr>
            <a:endParaRPr lang="en-US" sz="700" dirty="0"/>
          </a:p>
          <a:p>
            <a:pPr eaLnBrk="1" hangingPunct="1">
              <a:lnSpc>
                <a:spcPct val="90000"/>
              </a:lnSpc>
            </a:pPr>
            <a:endParaRPr lang="en-US" sz="700" dirty="0"/>
          </a:p>
          <a:p>
            <a:pPr eaLnBrk="1" hangingPunct="1">
              <a:lnSpc>
                <a:spcPct val="90000"/>
              </a:lnSpc>
            </a:pPr>
            <a:r>
              <a:rPr lang="en-US" sz="700" b="1" dirty="0"/>
              <a:t>Contact Information:</a:t>
            </a:r>
          </a:p>
          <a:p>
            <a:pPr eaLnBrk="1" hangingPunct="1">
              <a:lnSpc>
                <a:spcPct val="90000"/>
              </a:lnSpc>
            </a:pPr>
            <a:r>
              <a:rPr lang="en-US" sz="700" dirty="0" smtClean="0"/>
              <a:t>Mark </a:t>
            </a:r>
            <a:r>
              <a:rPr lang="en-US" sz="700" dirty="0" err="1"/>
              <a:t>Fiegener</a:t>
            </a:r>
            <a:endParaRPr lang="en-US" sz="700" dirty="0"/>
          </a:p>
          <a:p>
            <a:pPr eaLnBrk="1" hangingPunct="1">
              <a:lnSpc>
                <a:spcPct val="90000"/>
              </a:lnSpc>
            </a:pPr>
            <a:r>
              <a:rPr lang="en-US" sz="700" dirty="0"/>
              <a:t>SED Project Officer</a:t>
            </a:r>
            <a:br>
              <a:rPr lang="en-US" sz="700" dirty="0"/>
            </a:br>
            <a:r>
              <a:rPr lang="en-US" sz="700" dirty="0"/>
              <a:t>Human Resources Statistics Program</a:t>
            </a:r>
            <a:br>
              <a:rPr lang="en-US" sz="700" dirty="0"/>
            </a:br>
            <a:r>
              <a:rPr lang="en-US" sz="700" dirty="0"/>
              <a:t>National Center for Science and Engineering Statistics</a:t>
            </a:r>
          </a:p>
          <a:p>
            <a:pPr eaLnBrk="1" hangingPunct="1">
              <a:lnSpc>
                <a:spcPct val="90000"/>
              </a:lnSpc>
            </a:pPr>
            <a:r>
              <a:rPr lang="en-US" sz="700" dirty="0">
                <a:hlinkClick r:id="rId3"/>
              </a:rPr>
              <a:t>National Science Foundation</a:t>
            </a:r>
            <a:r>
              <a:rPr lang="en-US" sz="700" dirty="0"/>
              <a:t/>
            </a:r>
            <a:br>
              <a:rPr lang="en-US" sz="700" dirty="0"/>
            </a:br>
            <a:r>
              <a:rPr lang="en-US" sz="700" dirty="0"/>
              <a:t>4201 Wilson Boulevard, Suite 965</a:t>
            </a:r>
            <a:br>
              <a:rPr lang="en-US" sz="700" dirty="0"/>
            </a:br>
            <a:r>
              <a:rPr lang="en-US" sz="700" dirty="0"/>
              <a:t>Arlington, VA 22230</a:t>
            </a:r>
            <a:br>
              <a:rPr lang="en-US" sz="700" dirty="0"/>
            </a:br>
            <a:r>
              <a:rPr lang="en-US" sz="700" dirty="0"/>
              <a:t>Phone: (703) 292-4622</a:t>
            </a:r>
            <a:br>
              <a:rPr lang="en-US" sz="700" dirty="0"/>
            </a:br>
            <a:r>
              <a:rPr lang="en-US" sz="700" dirty="0"/>
              <a:t>E-mail: </a:t>
            </a:r>
            <a:r>
              <a:rPr lang="en-US" sz="700" dirty="0">
                <a:hlinkClick r:id="rId4"/>
              </a:rPr>
              <a:t>mfiegene@nsf.gov</a:t>
            </a:r>
            <a:endParaRPr lang="en-US" sz="700" dirty="0"/>
          </a:p>
          <a:p>
            <a:pPr eaLnBrk="1" hangingPunct="1">
              <a:lnSpc>
                <a:spcPct val="90000"/>
              </a:lnSpc>
            </a:pPr>
            <a:endParaRPr lang="en-US" sz="700" dirty="0"/>
          </a:p>
          <a:p>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29</a:t>
            </a:fld>
            <a:endParaRPr lang="en-US"/>
          </a:p>
        </p:txBody>
      </p:sp>
    </p:spTree>
    <p:extLst>
      <p:ext uri="{BB962C8B-B14F-4D97-AF65-F5344CB8AC3E}">
        <p14:creationId xmlns:p14="http://schemas.microsoft.com/office/powerpoint/2010/main" val="422794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3</a:t>
            </a:fld>
            <a:endParaRPr lang="en-US"/>
          </a:p>
        </p:txBody>
      </p:sp>
    </p:spTree>
    <p:extLst>
      <p:ext uri="{BB962C8B-B14F-4D97-AF65-F5344CB8AC3E}">
        <p14:creationId xmlns:p14="http://schemas.microsoft.com/office/powerpoint/2010/main" val="3485464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30</a:t>
            </a:fld>
            <a:endParaRPr lang="en-US"/>
          </a:p>
        </p:txBody>
      </p:sp>
    </p:spTree>
    <p:extLst>
      <p:ext uri="{BB962C8B-B14F-4D97-AF65-F5344CB8AC3E}">
        <p14:creationId xmlns:p14="http://schemas.microsoft.com/office/powerpoint/2010/main" val="173465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Academic Postdoctoral Appointments</a:t>
            </a:r>
          </a:p>
          <a:p>
            <a:pPr eaLnBrk="1" hangingPunct="1">
              <a:lnSpc>
                <a:spcPct val="90000"/>
              </a:lnSpc>
            </a:pPr>
            <a:endParaRPr lang="en-US" sz="700" dirty="0"/>
          </a:p>
          <a:p>
            <a:pPr eaLnBrk="1" hangingPunct="1">
              <a:lnSpc>
                <a:spcPct val="90000"/>
              </a:lnSpc>
            </a:pPr>
            <a:r>
              <a:rPr lang="en-US" sz="700" b="1" dirty="0"/>
              <a:t>Source:</a:t>
            </a:r>
          </a:p>
          <a:p>
            <a:pPr eaLnBrk="1" hangingPunct="1">
              <a:lnSpc>
                <a:spcPct val="90000"/>
              </a:lnSpc>
            </a:pPr>
            <a:r>
              <a:rPr lang="en-US" sz="700" dirty="0"/>
              <a:t>National Science Foundation</a:t>
            </a:r>
          </a:p>
          <a:p>
            <a:pPr eaLnBrk="1" hangingPunct="1">
              <a:lnSpc>
                <a:spcPct val="90000"/>
              </a:lnSpc>
            </a:pPr>
            <a:r>
              <a:rPr lang="en-US" sz="700" dirty="0"/>
              <a:t>Survey of Graduate Students and </a:t>
            </a:r>
            <a:r>
              <a:rPr lang="en-US" sz="700" dirty="0" err="1"/>
              <a:t>Postdoctorates</a:t>
            </a:r>
            <a:r>
              <a:rPr lang="en-US" sz="700" dirty="0"/>
              <a:t> in Science and Engineering</a:t>
            </a:r>
          </a:p>
          <a:p>
            <a:pPr eaLnBrk="1" hangingPunct="1">
              <a:lnSpc>
                <a:spcPct val="90000"/>
              </a:lnSpc>
            </a:pPr>
            <a:r>
              <a:rPr lang="en-US" sz="700" b="1" u="sng" dirty="0"/>
              <a:t>http://www.nsf.gov/statistics/gradpostdoc/</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The data represent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lnSpc>
                <a:spcPct val="90000"/>
              </a:lnSpc>
            </a:pPr>
            <a:endParaRPr lang="en-US" sz="700" dirty="0"/>
          </a:p>
          <a:p>
            <a:pPr eaLnBrk="1" hangingPunct="1">
              <a:lnSpc>
                <a:spcPct val="90000"/>
              </a:lnSpc>
            </a:pPr>
            <a:r>
              <a:rPr lang="en-US" sz="700" b="1" dirty="0"/>
              <a:t>Survey Dates:  </a:t>
            </a:r>
            <a:r>
              <a:rPr lang="en-US" sz="700" dirty="0" smtClean="0"/>
              <a:t>1966-2014</a:t>
            </a:r>
            <a:endParaRPr lang="en-US" sz="700" dirty="0"/>
          </a:p>
          <a:p>
            <a:pPr eaLnBrk="1" hangingPunct="1">
              <a:lnSpc>
                <a:spcPct val="90000"/>
              </a:lnSpc>
            </a:pPr>
            <a:endParaRPr lang="en-US" sz="700" dirty="0"/>
          </a:p>
          <a:p>
            <a:pPr eaLnBrk="1" hangingPunct="1">
              <a:lnSpc>
                <a:spcPct val="90000"/>
              </a:lnSpc>
            </a:pPr>
            <a:r>
              <a:rPr lang="en-US" sz="700" b="1" dirty="0"/>
              <a:t>Field Specifications:</a:t>
            </a:r>
          </a:p>
          <a:p>
            <a:pPr eaLnBrk="1" hangingPunct="1">
              <a:lnSpc>
                <a:spcPct val="90000"/>
              </a:lnSpc>
            </a:pPr>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lnSpc>
                <a:spcPct val="90000"/>
              </a:lnSpc>
            </a:pPr>
            <a:r>
              <a:rPr lang="en-US" sz="700" dirty="0"/>
              <a:t>Health: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lnSpc>
                <a:spcPct val="90000"/>
              </a:lnSpc>
            </a:pPr>
            <a:endParaRPr lang="en-US" sz="700" dirty="0"/>
          </a:p>
          <a:p>
            <a:pPr eaLnBrk="1" hangingPunct="1">
              <a:lnSpc>
                <a:spcPct val="90000"/>
              </a:lnSpc>
            </a:pPr>
            <a:r>
              <a:rPr lang="en-US" sz="700" b="1" dirty="0"/>
              <a:t>Survey Notes:</a:t>
            </a:r>
          </a:p>
          <a:p>
            <a:pPr eaLnBrk="1" hangingPunct="1">
              <a:lnSpc>
                <a:spcPct val="90000"/>
              </a:lnSpc>
            </a:pPr>
            <a:r>
              <a:rPr lang="en-US" sz="700" dirty="0"/>
              <a:t>Data are provided by the school coordinator or departmental respondent.  Survey collects data on key characteristics of interest, such as race/ethnicity, sex, citizenship, and source of funding.  Response rates are greater than 95</a:t>
            </a:r>
            <a:r>
              <a:rPr lang="en-US" sz="700" dirty="0" smtClean="0"/>
              <a:t>%.</a:t>
            </a:r>
          </a:p>
          <a:p>
            <a:pPr eaLnBrk="1" hangingPunct="1">
              <a:lnSpc>
                <a:spcPct val="90000"/>
              </a:lnSpc>
            </a:pPr>
            <a:endParaRPr lang="en-US" sz="700" dirty="0" smtClean="0"/>
          </a:p>
          <a:p>
            <a:pPr marL="0" marR="0" indent="0" algn="l" defTabSz="914400" rtl="0" eaLnBrk="1" fontAlgn="auto" latinLnBrk="0" hangingPunct="1">
              <a:lnSpc>
                <a:spcPct val="9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795 (4.3%) more biological science postdocs and 67 (0.4%) more medical sciences postdocs than would have been counted using the old survey frame.</a:t>
            </a:r>
            <a:endParaRPr lang="en-US" sz="700" dirty="0">
              <a:solidFill>
                <a:srgbClr val="FF0000"/>
              </a:solidFill>
            </a:endParaRPr>
          </a:p>
          <a:p>
            <a:pPr eaLnBrk="1" hangingPunct="1">
              <a:lnSpc>
                <a:spcPct val="90000"/>
              </a:lnSpc>
            </a:pPr>
            <a:endParaRPr lang="en-US" sz="700" dirty="0"/>
          </a:p>
          <a:p>
            <a:pPr eaLnBrk="1" hangingPunct="1">
              <a:lnSpc>
                <a:spcPct val="90000"/>
              </a:lnSpc>
            </a:pPr>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a:t>
            </a:r>
            <a:r>
              <a:rPr lang="en-US" sz="700" dirty="0" smtClean="0"/>
              <a:t>965,</a:t>
            </a:r>
            <a:r>
              <a:rPr lang="en-US" sz="700" baseline="0" dirty="0" smtClean="0"/>
              <a:t> </a:t>
            </a:r>
            <a:r>
              <a:rPr lang="en-US" sz="700" dirty="0" smtClean="0"/>
              <a:t>Arlington</a:t>
            </a:r>
            <a:r>
              <a:rPr lang="en-US" sz="700" dirty="0"/>
              <a:t>,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31</a:t>
            </a:fld>
            <a:endParaRPr lang="en-US"/>
          </a:p>
        </p:txBody>
      </p:sp>
    </p:spTree>
    <p:extLst>
      <p:ext uri="{BB962C8B-B14F-4D97-AF65-F5344CB8AC3E}">
        <p14:creationId xmlns:p14="http://schemas.microsoft.com/office/powerpoint/2010/main" val="1093988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Academic Postdoctoral Appointments</a:t>
            </a:r>
          </a:p>
          <a:p>
            <a:pPr eaLnBrk="1" hangingPunct="1">
              <a:lnSpc>
                <a:spcPct val="90000"/>
              </a:lnSpc>
            </a:pPr>
            <a:endParaRPr lang="en-US" sz="700" dirty="0"/>
          </a:p>
          <a:p>
            <a:pPr eaLnBrk="1" hangingPunct="1">
              <a:lnSpc>
                <a:spcPct val="90000"/>
              </a:lnSpc>
            </a:pPr>
            <a:r>
              <a:rPr lang="en-US" sz="700" b="1" dirty="0"/>
              <a:t>Source:</a:t>
            </a:r>
          </a:p>
          <a:p>
            <a:pPr eaLnBrk="1" hangingPunct="1">
              <a:lnSpc>
                <a:spcPct val="90000"/>
              </a:lnSpc>
            </a:pPr>
            <a:r>
              <a:rPr lang="en-US" sz="700" dirty="0"/>
              <a:t>National Science Foundation</a:t>
            </a:r>
          </a:p>
          <a:p>
            <a:pPr eaLnBrk="1" hangingPunct="1">
              <a:lnSpc>
                <a:spcPct val="90000"/>
              </a:lnSpc>
            </a:pPr>
            <a:r>
              <a:rPr lang="en-US" sz="700" dirty="0"/>
              <a:t>Survey of Graduate Students and </a:t>
            </a:r>
            <a:r>
              <a:rPr lang="en-US" sz="700" dirty="0" err="1"/>
              <a:t>Postdoctorates</a:t>
            </a:r>
            <a:r>
              <a:rPr lang="en-US" sz="700" dirty="0"/>
              <a:t> in Science and Engineering</a:t>
            </a:r>
          </a:p>
          <a:p>
            <a:pPr eaLnBrk="1" hangingPunct="1">
              <a:lnSpc>
                <a:spcPct val="90000"/>
              </a:lnSpc>
            </a:pPr>
            <a:r>
              <a:rPr lang="en-US" sz="700" b="1" u="sng" dirty="0"/>
              <a:t>http://www.nsf.gov/statistics/gradpostdoc/</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The data represent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lnSpc>
                <a:spcPct val="90000"/>
              </a:lnSpc>
            </a:pPr>
            <a:endParaRPr lang="en-US" sz="700" dirty="0"/>
          </a:p>
          <a:p>
            <a:pPr eaLnBrk="1" hangingPunct="1">
              <a:lnSpc>
                <a:spcPct val="90000"/>
              </a:lnSpc>
            </a:pPr>
            <a:r>
              <a:rPr lang="en-US" sz="700" b="1" dirty="0"/>
              <a:t>Survey Dates:  </a:t>
            </a:r>
            <a:r>
              <a:rPr lang="en-US" sz="700" dirty="0" smtClean="0"/>
              <a:t>1966-2014</a:t>
            </a:r>
            <a:endParaRPr lang="en-US" sz="700" dirty="0"/>
          </a:p>
          <a:p>
            <a:pPr eaLnBrk="1" hangingPunct="1">
              <a:lnSpc>
                <a:spcPct val="90000"/>
              </a:lnSpc>
            </a:pPr>
            <a:r>
              <a:rPr lang="en-US" sz="700" b="1" dirty="0"/>
              <a:t>Field Specifications:</a:t>
            </a:r>
          </a:p>
          <a:p>
            <a:pPr eaLnBrk="1" hangingPunct="1">
              <a:lnSpc>
                <a:spcPct val="90000"/>
              </a:lnSpc>
            </a:pPr>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lnSpc>
                <a:spcPct val="90000"/>
              </a:lnSpc>
            </a:pPr>
            <a:r>
              <a:rPr lang="en-US" sz="700" dirty="0"/>
              <a:t>Health: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lnSpc>
                <a:spcPct val="90000"/>
              </a:lnSpc>
            </a:pPr>
            <a:endParaRPr lang="en-US" sz="700" dirty="0"/>
          </a:p>
          <a:p>
            <a:pPr eaLnBrk="1" hangingPunct="1">
              <a:lnSpc>
                <a:spcPct val="90000"/>
              </a:lnSpc>
            </a:pPr>
            <a:r>
              <a:rPr lang="en-US" sz="700" b="1" dirty="0"/>
              <a:t>Survey Notes:</a:t>
            </a:r>
          </a:p>
          <a:p>
            <a:pPr eaLnBrk="1" hangingPunct="1">
              <a:lnSpc>
                <a:spcPct val="90000"/>
              </a:lnSpc>
            </a:pPr>
            <a:r>
              <a:rPr lang="en-US" sz="700" dirty="0"/>
              <a:t>Data are provided by the school coordinator or departmental respondent.  Survey collects data on key characteristics of interest, such as race/ethnicity, sex, citizenship, and source of funding.  Response rates are greater than 95%.</a:t>
            </a:r>
          </a:p>
          <a:p>
            <a:pPr eaLnBrk="1" hangingPunct="1">
              <a:lnSpc>
                <a:spcPct val="90000"/>
              </a:lnSpc>
            </a:pPr>
            <a:endParaRPr lang="en-US" sz="700" dirty="0"/>
          </a:p>
          <a:p>
            <a:pPr eaLnBrk="1" hangingPunct="1">
              <a:lnSpc>
                <a:spcPct val="90000"/>
              </a:lnSpc>
            </a:pPr>
            <a:r>
              <a:rPr lang="en-US" sz="700" dirty="0">
                <a:solidFill>
                  <a:srgbClr val="FF0000"/>
                </a:solidFill>
              </a:rPr>
              <a:t>Prior to 2010 GSS, the degree type item asked "Of the total [count], how many have an MD, DO, DDS, or DVM"  In 2010, data collection was expanded and required respondents to provide counts for each of the following categories: professional degrees (MD, DVM, DO, DDS), doctoral degrees (PhD, ScD, DEng), both professional and doctoral degree (MD-PhD, DVM-PhD), and unknown doctoral degree type.  Please note that while the 2010 data are not directly comparable, for purposes of completing this table the 2010 counts of postdocs with medical degrees includes postdocs with professional degrees (MD, DVM, DO, DDS) and postdocs with professional and doctoral degree (MD-PhD, DVM-PhD) degrees.  Consistent with the prior data collections, all remaining postdocs (including those of unknown degree type) are counted within the PhD columns. </a:t>
            </a:r>
          </a:p>
          <a:p>
            <a:pPr eaLnBrk="1" hangingPunct="1">
              <a:lnSpc>
                <a:spcPct val="90000"/>
              </a:lnSpc>
            </a:pPr>
            <a:endParaRPr lang="en-US" sz="700" i="1" dirty="0">
              <a:solidFill>
                <a:srgbClr val="FF0000"/>
              </a:solidFill>
            </a:endParaRPr>
          </a:p>
          <a:p>
            <a:pPr eaLnBrk="1" hangingPunct="1">
              <a:lnSpc>
                <a:spcPct val="90000"/>
              </a:lnSpc>
            </a:pPr>
            <a:r>
              <a:rPr lang="en-US" sz="700" dirty="0">
                <a:solidFill>
                  <a:srgbClr val="FF0000"/>
                </a:solidFill>
              </a:rPr>
              <a:t>Special tabulation of 2010 GSS data by RTI, </a:t>
            </a:r>
            <a:r>
              <a:rPr lang="en-US" sz="700" dirty="0" smtClean="0">
                <a:solidFill>
                  <a:srgbClr val="FF0000"/>
                </a:solidFill>
              </a:rPr>
              <a:t>9/11/2012</a:t>
            </a:r>
          </a:p>
          <a:p>
            <a:pPr eaLnBrk="1" hangingPunct="1">
              <a:lnSpc>
                <a:spcPct val="90000"/>
              </a:lnSpc>
            </a:pPr>
            <a:endParaRPr lang="en-US" sz="700" dirty="0" smtClean="0">
              <a:solidFill>
                <a:srgbClr val="FF0000"/>
              </a:solidFill>
            </a:endParaRPr>
          </a:p>
          <a:p>
            <a:pPr marL="0" marR="0" indent="0" algn="l" defTabSz="914400" rtl="0" eaLnBrk="1" fontAlgn="auto" latinLnBrk="0" hangingPunct="1">
              <a:lnSpc>
                <a:spcPct val="9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795 (4.3%) more biological science postdocs and 67 (0.4%) more medical sciences postdocs than would have been counted using the old survey frame.</a:t>
            </a:r>
            <a:endParaRPr lang="en-US" sz="700" dirty="0">
              <a:solidFill>
                <a:srgbClr val="FF0000"/>
              </a:solidFill>
            </a:endParaRPr>
          </a:p>
          <a:p>
            <a:pPr eaLnBrk="1" hangingPunct="1">
              <a:lnSpc>
                <a:spcPct val="90000"/>
              </a:lnSpc>
            </a:pPr>
            <a:endParaRPr lang="en-US" sz="700" dirty="0"/>
          </a:p>
          <a:p>
            <a:pPr eaLnBrk="1" hangingPunct="1">
              <a:lnSpc>
                <a:spcPct val="90000"/>
              </a:lnSpc>
            </a:pPr>
            <a:r>
              <a:rPr lang="en-US" sz="700" b="1" dirty="0"/>
              <a:t>Contact Information:</a:t>
            </a:r>
          </a:p>
          <a:p>
            <a:pPr defTabSz="931774" fontAlgn="base">
              <a:lnSpc>
                <a:spcPct val="90000"/>
              </a:lnSpc>
              <a:spcBef>
                <a:spcPct val="30000"/>
              </a:spcBef>
              <a:spcAft>
                <a:spcPct val="0"/>
              </a:spcAft>
              <a:defRPr/>
            </a:pPr>
            <a:r>
              <a:rPr lang="en-US" sz="700" dirty="0"/>
              <a:t>Kelly Kang</a:t>
            </a:r>
            <a:br>
              <a:rPr lang="en-US" sz="700" dirty="0"/>
            </a:br>
            <a:r>
              <a:rPr lang="en-US" sz="700" dirty="0"/>
              <a:t>National Center for Science and Engineering Statistics (</a:t>
            </a:r>
            <a:r>
              <a:rPr lang="en-US" sz="700" dirty="0" smtClean="0"/>
              <a:t>NCSES)</a:t>
            </a:r>
            <a:r>
              <a:rPr lang="en-US" sz="700" baseline="0" dirty="0" smtClean="0"/>
              <a:t> / </a:t>
            </a:r>
            <a:r>
              <a:rPr lang="en-US" sz="700" dirty="0" smtClean="0"/>
              <a:t>National </a:t>
            </a:r>
            <a:r>
              <a:rPr lang="en-US" sz="700" dirty="0"/>
              <a:t>Science </a:t>
            </a:r>
            <a:r>
              <a:rPr lang="en-US" sz="700" dirty="0" smtClean="0"/>
              <a:t>Foundation</a:t>
            </a:r>
            <a:r>
              <a:rPr lang="en-US" sz="700" dirty="0"/>
              <a:t/>
            </a:r>
            <a:br>
              <a:rPr lang="en-US" sz="700" dirty="0"/>
            </a:br>
            <a:r>
              <a:rPr lang="en-US" sz="700" dirty="0"/>
              <a:t>Phone: (703) 292-7796, E-mail: kkang@nsf.gov</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32</a:t>
            </a:fld>
            <a:endParaRPr lang="en-US"/>
          </a:p>
        </p:txBody>
      </p:sp>
    </p:spTree>
    <p:extLst>
      <p:ext uri="{BB962C8B-B14F-4D97-AF65-F5344CB8AC3E}">
        <p14:creationId xmlns:p14="http://schemas.microsoft.com/office/powerpoint/2010/main" val="3512506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Academic Postdoctoral Appointments</a:t>
            </a:r>
          </a:p>
          <a:p>
            <a:pPr eaLnBrk="1" hangingPunct="1">
              <a:lnSpc>
                <a:spcPct val="90000"/>
              </a:lnSpc>
            </a:pPr>
            <a:endParaRPr lang="en-US" sz="700" dirty="0"/>
          </a:p>
          <a:p>
            <a:pPr eaLnBrk="1" hangingPunct="1">
              <a:lnSpc>
                <a:spcPct val="90000"/>
              </a:lnSpc>
            </a:pPr>
            <a:r>
              <a:rPr lang="en-US" sz="700" b="1" dirty="0"/>
              <a:t>Source:</a:t>
            </a:r>
          </a:p>
          <a:p>
            <a:pPr eaLnBrk="1" hangingPunct="1">
              <a:lnSpc>
                <a:spcPct val="90000"/>
              </a:lnSpc>
            </a:pPr>
            <a:r>
              <a:rPr lang="en-US" sz="700" dirty="0"/>
              <a:t>National Science </a:t>
            </a:r>
            <a:r>
              <a:rPr lang="en-US" sz="700" dirty="0" smtClean="0"/>
              <a:t>Foundation</a:t>
            </a:r>
            <a:r>
              <a:rPr lang="en-US" sz="700" baseline="0" dirty="0" smtClean="0"/>
              <a:t> </a:t>
            </a:r>
            <a:r>
              <a:rPr lang="en-US" sz="700" dirty="0" smtClean="0"/>
              <a:t>Survey </a:t>
            </a:r>
            <a:r>
              <a:rPr lang="en-US" sz="700" dirty="0"/>
              <a:t>of Graduate Students and </a:t>
            </a:r>
            <a:r>
              <a:rPr lang="en-US" sz="700" dirty="0" err="1"/>
              <a:t>Postdoctorates</a:t>
            </a:r>
            <a:r>
              <a:rPr lang="en-US" sz="700" dirty="0"/>
              <a:t> in Science and Engineering</a:t>
            </a:r>
          </a:p>
          <a:p>
            <a:pPr eaLnBrk="1" hangingPunct="1">
              <a:lnSpc>
                <a:spcPct val="90000"/>
              </a:lnSpc>
            </a:pPr>
            <a:r>
              <a:rPr lang="en-US" sz="700" b="1" u="sng" dirty="0"/>
              <a:t>http://www.nsf.gov/statistics/gradpostdoc/</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The data represent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lnSpc>
                <a:spcPct val="90000"/>
              </a:lnSpc>
            </a:pPr>
            <a:endParaRPr lang="en-US" sz="700" dirty="0"/>
          </a:p>
          <a:p>
            <a:pPr eaLnBrk="1" hangingPunct="1">
              <a:lnSpc>
                <a:spcPct val="90000"/>
              </a:lnSpc>
            </a:pPr>
            <a:r>
              <a:rPr lang="en-US" sz="700" b="1" dirty="0"/>
              <a:t>Survey Dates:  </a:t>
            </a:r>
            <a:r>
              <a:rPr lang="en-US" sz="700" dirty="0" smtClean="0"/>
              <a:t>1966-2014</a:t>
            </a:r>
            <a:endParaRPr lang="en-US" sz="700" dirty="0"/>
          </a:p>
          <a:p>
            <a:pPr eaLnBrk="1" hangingPunct="1">
              <a:lnSpc>
                <a:spcPct val="90000"/>
              </a:lnSpc>
            </a:pPr>
            <a:endParaRPr lang="en-US" sz="700" dirty="0"/>
          </a:p>
          <a:p>
            <a:pPr eaLnBrk="1" hangingPunct="1">
              <a:lnSpc>
                <a:spcPct val="90000"/>
              </a:lnSpc>
            </a:pPr>
            <a:r>
              <a:rPr lang="en-US" sz="700" b="1" dirty="0"/>
              <a:t>Field Specifications:</a:t>
            </a:r>
          </a:p>
          <a:p>
            <a:pPr eaLnBrk="1" hangingPunct="1">
              <a:lnSpc>
                <a:spcPct val="90000"/>
              </a:lnSpc>
            </a:pPr>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lnSpc>
                <a:spcPct val="90000"/>
              </a:lnSpc>
            </a:pPr>
            <a:r>
              <a:rPr lang="en-US" sz="700" dirty="0"/>
              <a:t>Health: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lnSpc>
                <a:spcPct val="90000"/>
              </a:lnSpc>
            </a:pPr>
            <a:endParaRPr lang="en-US" sz="700" dirty="0"/>
          </a:p>
          <a:p>
            <a:pPr eaLnBrk="1" hangingPunct="1">
              <a:lnSpc>
                <a:spcPct val="90000"/>
              </a:lnSpc>
            </a:pPr>
            <a:r>
              <a:rPr lang="en-US" sz="700" b="1" dirty="0"/>
              <a:t>Survey Notes:</a:t>
            </a:r>
          </a:p>
          <a:p>
            <a:pPr eaLnBrk="1" hangingPunct="1">
              <a:lnSpc>
                <a:spcPct val="90000"/>
              </a:lnSpc>
            </a:pPr>
            <a:r>
              <a:rPr lang="en-US" sz="700" dirty="0"/>
              <a:t>Data are provided by the school coordinator or departmental respondent.  Survey collects data on key characteristics of interest, such as race/ethnicity, sex, citizenship, and source of funding.  Response rates are greater than 95%.</a:t>
            </a:r>
          </a:p>
          <a:p>
            <a:pPr eaLnBrk="1" hangingPunct="1">
              <a:lnSpc>
                <a:spcPct val="90000"/>
              </a:lnSpc>
            </a:pPr>
            <a:endParaRPr lang="en-US" sz="700" dirty="0"/>
          </a:p>
          <a:p>
            <a:pPr eaLnBrk="1" hangingPunct="1">
              <a:lnSpc>
                <a:spcPct val="90000"/>
              </a:lnSpc>
            </a:pPr>
            <a:r>
              <a:rPr lang="en-US" sz="700" dirty="0">
                <a:solidFill>
                  <a:srgbClr val="FF0000"/>
                </a:solidFill>
              </a:rPr>
              <a:t>Prior to 2010 GSS, the degree type item asked "Of the total [count], how many have an MD, DO, DDS, or DVM"  In 2010, data collection was expanded and required respondents to provide counts for each of the following categories: professional degrees (MD, DVM, DO, DDS), doctoral degrees (PhD, ScD, DEng), both professional and doctoral degree (MD-PhD, DVM-PhD), and unknown doctoral degree type.  Please note that while the 2010 data are not directly comparable, for purposes of completing this table the 2010 counts of postdocs with medical degrees includes postdocs with professional degrees (MD, DVM, DO, DDS) and postdocs with professional and doctoral degree (MD-PhD, DVM-PhD) degrees.  Consistent with the prior data collections, all remaining postdocs (including those of unknown degree type) are counted within the PhD columns. </a:t>
            </a:r>
          </a:p>
          <a:p>
            <a:pPr eaLnBrk="1" hangingPunct="1">
              <a:lnSpc>
                <a:spcPct val="90000"/>
              </a:lnSpc>
            </a:pPr>
            <a:endParaRPr lang="en-US" sz="700" i="1" dirty="0">
              <a:solidFill>
                <a:srgbClr val="FF0000"/>
              </a:solidFill>
            </a:endParaRPr>
          </a:p>
          <a:p>
            <a:pPr eaLnBrk="1" hangingPunct="1">
              <a:lnSpc>
                <a:spcPct val="90000"/>
              </a:lnSpc>
            </a:pPr>
            <a:r>
              <a:rPr lang="en-US" sz="700" dirty="0">
                <a:solidFill>
                  <a:srgbClr val="FF0000"/>
                </a:solidFill>
              </a:rPr>
              <a:t>Special tabulation of 2010 GSS data by RTI, </a:t>
            </a:r>
            <a:r>
              <a:rPr lang="en-US" sz="700" dirty="0" smtClean="0">
                <a:solidFill>
                  <a:srgbClr val="FF0000"/>
                </a:solidFill>
              </a:rPr>
              <a:t>9/11/2012</a:t>
            </a:r>
          </a:p>
          <a:p>
            <a:pPr eaLnBrk="1" hangingPunct="1">
              <a:lnSpc>
                <a:spcPct val="90000"/>
              </a:lnSpc>
            </a:pPr>
            <a:endParaRPr lang="en-US" sz="700" dirty="0" smtClean="0">
              <a:solidFill>
                <a:srgbClr val="FF0000"/>
              </a:solidFill>
            </a:endParaRPr>
          </a:p>
          <a:p>
            <a:pPr marL="0" marR="0" indent="0" algn="l" defTabSz="914400" rtl="0" eaLnBrk="1" fontAlgn="auto" latinLnBrk="0" hangingPunct="1">
              <a:lnSpc>
                <a:spcPct val="9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795 (4.3%) more biological science postdocs and 67 (0.4%) more medical sciences postdocs than would have been counted using the old survey frame.</a:t>
            </a:r>
            <a:endParaRPr lang="en-US" sz="700" dirty="0">
              <a:solidFill>
                <a:srgbClr val="FF0000"/>
              </a:solidFill>
            </a:endParaRPr>
          </a:p>
          <a:p>
            <a:pPr eaLnBrk="1" hangingPunct="1">
              <a:lnSpc>
                <a:spcPct val="90000"/>
              </a:lnSpc>
            </a:pPr>
            <a:endParaRPr lang="en-US" sz="700" dirty="0"/>
          </a:p>
          <a:p>
            <a:pPr eaLnBrk="1" hangingPunct="1">
              <a:lnSpc>
                <a:spcPct val="90000"/>
              </a:lnSpc>
            </a:pPr>
            <a:r>
              <a:rPr lang="en-US" sz="700" b="1" dirty="0"/>
              <a:t>Contact Information:</a:t>
            </a:r>
          </a:p>
          <a:p>
            <a:pPr defTabSz="931774" fontAlgn="base">
              <a:lnSpc>
                <a:spcPct val="90000"/>
              </a:lnSpc>
              <a:spcBef>
                <a:spcPct val="30000"/>
              </a:spcBef>
              <a:spcAft>
                <a:spcPct val="0"/>
              </a:spcAft>
              <a:defRPr/>
            </a:pPr>
            <a:r>
              <a:rPr lang="en-US" sz="700" dirty="0"/>
              <a:t>Kelly Kang</a:t>
            </a:r>
            <a:br>
              <a:rPr lang="en-US" sz="700" dirty="0"/>
            </a:br>
            <a:r>
              <a:rPr lang="en-US" sz="700" dirty="0"/>
              <a:t>National Center for Science and Engineering Statistics (</a:t>
            </a:r>
            <a:r>
              <a:rPr lang="en-US" sz="700" dirty="0" smtClean="0"/>
              <a:t>NCSES)</a:t>
            </a:r>
            <a:r>
              <a:rPr lang="en-US" sz="700" baseline="0" dirty="0" smtClean="0"/>
              <a:t> / </a:t>
            </a:r>
            <a:r>
              <a:rPr lang="en-US" sz="700" dirty="0" smtClean="0"/>
              <a:t>National </a:t>
            </a:r>
            <a:r>
              <a:rPr lang="en-US" sz="700" dirty="0"/>
              <a:t>Science </a:t>
            </a:r>
            <a:r>
              <a:rPr lang="en-US" sz="700" dirty="0" smtClean="0"/>
              <a:t>Foundation</a:t>
            </a:r>
            <a:r>
              <a:rPr lang="en-US" sz="700" dirty="0"/>
              <a:t/>
            </a:r>
            <a:br>
              <a:rPr lang="en-US" sz="700" dirty="0"/>
            </a:br>
            <a:r>
              <a:rPr lang="en-US" sz="700" dirty="0"/>
              <a:t>Phone: (703) 292-7796, E-mail: kkang@nsf.gov</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33</a:t>
            </a:fld>
            <a:endParaRPr lang="en-US"/>
          </a:p>
        </p:txBody>
      </p:sp>
    </p:spTree>
    <p:extLst>
      <p:ext uri="{BB962C8B-B14F-4D97-AF65-F5344CB8AC3E}">
        <p14:creationId xmlns:p14="http://schemas.microsoft.com/office/powerpoint/2010/main" val="3512506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Academic Postdoctoral Appointments</a:t>
            </a:r>
          </a:p>
          <a:p>
            <a:pPr eaLnBrk="1" hangingPunct="1">
              <a:lnSpc>
                <a:spcPct val="90000"/>
              </a:lnSpc>
            </a:pPr>
            <a:endParaRPr lang="en-US" sz="700" dirty="0"/>
          </a:p>
          <a:p>
            <a:pPr eaLnBrk="1" hangingPunct="1">
              <a:lnSpc>
                <a:spcPct val="90000"/>
              </a:lnSpc>
            </a:pPr>
            <a:r>
              <a:rPr lang="en-US" sz="700" b="1" dirty="0"/>
              <a:t>Source:</a:t>
            </a:r>
          </a:p>
          <a:p>
            <a:pPr eaLnBrk="1" hangingPunct="1">
              <a:lnSpc>
                <a:spcPct val="90000"/>
              </a:lnSpc>
            </a:pPr>
            <a:r>
              <a:rPr lang="en-US" sz="700" dirty="0"/>
              <a:t>National Science </a:t>
            </a:r>
            <a:r>
              <a:rPr lang="en-US" sz="700" dirty="0" smtClean="0"/>
              <a:t>Foundation</a:t>
            </a:r>
            <a:r>
              <a:rPr lang="en-US" sz="700" baseline="0" dirty="0" smtClean="0"/>
              <a:t> </a:t>
            </a:r>
            <a:r>
              <a:rPr lang="en-US" sz="700" dirty="0" smtClean="0"/>
              <a:t>Survey </a:t>
            </a:r>
            <a:r>
              <a:rPr lang="en-US" sz="700" dirty="0"/>
              <a:t>of Graduate Students and </a:t>
            </a:r>
            <a:r>
              <a:rPr lang="en-US" sz="700" dirty="0" err="1"/>
              <a:t>Postdoctorates</a:t>
            </a:r>
            <a:r>
              <a:rPr lang="en-US" sz="700" dirty="0"/>
              <a:t> in Science and Engineering</a:t>
            </a:r>
          </a:p>
          <a:p>
            <a:pPr eaLnBrk="1" hangingPunct="1">
              <a:lnSpc>
                <a:spcPct val="90000"/>
              </a:lnSpc>
            </a:pPr>
            <a:r>
              <a:rPr lang="en-US" sz="700" b="1" u="sng" dirty="0"/>
              <a:t>http://www.nsf.gov/statistics/gradpostdoc/</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The data represent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lnSpc>
                <a:spcPct val="90000"/>
              </a:lnSpc>
            </a:pPr>
            <a:endParaRPr lang="en-US" sz="700" dirty="0"/>
          </a:p>
          <a:p>
            <a:pPr eaLnBrk="1" hangingPunct="1">
              <a:lnSpc>
                <a:spcPct val="90000"/>
              </a:lnSpc>
            </a:pPr>
            <a:r>
              <a:rPr lang="en-US" sz="700" b="1" dirty="0"/>
              <a:t>Survey Dates:  </a:t>
            </a:r>
            <a:r>
              <a:rPr lang="en-US" sz="700" dirty="0" smtClean="0"/>
              <a:t>1966-2014</a:t>
            </a:r>
            <a:endParaRPr lang="en-US" sz="700" dirty="0"/>
          </a:p>
          <a:p>
            <a:pPr eaLnBrk="1" hangingPunct="1">
              <a:lnSpc>
                <a:spcPct val="90000"/>
              </a:lnSpc>
            </a:pPr>
            <a:endParaRPr lang="en-US" sz="700" b="1" dirty="0"/>
          </a:p>
          <a:p>
            <a:pPr eaLnBrk="1" hangingPunct="1">
              <a:lnSpc>
                <a:spcPct val="90000"/>
              </a:lnSpc>
            </a:pPr>
            <a:r>
              <a:rPr lang="en-US" sz="700" b="1" dirty="0"/>
              <a:t>Field Specifications:</a:t>
            </a:r>
          </a:p>
          <a:p>
            <a:pPr eaLnBrk="1" hangingPunct="1">
              <a:lnSpc>
                <a:spcPct val="90000"/>
              </a:lnSpc>
            </a:pPr>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lnSpc>
                <a:spcPct val="90000"/>
              </a:lnSpc>
            </a:pPr>
            <a:r>
              <a:rPr lang="en-US" sz="700" dirty="0"/>
              <a:t>Health: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lnSpc>
                <a:spcPct val="90000"/>
              </a:lnSpc>
            </a:pPr>
            <a:endParaRPr lang="en-US" sz="700" b="1" dirty="0"/>
          </a:p>
          <a:p>
            <a:pPr eaLnBrk="1" hangingPunct="1">
              <a:lnSpc>
                <a:spcPct val="90000"/>
              </a:lnSpc>
            </a:pPr>
            <a:r>
              <a:rPr lang="en-US" sz="700" b="1" dirty="0"/>
              <a:t>Survey Notes:</a:t>
            </a:r>
          </a:p>
          <a:p>
            <a:pPr eaLnBrk="1" hangingPunct="1">
              <a:lnSpc>
                <a:spcPct val="90000"/>
              </a:lnSpc>
            </a:pPr>
            <a:r>
              <a:rPr lang="en-US" sz="700" dirty="0"/>
              <a:t>Data are provided by the school coordinator or departmental respondent.  Survey collects data on key characteristics of interest, such as race/ethnicity, sex, citizenship, and source of funding.  Response rates are greater than 95%.</a:t>
            </a:r>
          </a:p>
          <a:p>
            <a:pPr eaLnBrk="1" hangingPunct="1">
              <a:lnSpc>
                <a:spcPct val="90000"/>
              </a:lnSpc>
            </a:pPr>
            <a:endParaRPr lang="en-US" sz="700" dirty="0"/>
          </a:p>
          <a:p>
            <a:pPr eaLnBrk="1" hangingPunct="1">
              <a:lnSpc>
                <a:spcPct val="90000"/>
              </a:lnSpc>
            </a:pPr>
            <a:r>
              <a:rPr lang="en-US" sz="700" dirty="0">
                <a:solidFill>
                  <a:srgbClr val="FF0000"/>
                </a:solidFill>
              </a:rPr>
              <a:t>Prior to 2010 GSS, the degree type item asked "Of the total [count], how many have an MD, DO, DDS, or DVM"  In 2010, data collection was expanded and required respondents to provide counts for each of the following categories: professional degrees (MD, DVM, DO, DDS), doctoral degrees (PhD, ScD, DEng), both professional and doctoral degree (MD-PhD, DVM-PhD), and unknown doctoral degree type.  Please note that while the 2010 data are not directly comparable, for purposes of completing this table the 2010 counts of postdocs with medical degrees includes postdocs with professional degrees (MD, DVM, DO, DDS) and postdocs with professional and doctoral degree (MD-PhD, DVM-PhD) degrees.  Consistent with the prior data collections, all remaining postdocs (including those of unknown degree type) are counted within the PhD columns. </a:t>
            </a:r>
          </a:p>
          <a:p>
            <a:pPr eaLnBrk="1" hangingPunct="1">
              <a:lnSpc>
                <a:spcPct val="90000"/>
              </a:lnSpc>
            </a:pPr>
            <a:endParaRPr lang="en-US" sz="700" i="1" dirty="0">
              <a:solidFill>
                <a:srgbClr val="FF0000"/>
              </a:solidFill>
            </a:endParaRPr>
          </a:p>
          <a:p>
            <a:pPr eaLnBrk="1" hangingPunct="1">
              <a:lnSpc>
                <a:spcPct val="90000"/>
              </a:lnSpc>
            </a:pPr>
            <a:r>
              <a:rPr lang="en-US" sz="700" dirty="0">
                <a:solidFill>
                  <a:srgbClr val="FF0000"/>
                </a:solidFill>
              </a:rPr>
              <a:t>Special tabulation of 2010 GSS data by RTI, </a:t>
            </a:r>
            <a:r>
              <a:rPr lang="en-US" sz="700" dirty="0" smtClean="0">
                <a:solidFill>
                  <a:srgbClr val="FF0000"/>
                </a:solidFill>
              </a:rPr>
              <a:t>9/11/2012</a:t>
            </a:r>
          </a:p>
          <a:p>
            <a:pPr eaLnBrk="1" hangingPunct="1">
              <a:lnSpc>
                <a:spcPct val="90000"/>
              </a:lnSpc>
            </a:pPr>
            <a:endParaRPr lang="en-US" sz="700" dirty="0" smtClean="0">
              <a:solidFill>
                <a:srgbClr val="FF0000"/>
              </a:solidFill>
            </a:endParaRPr>
          </a:p>
          <a:p>
            <a:pPr marL="0" marR="0" indent="0" algn="l" defTabSz="914400" rtl="0" eaLnBrk="1" fontAlgn="auto" latinLnBrk="0" hangingPunct="1">
              <a:lnSpc>
                <a:spcPct val="9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795 (4.3%) more biological science postdocs and 67 (0.4%) more medical sciences postdocs than would have been counted using the old survey frame.</a:t>
            </a:r>
            <a:endParaRPr lang="en-US" sz="700" dirty="0">
              <a:solidFill>
                <a:srgbClr val="FF0000"/>
              </a:solidFill>
            </a:endParaRPr>
          </a:p>
          <a:p>
            <a:pPr eaLnBrk="1" hangingPunct="1">
              <a:lnSpc>
                <a:spcPct val="90000"/>
              </a:lnSpc>
            </a:pPr>
            <a:endParaRPr lang="en-US" sz="700" dirty="0"/>
          </a:p>
          <a:p>
            <a:pPr eaLnBrk="1" hangingPunct="1">
              <a:lnSpc>
                <a:spcPct val="90000"/>
              </a:lnSpc>
            </a:pPr>
            <a:r>
              <a:rPr lang="en-US" sz="700" b="1" dirty="0"/>
              <a:t>Contact Information:</a:t>
            </a:r>
          </a:p>
          <a:p>
            <a:pPr defTabSz="931774" fontAlgn="base">
              <a:lnSpc>
                <a:spcPct val="90000"/>
              </a:lnSpc>
              <a:spcBef>
                <a:spcPct val="30000"/>
              </a:spcBef>
              <a:spcAft>
                <a:spcPct val="0"/>
              </a:spcAft>
              <a:defRPr/>
            </a:pPr>
            <a:r>
              <a:rPr lang="en-US" sz="700" dirty="0"/>
              <a:t>Kelly Kang</a:t>
            </a:r>
            <a:br>
              <a:rPr lang="en-US" sz="700" dirty="0"/>
            </a:br>
            <a:r>
              <a:rPr lang="en-US" sz="700" dirty="0"/>
              <a:t>National Center for Science and Engineering Statistics (</a:t>
            </a:r>
            <a:r>
              <a:rPr lang="en-US" sz="700" dirty="0" smtClean="0"/>
              <a:t>NCSES)</a:t>
            </a:r>
            <a:r>
              <a:rPr lang="en-US" sz="700" baseline="0" dirty="0" smtClean="0"/>
              <a:t> / </a:t>
            </a:r>
            <a:r>
              <a:rPr lang="en-US" sz="700" dirty="0" smtClean="0"/>
              <a:t>National </a:t>
            </a:r>
            <a:r>
              <a:rPr lang="en-US" sz="700" dirty="0"/>
              <a:t>Science Foundation</a:t>
            </a:r>
            <a:br>
              <a:rPr lang="en-US" sz="700" dirty="0"/>
            </a:br>
            <a:r>
              <a:rPr lang="en-US" sz="700" dirty="0" smtClean="0"/>
              <a:t>Phone</a:t>
            </a:r>
            <a:r>
              <a:rPr lang="en-US" sz="700" dirty="0"/>
              <a:t>: (703) 292-7796, E-mail: kkang@nsf.gov</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34</a:t>
            </a:fld>
            <a:endParaRPr lang="en-US"/>
          </a:p>
        </p:txBody>
      </p:sp>
    </p:spTree>
    <p:extLst>
      <p:ext uri="{BB962C8B-B14F-4D97-AF65-F5344CB8AC3E}">
        <p14:creationId xmlns:p14="http://schemas.microsoft.com/office/powerpoint/2010/main" val="4258508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Academic Postdoctoral Appointments</a:t>
            </a:r>
          </a:p>
          <a:p>
            <a:pPr eaLnBrk="1" hangingPunct="1">
              <a:lnSpc>
                <a:spcPct val="90000"/>
              </a:lnSpc>
            </a:pPr>
            <a:endParaRPr lang="en-US" sz="700" dirty="0"/>
          </a:p>
          <a:p>
            <a:pPr eaLnBrk="1" hangingPunct="1">
              <a:lnSpc>
                <a:spcPct val="90000"/>
              </a:lnSpc>
            </a:pPr>
            <a:r>
              <a:rPr lang="en-US" sz="700" b="1" dirty="0"/>
              <a:t>Source:</a:t>
            </a:r>
          </a:p>
          <a:p>
            <a:pPr eaLnBrk="1" hangingPunct="1">
              <a:lnSpc>
                <a:spcPct val="90000"/>
              </a:lnSpc>
            </a:pPr>
            <a:r>
              <a:rPr lang="en-US" sz="700" dirty="0"/>
              <a:t>National Science Foundation</a:t>
            </a:r>
          </a:p>
          <a:p>
            <a:pPr eaLnBrk="1" hangingPunct="1">
              <a:lnSpc>
                <a:spcPct val="90000"/>
              </a:lnSpc>
            </a:pPr>
            <a:r>
              <a:rPr lang="en-US" sz="700" dirty="0"/>
              <a:t>Survey of Graduate Students and </a:t>
            </a:r>
            <a:r>
              <a:rPr lang="en-US" sz="700" dirty="0" err="1"/>
              <a:t>Postdoctorates</a:t>
            </a:r>
            <a:r>
              <a:rPr lang="en-US" sz="700" dirty="0"/>
              <a:t> in Science and Engineering</a:t>
            </a:r>
          </a:p>
          <a:p>
            <a:pPr eaLnBrk="1" hangingPunct="1">
              <a:lnSpc>
                <a:spcPct val="90000"/>
              </a:lnSpc>
            </a:pPr>
            <a:r>
              <a:rPr lang="en-US" sz="700" b="1" u="sng" dirty="0"/>
              <a:t>http://www.nsf.gov/statistics/gradpostdoc/</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The data represent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lnSpc>
                <a:spcPct val="90000"/>
              </a:lnSpc>
            </a:pPr>
            <a:endParaRPr lang="en-US" sz="700" dirty="0"/>
          </a:p>
          <a:p>
            <a:pPr eaLnBrk="1" hangingPunct="1">
              <a:lnSpc>
                <a:spcPct val="90000"/>
              </a:lnSpc>
            </a:pPr>
            <a:r>
              <a:rPr lang="en-US" sz="700" b="1" dirty="0"/>
              <a:t>Survey Dates:  </a:t>
            </a:r>
            <a:r>
              <a:rPr lang="en-US" sz="700" dirty="0" smtClean="0"/>
              <a:t>1966-2014</a:t>
            </a:r>
            <a:endParaRPr lang="en-US" sz="700" dirty="0"/>
          </a:p>
          <a:p>
            <a:pPr eaLnBrk="1" hangingPunct="1">
              <a:lnSpc>
                <a:spcPct val="90000"/>
              </a:lnSpc>
            </a:pPr>
            <a:r>
              <a:rPr lang="en-US" sz="700" b="1" dirty="0"/>
              <a:t>Field Specifications:</a:t>
            </a:r>
          </a:p>
          <a:p>
            <a:pPr eaLnBrk="1" hangingPunct="1">
              <a:lnSpc>
                <a:spcPct val="90000"/>
              </a:lnSpc>
            </a:pPr>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lnSpc>
                <a:spcPct val="90000"/>
              </a:lnSpc>
            </a:pPr>
            <a:r>
              <a:rPr lang="en-US" sz="700" dirty="0"/>
              <a:t>Health: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lnSpc>
                <a:spcPct val="90000"/>
              </a:lnSpc>
            </a:pPr>
            <a:endParaRPr lang="en-US" sz="700" dirty="0"/>
          </a:p>
          <a:p>
            <a:pPr eaLnBrk="1" hangingPunct="1">
              <a:lnSpc>
                <a:spcPct val="90000"/>
              </a:lnSpc>
            </a:pPr>
            <a:r>
              <a:rPr lang="en-US" sz="700" b="1" dirty="0"/>
              <a:t>Survey Notes:</a:t>
            </a:r>
          </a:p>
          <a:p>
            <a:pPr eaLnBrk="1" hangingPunct="1">
              <a:lnSpc>
                <a:spcPct val="90000"/>
              </a:lnSpc>
            </a:pPr>
            <a:r>
              <a:rPr lang="en-US" sz="700" dirty="0"/>
              <a:t>Data are provided by the school coordinator or departmental respondent.  Survey collects data on key characteristics of interest, such as race/ethnicity, sex, citizenship, and source of funding.  Response rates are greater than 95%.</a:t>
            </a:r>
          </a:p>
          <a:p>
            <a:pPr eaLnBrk="1" hangingPunct="1">
              <a:lnSpc>
                <a:spcPct val="90000"/>
              </a:lnSpc>
            </a:pPr>
            <a:endParaRPr lang="en-US" sz="700" dirty="0" smtClean="0"/>
          </a:p>
          <a:p>
            <a:pPr marL="0" marR="0" indent="0" algn="l" defTabSz="914400" rtl="0" eaLnBrk="1" fontAlgn="auto" latinLnBrk="0" hangingPunct="1">
              <a:lnSpc>
                <a:spcPct val="9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795 (4.3%) more biological science postdocs and 67 (0.4%) more medical sciences postdocs than would have been counted using the old survey frame.</a:t>
            </a:r>
            <a:endParaRPr lang="en-US" sz="700" dirty="0" smtClean="0"/>
          </a:p>
          <a:p>
            <a:pPr eaLnBrk="1" hangingPunct="1">
              <a:lnSpc>
                <a:spcPct val="90000"/>
              </a:lnSpc>
            </a:pPr>
            <a:endParaRPr lang="en-US" sz="700" dirty="0"/>
          </a:p>
          <a:p>
            <a:pPr eaLnBrk="1" hangingPunct="1">
              <a:lnSpc>
                <a:spcPct val="90000"/>
              </a:lnSpc>
            </a:pPr>
            <a:r>
              <a:rPr lang="en-US" sz="700" b="1" dirty="0"/>
              <a:t>Contact Information:</a:t>
            </a:r>
          </a:p>
          <a:p>
            <a:pPr eaLnBrk="1" hangingPunct="1">
              <a:lnSpc>
                <a:spcPct val="90000"/>
              </a:lnSpc>
            </a:pPr>
            <a:r>
              <a:rPr lang="en-US" sz="700" dirty="0"/>
              <a:t>Kelly Kang</a:t>
            </a:r>
            <a:br>
              <a:rPr lang="en-US" sz="700" dirty="0"/>
            </a:br>
            <a:r>
              <a:rPr lang="en-US" sz="700" dirty="0"/>
              <a:t>National Center for Science and Engineering Statistics (NCSES)</a:t>
            </a:r>
            <a:br>
              <a:rPr lang="en-US" sz="700" dirty="0"/>
            </a:br>
            <a:r>
              <a:rPr lang="en-US" sz="700" dirty="0"/>
              <a:t>National Science Foundation</a:t>
            </a:r>
            <a:br>
              <a:rPr lang="en-US" sz="700" dirty="0"/>
            </a:br>
            <a:r>
              <a:rPr lang="en-US" sz="700" dirty="0"/>
              <a:t>4201 Wilson Boulevard, Suite </a:t>
            </a:r>
            <a:r>
              <a:rPr lang="en-US" sz="700" dirty="0" smtClean="0"/>
              <a:t>965</a:t>
            </a:r>
            <a:r>
              <a:rPr lang="en-US" sz="700" baseline="0" dirty="0" smtClean="0"/>
              <a:t>, </a:t>
            </a:r>
            <a:r>
              <a:rPr lang="en-US" sz="700" dirty="0" smtClean="0"/>
              <a:t>Arlington</a:t>
            </a:r>
            <a:r>
              <a:rPr lang="en-US" sz="700" dirty="0"/>
              <a:t>, VA 22230</a:t>
            </a:r>
            <a:br>
              <a:rPr lang="en-US" sz="700" dirty="0"/>
            </a:br>
            <a:r>
              <a:rPr lang="en-US" sz="700" dirty="0"/>
              <a:t>Phone: (703) 292-7796</a:t>
            </a:r>
            <a:br>
              <a:rPr lang="en-US" sz="700" dirty="0"/>
            </a:br>
            <a:r>
              <a:rPr lang="en-US" sz="700" b="1" u="sng" dirty="0"/>
              <a:t>E-mail: kkang@nsf.gov</a:t>
            </a:r>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35</a:t>
            </a:fld>
            <a:endParaRPr lang="en-US"/>
          </a:p>
        </p:txBody>
      </p:sp>
    </p:spTree>
    <p:extLst>
      <p:ext uri="{BB962C8B-B14F-4D97-AF65-F5344CB8AC3E}">
        <p14:creationId xmlns:p14="http://schemas.microsoft.com/office/powerpoint/2010/main" val="1393276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Academic Postdoctoral Appointments</a:t>
            </a:r>
          </a:p>
          <a:p>
            <a:pPr eaLnBrk="1" hangingPunct="1">
              <a:lnSpc>
                <a:spcPct val="90000"/>
              </a:lnSpc>
            </a:pPr>
            <a:endParaRPr lang="en-US" sz="700" b="1" dirty="0"/>
          </a:p>
          <a:p>
            <a:pPr eaLnBrk="1" hangingPunct="1">
              <a:lnSpc>
                <a:spcPct val="90000"/>
              </a:lnSpc>
            </a:pPr>
            <a:r>
              <a:rPr lang="en-US" sz="700" b="1" dirty="0"/>
              <a:t>Source:</a:t>
            </a:r>
          </a:p>
          <a:p>
            <a:pPr eaLnBrk="1" hangingPunct="1">
              <a:lnSpc>
                <a:spcPct val="90000"/>
              </a:lnSpc>
            </a:pPr>
            <a:r>
              <a:rPr lang="en-US" sz="700" dirty="0"/>
              <a:t>National Science Foundation</a:t>
            </a:r>
          </a:p>
          <a:p>
            <a:pPr eaLnBrk="1" hangingPunct="1">
              <a:lnSpc>
                <a:spcPct val="90000"/>
              </a:lnSpc>
            </a:pPr>
            <a:r>
              <a:rPr lang="en-US" sz="700" dirty="0"/>
              <a:t>Survey of Graduate Students and </a:t>
            </a:r>
            <a:r>
              <a:rPr lang="en-US" sz="700" dirty="0" err="1"/>
              <a:t>Postdoctorates</a:t>
            </a:r>
            <a:r>
              <a:rPr lang="en-US" sz="700" dirty="0"/>
              <a:t> in Science and Engineering</a:t>
            </a:r>
          </a:p>
          <a:p>
            <a:pPr eaLnBrk="1" hangingPunct="1">
              <a:lnSpc>
                <a:spcPct val="90000"/>
              </a:lnSpc>
            </a:pPr>
            <a:r>
              <a:rPr lang="en-US" sz="700" b="1" u="sng" dirty="0"/>
              <a:t>http://www.nsf.gov/statistics/gradpostdoc/</a:t>
            </a:r>
          </a:p>
          <a:p>
            <a:pPr eaLnBrk="1" hangingPunct="1">
              <a:lnSpc>
                <a:spcPct val="90000"/>
              </a:lnSpc>
            </a:pPr>
            <a:endParaRPr lang="en-US" sz="700" dirty="0"/>
          </a:p>
          <a:p>
            <a:pPr eaLnBrk="1" hangingPunct="1">
              <a:lnSpc>
                <a:spcPct val="90000"/>
              </a:lnSpc>
            </a:pPr>
            <a:r>
              <a:rPr lang="en-US" sz="700" b="1" dirty="0"/>
              <a:t>Survey </a:t>
            </a:r>
            <a:r>
              <a:rPr lang="en-US" sz="700" b="1" dirty="0" smtClean="0"/>
              <a:t>Characteristics:</a:t>
            </a:r>
            <a:endParaRPr lang="en-US" sz="700" b="1" dirty="0"/>
          </a:p>
          <a:p>
            <a:pPr eaLnBrk="1" hangingPunct="1">
              <a:lnSpc>
                <a:spcPct val="90000"/>
              </a:lnSpc>
            </a:pPr>
            <a:r>
              <a:rPr lang="en-US" sz="700" dirty="0"/>
              <a:t>The data represent national estimates of graduate students, postdocs, and non-faculty researchers in all U.S. academic institutions that granted doctorates or master's degrees in any science, engineering, or selected health-related </a:t>
            </a:r>
            <a:r>
              <a:rPr lang="en-US" sz="700" dirty="0" smtClean="0"/>
              <a:t>field</a:t>
            </a:r>
          </a:p>
          <a:p>
            <a:pPr eaLnBrk="1" hangingPunct="1">
              <a:lnSpc>
                <a:spcPct val="90000"/>
              </a:lnSpc>
            </a:pPr>
            <a:endParaRPr lang="en-US" sz="700" dirty="0"/>
          </a:p>
          <a:p>
            <a:pPr eaLnBrk="1" hangingPunct="1">
              <a:lnSpc>
                <a:spcPct val="90000"/>
              </a:lnSpc>
            </a:pPr>
            <a:r>
              <a:rPr lang="en-US" sz="700" b="1" dirty="0"/>
              <a:t>Survey Dates:  </a:t>
            </a:r>
            <a:r>
              <a:rPr lang="en-US" sz="700" dirty="0" smtClean="0"/>
              <a:t>1966-2014</a:t>
            </a:r>
            <a:endParaRPr lang="en-US" sz="700" dirty="0"/>
          </a:p>
          <a:p>
            <a:pPr eaLnBrk="1" hangingPunct="1">
              <a:lnSpc>
                <a:spcPct val="90000"/>
              </a:lnSpc>
            </a:pPr>
            <a:endParaRPr lang="en-US" sz="700" dirty="0"/>
          </a:p>
          <a:p>
            <a:pPr eaLnBrk="1" hangingPunct="1">
              <a:lnSpc>
                <a:spcPct val="90000"/>
              </a:lnSpc>
            </a:pPr>
            <a:r>
              <a:rPr lang="en-US" sz="700" b="1" dirty="0"/>
              <a:t>Field Specifications:</a:t>
            </a:r>
          </a:p>
          <a:p>
            <a:pPr eaLnBrk="1" hangingPunct="1">
              <a:lnSpc>
                <a:spcPct val="90000"/>
              </a:lnSpc>
            </a:pPr>
            <a:r>
              <a:rPr lang="en-US" sz="700" dirty="0"/>
              <a:t>Biological sciences: Anatomy, Biochemistry, Biology, Biometry/epidemiology, Biophysics, Botany, Cell biology, Ecology, Entomology/parasitology, Genetics, Microbiology/immunology/virology, Nutrition, Pathology, Pharmacology, Physiology, Zoology, and Biosciences, </a:t>
            </a:r>
            <a:r>
              <a:rPr lang="en-US" sz="700" dirty="0" err="1"/>
              <a:t>nec</a:t>
            </a:r>
            <a:r>
              <a:rPr lang="en-US" sz="700" dirty="0"/>
              <a:t>. Beginning in 2007, Neurosciences was treated as a separate field</a:t>
            </a:r>
          </a:p>
          <a:p>
            <a:pPr eaLnBrk="1" hangingPunct="1">
              <a:lnSpc>
                <a:spcPct val="90000"/>
              </a:lnSpc>
            </a:pPr>
            <a:r>
              <a:rPr lang="en-US" sz="700" dirty="0"/>
              <a:t>Health: (Medical fields):  Anesthesiology, Cardiology, Endocrinology, Gastroenterology, Hematology, Neurology, Obstetrics/gynecology, Oncology/cancer research, Ophthalmology, Otorhinolaryngology, Pediatrics, Preventive medicine/community health, Psychiatry, Pulmonary disease, Radiology, Surgery, Clinical medicine, </a:t>
            </a:r>
            <a:r>
              <a:rPr lang="en-US" sz="700" dirty="0" err="1"/>
              <a:t>nec</a:t>
            </a:r>
            <a:r>
              <a:rPr lang="en-US" sz="700" dirty="0"/>
              <a:t>.  (Other health):  Dental sciences, Nursing, Pharmaceutical sciences, Speech pathology/audiology, Veterinary sciences, Health related, </a:t>
            </a:r>
            <a:r>
              <a:rPr lang="en-US" sz="700" dirty="0" err="1"/>
              <a:t>nec</a:t>
            </a:r>
            <a:endParaRPr lang="en-US" sz="700" dirty="0"/>
          </a:p>
          <a:p>
            <a:pPr eaLnBrk="1" hangingPunct="1">
              <a:lnSpc>
                <a:spcPct val="90000"/>
              </a:lnSpc>
            </a:pPr>
            <a:endParaRPr lang="en-US" sz="700" b="1" dirty="0"/>
          </a:p>
          <a:p>
            <a:pPr eaLnBrk="1" hangingPunct="1">
              <a:lnSpc>
                <a:spcPct val="90000"/>
              </a:lnSpc>
            </a:pPr>
            <a:r>
              <a:rPr lang="en-US" sz="700" b="1" dirty="0"/>
              <a:t>Survey Notes:</a:t>
            </a:r>
          </a:p>
          <a:p>
            <a:pPr eaLnBrk="1" hangingPunct="1">
              <a:lnSpc>
                <a:spcPct val="90000"/>
              </a:lnSpc>
            </a:pPr>
            <a:r>
              <a:rPr lang="en-US" sz="700" dirty="0"/>
              <a:t>Data are provided by the school coordinator or departmental respondent.  Survey collects data on key characteristics of interest, such as race/ethnicity, sex, citizenship, and source of funding.  Response rates are greater than 95%.</a:t>
            </a:r>
          </a:p>
          <a:p>
            <a:pPr eaLnBrk="1" hangingPunct="1">
              <a:lnSpc>
                <a:spcPct val="90000"/>
              </a:lnSpc>
            </a:pPr>
            <a:endParaRPr lang="en-US" sz="700" dirty="0"/>
          </a:p>
          <a:p>
            <a:pPr eaLnBrk="1" hangingPunct="1">
              <a:lnSpc>
                <a:spcPct val="90000"/>
              </a:lnSpc>
            </a:pPr>
            <a:r>
              <a:rPr lang="en-US" sz="700" dirty="0">
                <a:solidFill>
                  <a:srgbClr val="FF0000"/>
                </a:solidFill>
                <a:latin typeface="Arial" charset="0"/>
              </a:rPr>
              <a:t>In 2010 GSS, the postdoctoral appointee (postdoc) section of the GSS was expanded and the sources and mechanism of support collected in greater detail. Due to methodological changes, it is unclear how much of increase reported in 2010 represents growth in postdoctoral appointments and how much results from improved data collection. In addition, the 2010 source and mechanism of postdoc support are not directly comparable to prior year data. Missing support data were not imputed in 2010 and are included within the Unknown/Not Reported category. 2010 should be treated as break in trend data.   </a:t>
            </a:r>
            <a:r>
              <a:rPr lang="en-US" sz="700" dirty="0">
                <a:solidFill>
                  <a:srgbClr val="FF0000"/>
                </a:solidFill>
              </a:rPr>
              <a:t> </a:t>
            </a:r>
          </a:p>
          <a:p>
            <a:pPr eaLnBrk="1" hangingPunct="1">
              <a:lnSpc>
                <a:spcPct val="90000"/>
              </a:lnSpc>
            </a:pPr>
            <a:endParaRPr lang="en-US" sz="700" dirty="0">
              <a:solidFill>
                <a:srgbClr val="FF0000"/>
              </a:solidFill>
              <a:latin typeface="Arial" charset="0"/>
            </a:endParaRPr>
          </a:p>
          <a:p>
            <a:pPr eaLnBrk="1" hangingPunct="1">
              <a:lnSpc>
                <a:spcPct val="90000"/>
              </a:lnSpc>
            </a:pPr>
            <a:r>
              <a:rPr lang="en-US" sz="700" dirty="0">
                <a:solidFill>
                  <a:srgbClr val="FF0000"/>
                </a:solidFill>
                <a:latin typeface="Arial" charset="0"/>
              </a:rPr>
              <a:t>Special tabulation of 2010 data by RTI from Table HG, 9/11/2012</a:t>
            </a:r>
            <a:r>
              <a:rPr lang="en-US" sz="700" dirty="0">
                <a:solidFill>
                  <a:srgbClr val="FF0000"/>
                </a:solidFill>
              </a:rPr>
              <a:t> </a:t>
            </a:r>
            <a:endParaRPr lang="en-US" sz="700" dirty="0" smtClean="0">
              <a:solidFill>
                <a:srgbClr val="FF0000"/>
              </a:solidFill>
            </a:endParaRPr>
          </a:p>
          <a:p>
            <a:pPr eaLnBrk="1" hangingPunct="1">
              <a:lnSpc>
                <a:spcPct val="90000"/>
              </a:lnSpc>
            </a:pPr>
            <a:endParaRPr lang="en-US" sz="700" dirty="0" smtClean="0">
              <a:solidFill>
                <a:srgbClr val="FF0000"/>
              </a:solidFill>
            </a:endParaRPr>
          </a:p>
          <a:p>
            <a:pPr marL="0" marR="0" indent="0" algn="l" defTabSz="914400" rtl="0" eaLnBrk="1" fontAlgn="auto" latinLnBrk="0" hangingPunct="1">
              <a:lnSpc>
                <a:spcPct val="90000"/>
              </a:lnSpc>
              <a:spcBef>
                <a:spcPts val="0"/>
              </a:spcBef>
              <a:spcAft>
                <a:spcPts val="0"/>
              </a:spcAft>
              <a:buClrTx/>
              <a:buSzTx/>
              <a:buFontTx/>
              <a:buNone/>
              <a:tabLst/>
              <a:defRPr/>
            </a:pPr>
            <a:r>
              <a:rPr lang="en-US" sz="700" kern="1200" dirty="0" smtClean="0">
                <a:solidFill>
                  <a:srgbClr val="FF0000"/>
                </a:solidFill>
                <a:effectLst/>
                <a:latin typeface="+mn-lt"/>
                <a:ea typeface="+mn-ea"/>
                <a:cs typeface="+mn-cs"/>
              </a:rPr>
              <a:t>In 2014, the GSS survey frame was updated and 151 newly eligible institutions were added. As a result, the 2014 tabulations include 795 (4.3%) more biological science postdocs and 67 (0.4%) more medical sciences postdocs than would have been counted using the old survey frame.</a:t>
            </a:r>
            <a:endParaRPr lang="en-US" sz="700" dirty="0">
              <a:solidFill>
                <a:srgbClr val="FF0000"/>
              </a:solidFill>
            </a:endParaRPr>
          </a:p>
          <a:p>
            <a:pPr eaLnBrk="1" hangingPunct="1">
              <a:lnSpc>
                <a:spcPct val="90000"/>
              </a:lnSpc>
            </a:pPr>
            <a:endParaRPr lang="en-US" sz="700" dirty="0"/>
          </a:p>
          <a:p>
            <a:pPr eaLnBrk="1" hangingPunct="1">
              <a:lnSpc>
                <a:spcPct val="90000"/>
              </a:lnSpc>
            </a:pPr>
            <a:r>
              <a:rPr lang="en-US" sz="700" b="1" dirty="0"/>
              <a:t>Contact Information:</a:t>
            </a:r>
          </a:p>
          <a:p>
            <a:pPr defTabSz="931723" fontAlgn="base">
              <a:lnSpc>
                <a:spcPct val="90000"/>
              </a:lnSpc>
              <a:spcBef>
                <a:spcPct val="30000"/>
              </a:spcBef>
              <a:spcAft>
                <a:spcPct val="0"/>
              </a:spcAft>
              <a:defRPr/>
            </a:pPr>
            <a:r>
              <a:rPr lang="en-US" sz="700" dirty="0"/>
              <a:t>Kelly Kang</a:t>
            </a:r>
            <a:br>
              <a:rPr lang="en-US" sz="700" dirty="0"/>
            </a:br>
            <a:r>
              <a:rPr lang="en-US" sz="700" dirty="0"/>
              <a:t>National Center for Science and Engineering Statistics </a:t>
            </a:r>
            <a:r>
              <a:rPr lang="en-US" sz="700"/>
              <a:t>(</a:t>
            </a:r>
            <a:r>
              <a:rPr lang="en-US" sz="700" smtClean="0"/>
              <a:t>NCSES)</a:t>
            </a:r>
            <a:r>
              <a:rPr lang="en-US" sz="700" baseline="0" smtClean="0"/>
              <a:t> / </a:t>
            </a:r>
            <a:r>
              <a:rPr lang="en-US" sz="700" smtClean="0"/>
              <a:t>National </a:t>
            </a:r>
            <a:r>
              <a:rPr lang="en-US" sz="700" dirty="0"/>
              <a:t>Science Foundation</a:t>
            </a:r>
            <a:r>
              <a:rPr lang="en-US" sz="700"/>
              <a:t/>
            </a:r>
            <a:br>
              <a:rPr lang="en-US" sz="700"/>
            </a:br>
            <a:r>
              <a:rPr lang="en-US" sz="700" smtClean="0"/>
              <a:t>Phone</a:t>
            </a:r>
            <a:r>
              <a:rPr lang="en-US" sz="700" dirty="0"/>
              <a:t>: (703) 292-7796, E-mail: kkang@nsf.gov</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36</a:t>
            </a:fld>
            <a:endParaRPr lang="en-US"/>
          </a:p>
        </p:txBody>
      </p:sp>
    </p:spTree>
    <p:extLst>
      <p:ext uri="{BB962C8B-B14F-4D97-AF65-F5344CB8AC3E}">
        <p14:creationId xmlns:p14="http://schemas.microsoft.com/office/powerpoint/2010/main" val="4201792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37</a:t>
            </a:fld>
            <a:endParaRPr lang="en-US"/>
          </a:p>
        </p:txBody>
      </p:sp>
    </p:spTree>
    <p:extLst>
      <p:ext uri="{BB962C8B-B14F-4D97-AF65-F5344CB8AC3E}">
        <p14:creationId xmlns:p14="http://schemas.microsoft.com/office/powerpoint/2010/main" val="4169232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Postdoctoral Appointments for Individuals with </a:t>
            </a:r>
            <a:r>
              <a:rPr lang="en-US" sz="1000" b="1" dirty="0" err="1"/>
              <a:t>Ph.D.s</a:t>
            </a:r>
            <a:r>
              <a:rPr lang="en-US" sz="1000" b="1" dirty="0"/>
              <a:t> from U.S. </a:t>
            </a:r>
            <a:r>
              <a:rPr lang="en-US" sz="1000" b="1" dirty="0" smtClean="0"/>
              <a:t>Institutions</a:t>
            </a:r>
          </a:p>
          <a:p>
            <a:pPr eaLnBrk="1" hangingPunct="1">
              <a:lnSpc>
                <a:spcPct val="90000"/>
              </a:lnSpc>
            </a:pPr>
            <a:endParaRPr lang="en-US" sz="700"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dirty="0"/>
          </a:p>
          <a:p>
            <a:pPr eaLnBrk="1" hangingPunct="1"/>
            <a:r>
              <a:rPr lang="en-US" sz="600" b="1" dirty="0"/>
              <a:t>Survey Characteristics</a:t>
            </a:r>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r>
              <a:rPr lang="en-US" sz="600" dirty="0" smtClean="0"/>
              <a:t>.</a:t>
            </a:r>
          </a:p>
          <a:p>
            <a:pPr eaLnBrk="1" hangingPunct="1"/>
            <a:endParaRPr lang="en-US" sz="600" dirty="0"/>
          </a:p>
          <a:p>
            <a:pPr eaLnBrk="1" hangingPunct="1"/>
            <a:r>
              <a:rPr lang="en-US" sz="600" b="1" dirty="0"/>
              <a:t>Survey Dates:  </a:t>
            </a:r>
            <a:r>
              <a:rPr lang="en-US" sz="600" dirty="0" smtClean="0"/>
              <a:t>1973</a:t>
            </a:r>
            <a:r>
              <a:rPr lang="en-US" sz="600" dirty="0"/>
              <a:t>, 1977, 1981, 1985, 1989, 1991, 1993, 1995, 1997, 1999, 2001, 2003, 2006, </a:t>
            </a:r>
            <a:r>
              <a:rPr lang="en-US" sz="600" dirty="0" smtClean="0"/>
              <a:t>2008, 2010,</a:t>
            </a:r>
            <a:r>
              <a:rPr lang="en-US" sz="600" baseline="0" dirty="0" smtClean="0"/>
              <a:t> 2012</a:t>
            </a:r>
            <a:endParaRPr lang="en-US" sz="600"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endParaRPr lang="en-US" sz="600" dirty="0" smtClean="0"/>
          </a:p>
          <a:p>
            <a:pPr eaLnBrk="1" hangingPunct="1"/>
            <a:r>
              <a:rPr lang="en-US" sz="600" dirty="0" smtClean="0"/>
              <a:t>Biomedical </a:t>
            </a:r>
            <a:r>
              <a:rPr lang="en-US" sz="600" dirty="0"/>
              <a:t>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p>
          <a:p>
            <a:pPr eaLnBrk="1" hangingPunct="1"/>
            <a:endParaRPr lang="en-US" sz="600" dirty="0" smtClean="0"/>
          </a:p>
          <a:p>
            <a:pPr eaLnBrk="1" hangingPunct="1"/>
            <a:r>
              <a:rPr lang="en-US" sz="600" b="1" dirty="0" smtClean="0"/>
              <a:t>Survey </a:t>
            </a:r>
            <a:r>
              <a:rPr lang="en-US" sz="600" b="1" dirty="0"/>
              <a:t>Notes: </a:t>
            </a:r>
            <a:r>
              <a:rPr lang="en-US" sz="600" dirty="0" smtClean="0"/>
              <a:t>Since </a:t>
            </a:r>
            <a:r>
              <a:rPr lang="en-US" sz="600" dirty="0"/>
              <a:t>1993, the response rates for the surveys have ranged between 77 and 87 percent.   </a:t>
            </a:r>
          </a:p>
          <a:p>
            <a:pPr eaLnBrk="1" hangingPunct="1"/>
            <a:r>
              <a:rPr lang="en-US" sz="600" b="1" dirty="0"/>
              <a:t>Key variables include: </a:t>
            </a:r>
            <a:r>
              <a:rPr lang="en-US" sz="600" dirty="0"/>
              <a:t>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endParaRPr lang="en-US" sz="600" dirty="0" smtClean="0"/>
          </a:p>
          <a:p>
            <a:pPr eaLnBrk="1" hangingPunct="1"/>
            <a:r>
              <a:rPr lang="en-US" sz="600" dirty="0" smtClean="0"/>
              <a:t>Includes </a:t>
            </a:r>
            <a:r>
              <a:rPr lang="en-US" sz="600" dirty="0"/>
              <a:t>US citizens and permanent residents only</a:t>
            </a:r>
            <a:r>
              <a:rPr lang="en-US" sz="600" dirty="0" smtClean="0"/>
              <a:t>.</a:t>
            </a:r>
          </a:p>
          <a:p>
            <a:pPr eaLnBrk="1" hangingPunct="1"/>
            <a:endParaRPr lang="en-US" sz="600" dirty="0"/>
          </a:p>
          <a:p>
            <a:pPr eaLnBrk="1" hangingPunct="1"/>
            <a:r>
              <a:rPr lang="en-US" sz="600" b="1" dirty="0"/>
              <a:t>Contact Information</a:t>
            </a:r>
            <a:r>
              <a:rPr lang="en-US" sz="600" b="1" dirty="0" smtClean="0"/>
              <a:t>:</a:t>
            </a:r>
            <a:r>
              <a:rPr lang="en-US" sz="600" dirty="0"/>
              <a:t/>
            </a:r>
            <a:br>
              <a:rPr lang="en-US" sz="600" dirty="0"/>
            </a:br>
            <a:r>
              <a:rPr lang="en-US" sz="600" dirty="0"/>
              <a:t>Ms. Jeri </a:t>
            </a:r>
            <a:r>
              <a:rPr lang="en-US" sz="600" dirty="0" err="1"/>
              <a:t>Mulrow</a:t>
            </a:r>
            <a:r>
              <a:rPr lang="en-US" sz="600" dirty="0"/>
              <a:t>, </a:t>
            </a:r>
            <a:endParaRPr lang="en-US" sz="600" dirty="0" smtClean="0"/>
          </a:p>
          <a:p>
            <a:pPr eaLnBrk="1" hangingPunct="1"/>
            <a:r>
              <a:rPr lang="en-US" sz="600" dirty="0" smtClean="0"/>
              <a:t>Program Director,</a:t>
            </a:r>
            <a:r>
              <a:rPr lang="en-US" sz="600" baseline="0" dirty="0" smtClean="0"/>
              <a:t> </a:t>
            </a:r>
            <a:r>
              <a:rPr lang="en-US" sz="600" dirty="0" smtClean="0"/>
              <a:t>Information </a:t>
            </a:r>
            <a:r>
              <a:rPr lang="en-US" sz="600" dirty="0"/>
              <a:t>and Technology Services Program</a:t>
            </a:r>
          </a:p>
          <a:p>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a:t>
            </a:r>
            <a:r>
              <a:rPr lang="en-US" sz="600" dirty="0" smtClean="0"/>
              <a:t>965,</a:t>
            </a:r>
            <a:endParaRPr lang="en-US" sz="600" baseline="0" dirty="0" smtClean="0"/>
          </a:p>
          <a:p>
            <a:r>
              <a:rPr lang="en-US" sz="600" dirty="0" smtClean="0"/>
              <a:t>Arlington</a:t>
            </a:r>
            <a:r>
              <a:rPr lang="en-US" sz="600" dirty="0"/>
              <a:t>, VA 22230</a:t>
            </a:r>
            <a:br>
              <a:rPr lang="en-US" sz="600" dirty="0"/>
            </a:br>
            <a:r>
              <a:rPr lang="en-US" sz="600" dirty="0"/>
              <a:t>Phone: (703) </a:t>
            </a:r>
            <a:r>
              <a:rPr lang="en-US" sz="600" dirty="0" smtClean="0"/>
              <a:t>292-8780,</a:t>
            </a:r>
            <a:endParaRPr lang="en-US" sz="600" baseline="0" dirty="0" smtClean="0"/>
          </a:p>
          <a:p>
            <a:r>
              <a:rPr lang="en-US" sz="600" dirty="0" smtClean="0"/>
              <a:t>E-mail</a:t>
            </a:r>
            <a:r>
              <a:rPr lang="en-US" sz="600" dirty="0"/>
              <a:t>: jmulrow@nsf.gov</a:t>
            </a:r>
          </a:p>
          <a:p>
            <a:endParaRPr lang="en-US" sz="600" dirty="0"/>
          </a:p>
        </p:txBody>
      </p:sp>
      <p:sp>
        <p:nvSpPr>
          <p:cNvPr id="4" name="Slide Number Placeholder 3"/>
          <p:cNvSpPr>
            <a:spLocks noGrp="1"/>
          </p:cNvSpPr>
          <p:nvPr>
            <p:ph type="sldNum" sz="quarter" idx="10"/>
          </p:nvPr>
        </p:nvSpPr>
        <p:spPr/>
        <p:txBody>
          <a:bodyPr/>
          <a:lstStyle/>
          <a:p>
            <a:fld id="{9FF7C3A6-708F-46F0-835C-796EBE1D7E98}" type="slidenum">
              <a:rPr lang="en-US" smtClean="0"/>
              <a:t>38</a:t>
            </a:fld>
            <a:endParaRPr lang="en-US"/>
          </a:p>
        </p:txBody>
      </p:sp>
    </p:spTree>
    <p:extLst>
      <p:ext uri="{BB962C8B-B14F-4D97-AF65-F5344CB8AC3E}">
        <p14:creationId xmlns:p14="http://schemas.microsoft.com/office/powerpoint/2010/main" val="25031701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Postdoctoral Appointments for Individuals with </a:t>
            </a:r>
            <a:r>
              <a:rPr lang="en-US" sz="1000" b="1" dirty="0" err="1"/>
              <a:t>Ph.D.s</a:t>
            </a:r>
            <a:r>
              <a:rPr lang="en-US" sz="1000" b="1" dirty="0"/>
              <a:t> from U.S. </a:t>
            </a:r>
            <a:r>
              <a:rPr lang="en-US" sz="1000" b="1" dirty="0" smtClean="0"/>
              <a:t>Institutions</a:t>
            </a:r>
          </a:p>
          <a:p>
            <a:pPr eaLnBrk="1" hangingPunct="1"/>
            <a:endParaRPr lang="en-US" sz="700"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p>
          <a:p>
            <a:pPr eaLnBrk="1" hangingPunct="1"/>
            <a:endParaRPr lang="en-US" sz="600" dirty="0" smtClean="0"/>
          </a:p>
          <a:p>
            <a:pPr eaLnBrk="1" hangingPunct="1"/>
            <a:r>
              <a:rPr lang="en-US" sz="600" b="1" dirty="0" smtClean="0"/>
              <a:t>Survey 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r>
              <a:rPr lang="en-US" sz="600" dirty="0" smtClean="0"/>
              <a:t>.</a:t>
            </a:r>
          </a:p>
          <a:p>
            <a:pPr eaLnBrk="1" hangingPunct="1"/>
            <a:endParaRPr lang="en-US" sz="600" b="1" dirty="0"/>
          </a:p>
          <a:p>
            <a:pPr eaLnBrk="1" hangingPunct="1"/>
            <a:r>
              <a:rPr lang="en-US" sz="600" b="1" dirty="0"/>
              <a:t>Survey Dates:  </a:t>
            </a:r>
            <a:r>
              <a:rPr lang="en-US" sz="600" dirty="0"/>
              <a:t>1973, 1977, 1981, 1985, 1989, 1991, 1993, 1995, 1997, 1999, 2001, 2003, 2006, </a:t>
            </a:r>
            <a:r>
              <a:rPr lang="en-US" sz="600" dirty="0" smtClean="0"/>
              <a:t>2008, 2010, 2012</a:t>
            </a:r>
            <a:endParaRPr lang="en-US" sz="600" b="1" dirty="0" smtClean="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r>
              <a:rPr lang="en-US" sz="600" dirty="0" smtClean="0"/>
              <a:t>.</a:t>
            </a:r>
          </a:p>
          <a:p>
            <a:pPr eaLnBrk="1" hangingPunct="1"/>
            <a:endParaRPr lang="en-US" sz="600" dirty="0"/>
          </a:p>
          <a:p>
            <a:pPr eaLnBrk="1" hangingPunct="1"/>
            <a:r>
              <a:rPr lang="en-US" sz="600" b="1" dirty="0"/>
              <a:t>Survey Notes: </a:t>
            </a:r>
            <a:r>
              <a:rPr lang="en-US" sz="600" dirty="0"/>
              <a:t>Since 1993, the response rates for the surveys have ranged between 77 and 87 percent.   </a:t>
            </a:r>
          </a:p>
          <a:p>
            <a:pPr eaLnBrk="1" hangingPunct="1"/>
            <a:r>
              <a:rPr lang="en-US" sz="600" b="1" dirty="0"/>
              <a:t>Key variables include: </a:t>
            </a:r>
            <a:r>
              <a:rPr lang="en-US" sz="600" dirty="0"/>
              <a:t>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a:t>
            </a:r>
            <a:r>
              <a:rPr lang="en-US" sz="600" dirty="0" smtClean="0"/>
              <a:t>training</a:t>
            </a:r>
          </a:p>
          <a:p>
            <a:pPr eaLnBrk="1" hangingPunct="1"/>
            <a:endParaRPr lang="en-US" sz="600" dirty="0"/>
          </a:p>
          <a:p>
            <a:pPr eaLnBrk="1" hangingPunct="1"/>
            <a:r>
              <a:rPr lang="en-US" sz="600" dirty="0"/>
              <a:t>Includes US citizens and permanent residents only.</a:t>
            </a:r>
          </a:p>
          <a:p>
            <a:endParaRPr lang="en-US" sz="600" dirty="0" smtClean="0"/>
          </a:p>
          <a:p>
            <a:r>
              <a:rPr lang="en-US" sz="600" b="1" dirty="0" smtClean="0"/>
              <a:t>Contact </a:t>
            </a:r>
            <a:r>
              <a:rPr lang="en-US" sz="600" b="1" dirty="0"/>
              <a:t>Information:</a:t>
            </a:r>
          </a:p>
          <a:p>
            <a:r>
              <a:rPr lang="en-US" sz="600" dirty="0"/>
              <a:t>Ms. Jeri </a:t>
            </a:r>
            <a:r>
              <a:rPr lang="en-US" sz="600" dirty="0" err="1"/>
              <a:t>Mulrow</a:t>
            </a:r>
            <a:endParaRPr lang="en-US" sz="600" dirty="0"/>
          </a:p>
          <a:p>
            <a:r>
              <a:rPr lang="en-US" sz="600" dirty="0"/>
              <a:t>Program Director, Information and Technology Services Program</a:t>
            </a:r>
          </a:p>
          <a:p>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965</a:t>
            </a:r>
            <a:br>
              <a:rPr lang="en-US" sz="600" dirty="0"/>
            </a:br>
            <a:r>
              <a:rPr lang="en-US" sz="600" dirty="0"/>
              <a:t>Arlington, VA 22230 </a:t>
            </a:r>
            <a:endParaRPr lang="en-US" sz="600" dirty="0" smtClean="0"/>
          </a:p>
          <a:p>
            <a:r>
              <a:rPr lang="en-US" sz="600" dirty="0" smtClean="0"/>
              <a:t>Phone</a:t>
            </a:r>
            <a:r>
              <a:rPr lang="en-US" sz="600" dirty="0"/>
              <a:t>: (703) </a:t>
            </a:r>
            <a:r>
              <a:rPr lang="en-US" sz="600" dirty="0" smtClean="0"/>
              <a:t>292-8780</a:t>
            </a:r>
          </a:p>
          <a:p>
            <a:r>
              <a:rPr lang="en-US" sz="600" dirty="0" smtClean="0"/>
              <a:t>E-mail</a:t>
            </a:r>
            <a:r>
              <a:rPr lang="en-US" sz="600" dirty="0"/>
              <a:t>: jmulrow@nsf.gov</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39</a:t>
            </a:fld>
            <a:endParaRPr lang="en-US"/>
          </a:p>
        </p:txBody>
      </p:sp>
    </p:spTree>
    <p:extLst>
      <p:ext uri="{BB962C8B-B14F-4D97-AF65-F5344CB8AC3E}">
        <p14:creationId xmlns:p14="http://schemas.microsoft.com/office/powerpoint/2010/main" val="180532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4</a:t>
            </a:fld>
            <a:endParaRPr lang="en-US"/>
          </a:p>
        </p:txBody>
      </p:sp>
    </p:spTree>
    <p:extLst>
      <p:ext uri="{BB962C8B-B14F-4D97-AF65-F5344CB8AC3E}">
        <p14:creationId xmlns:p14="http://schemas.microsoft.com/office/powerpoint/2010/main" val="329412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Postdoctoral Appointments for Individuals with </a:t>
            </a:r>
            <a:r>
              <a:rPr lang="en-US" sz="1000" b="1" dirty="0" err="1"/>
              <a:t>Ph.D.s</a:t>
            </a:r>
            <a:r>
              <a:rPr lang="en-US" sz="1000" b="1" dirty="0"/>
              <a:t> from U.S. </a:t>
            </a:r>
            <a:r>
              <a:rPr lang="en-US" sz="1000" b="1" dirty="0" smtClean="0"/>
              <a:t>Institutions</a:t>
            </a:r>
          </a:p>
          <a:p>
            <a:pPr eaLnBrk="1" hangingPunct="1"/>
            <a:endParaRPr lang="en-US" sz="600" b="1"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r>
              <a:rPr lang="en-US" sz="600" dirty="0" smtClean="0"/>
              <a:t>.</a:t>
            </a:r>
          </a:p>
          <a:p>
            <a:pPr eaLnBrk="1" hangingPunct="1"/>
            <a:endParaRPr lang="en-US" sz="600" dirty="0"/>
          </a:p>
          <a:p>
            <a:pPr eaLnBrk="1" hangingPunct="1"/>
            <a:r>
              <a:rPr lang="en-US" sz="600" b="1" dirty="0"/>
              <a:t>Survey Dates:  </a:t>
            </a:r>
            <a:r>
              <a:rPr lang="en-US" sz="600" dirty="0"/>
              <a:t>1973, 1977, 1981, 1985, 1989, 1991, 1993, 1995, 1997, 1999, 2001, 2003, 2006, </a:t>
            </a:r>
            <a:r>
              <a:rPr lang="en-US" sz="600" dirty="0" smtClean="0"/>
              <a:t>2008, 2010, 2012</a:t>
            </a:r>
            <a:endParaRPr lang="en-US" sz="600"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r>
              <a:rPr lang="en-US" sz="600" dirty="0" smtClean="0"/>
              <a:t>Biomedical </a:t>
            </a:r>
            <a:r>
              <a:rPr lang="en-US" sz="600" dirty="0"/>
              <a:t>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r>
              <a:rPr lang="en-US" sz="600" dirty="0" smtClean="0"/>
              <a:t>.</a:t>
            </a:r>
          </a:p>
          <a:p>
            <a:pPr eaLnBrk="1" hangingPunct="1"/>
            <a:endParaRPr lang="en-US" sz="600" dirty="0"/>
          </a:p>
          <a:p>
            <a:pPr eaLnBrk="1" hangingPunct="1"/>
            <a:r>
              <a:rPr lang="en-US" sz="600" b="1" dirty="0"/>
              <a:t>Survey Notes: </a:t>
            </a:r>
            <a:r>
              <a:rPr lang="en-US" sz="600" dirty="0"/>
              <a:t>Since 1993, the response rates for the surveys have ranged between 77 and 87 percent.   </a:t>
            </a:r>
          </a:p>
          <a:p>
            <a:pPr eaLnBrk="1" hangingPunct="1"/>
            <a:r>
              <a:rPr lang="en-US" sz="600" b="1" dirty="0"/>
              <a:t>Key variables include: </a:t>
            </a:r>
            <a:r>
              <a:rPr lang="en-US" sz="600" dirty="0"/>
              <a:t>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a:t>
            </a:r>
            <a:r>
              <a:rPr lang="en-US" sz="600" dirty="0" smtClean="0"/>
              <a:t>training</a:t>
            </a:r>
          </a:p>
          <a:p>
            <a:pPr eaLnBrk="1" hangingPunct="1"/>
            <a:endParaRPr lang="en-US" sz="600" dirty="0"/>
          </a:p>
          <a:p>
            <a:pPr eaLnBrk="1" hangingPunct="1"/>
            <a:r>
              <a:rPr lang="en-US" sz="600" dirty="0"/>
              <a:t>Includes US citizens and permanent residents only</a:t>
            </a:r>
            <a:r>
              <a:rPr lang="en-US" sz="600" dirty="0" smtClean="0"/>
              <a:t>.</a:t>
            </a:r>
          </a:p>
          <a:p>
            <a:pPr eaLnBrk="1" hangingPunct="1"/>
            <a:endParaRPr lang="en-US" sz="600" b="1" dirty="0"/>
          </a:p>
          <a:p>
            <a:r>
              <a:rPr lang="en-US" sz="600" b="1" dirty="0"/>
              <a:t>Contact Information:</a:t>
            </a:r>
          </a:p>
          <a:p>
            <a:pPr defTabSz="931774" fontAlgn="base">
              <a:spcAft>
                <a:spcPct val="0"/>
              </a:spcAft>
              <a:defRPr/>
            </a:pPr>
            <a:r>
              <a:rPr lang="en-US" sz="600" dirty="0"/>
              <a:t>Ms. Jeri </a:t>
            </a:r>
            <a:r>
              <a:rPr lang="en-US" sz="600" dirty="0" err="1"/>
              <a:t>Mulrow</a:t>
            </a:r>
            <a:r>
              <a:rPr lang="en-US" sz="600" dirty="0"/>
              <a:t>, </a:t>
            </a:r>
            <a:endParaRPr lang="en-US" sz="600" dirty="0" smtClean="0"/>
          </a:p>
          <a:p>
            <a:pPr defTabSz="931774" fontAlgn="base">
              <a:spcAft>
                <a:spcPct val="0"/>
              </a:spcAft>
              <a:defRPr/>
            </a:pPr>
            <a:r>
              <a:rPr lang="en-US" sz="600" dirty="0" smtClean="0"/>
              <a:t>Program </a:t>
            </a:r>
            <a:r>
              <a:rPr lang="en-US" sz="600" dirty="0"/>
              <a:t>Director, Information and Technology Services Program</a:t>
            </a:r>
          </a:p>
          <a:p>
            <a:pPr defTabSz="931774" fontAlgn="base">
              <a:spcAft>
                <a:spcPct val="0"/>
              </a:spcAft>
              <a:defRPr/>
            </a:pPr>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a:t>
            </a:r>
            <a:r>
              <a:rPr lang="en-US" sz="600" dirty="0" smtClean="0"/>
              <a:t>965</a:t>
            </a:r>
          </a:p>
          <a:p>
            <a:pPr defTabSz="931774" fontAlgn="base">
              <a:spcAft>
                <a:spcPct val="0"/>
              </a:spcAft>
              <a:defRPr/>
            </a:pPr>
            <a:r>
              <a:rPr lang="en-US" sz="600" dirty="0" smtClean="0"/>
              <a:t>Arlington</a:t>
            </a:r>
            <a:r>
              <a:rPr lang="en-US" sz="600" dirty="0"/>
              <a:t>, VA 22230 </a:t>
            </a:r>
            <a:br>
              <a:rPr lang="en-US" sz="600" dirty="0"/>
            </a:br>
            <a:r>
              <a:rPr lang="en-US" sz="600" dirty="0"/>
              <a:t>Phone: (703) </a:t>
            </a:r>
            <a:r>
              <a:rPr lang="en-US" sz="600" dirty="0" smtClean="0"/>
              <a:t>292-8780</a:t>
            </a:r>
          </a:p>
          <a:p>
            <a:pPr defTabSz="931774" fontAlgn="base">
              <a:spcAft>
                <a:spcPct val="0"/>
              </a:spcAft>
              <a:defRPr/>
            </a:pPr>
            <a:r>
              <a:rPr lang="en-US" sz="600" dirty="0" smtClean="0"/>
              <a:t>E-mail</a:t>
            </a:r>
            <a:r>
              <a:rPr lang="en-US" sz="600" dirty="0"/>
              <a:t>: </a:t>
            </a:r>
            <a:r>
              <a:rPr lang="en-US" sz="600" dirty="0" smtClean="0"/>
              <a:t>jmulrow@nsf.gov</a:t>
            </a:r>
            <a:endParaRPr lang="en-US" sz="600" dirty="0"/>
          </a:p>
          <a:p>
            <a:endParaRPr lang="en-US" dirty="0"/>
          </a:p>
        </p:txBody>
      </p:sp>
      <p:sp>
        <p:nvSpPr>
          <p:cNvPr id="4" name="Slide Number Placeholder 3"/>
          <p:cNvSpPr>
            <a:spLocks noGrp="1"/>
          </p:cNvSpPr>
          <p:nvPr>
            <p:ph type="sldNum" sz="quarter" idx="10"/>
          </p:nvPr>
        </p:nvSpPr>
        <p:spPr/>
        <p:txBody>
          <a:bodyPr/>
          <a:lstStyle/>
          <a:p>
            <a:fld id="{9FF7C3A6-708F-46F0-835C-796EBE1D7E98}" type="slidenum">
              <a:rPr lang="en-US" smtClean="0"/>
              <a:t>40</a:t>
            </a:fld>
            <a:endParaRPr lang="en-US"/>
          </a:p>
        </p:txBody>
      </p:sp>
    </p:spTree>
    <p:extLst>
      <p:ext uri="{BB962C8B-B14F-4D97-AF65-F5344CB8AC3E}">
        <p14:creationId xmlns:p14="http://schemas.microsoft.com/office/powerpoint/2010/main" val="2229801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Postdoctoral Appointments for Individuals with </a:t>
            </a:r>
            <a:r>
              <a:rPr lang="en-US" sz="1000" b="1" dirty="0" err="1"/>
              <a:t>Ph.D.s</a:t>
            </a:r>
            <a:r>
              <a:rPr lang="en-US" sz="1000" b="1" dirty="0"/>
              <a:t> from U.S. </a:t>
            </a:r>
            <a:r>
              <a:rPr lang="en-US" sz="1000" b="1" dirty="0" smtClean="0"/>
              <a:t>Institutions</a:t>
            </a:r>
          </a:p>
          <a:p>
            <a:pPr eaLnBrk="1" hangingPunct="1"/>
            <a:endParaRPr lang="en-US" sz="600" b="1"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b="1"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r>
              <a:rPr lang="en-US" sz="600" dirty="0" smtClean="0"/>
              <a:t>.</a:t>
            </a:r>
          </a:p>
          <a:p>
            <a:pPr eaLnBrk="1" hangingPunct="1"/>
            <a:endParaRPr lang="en-US" sz="600" dirty="0"/>
          </a:p>
          <a:p>
            <a:pPr eaLnBrk="1" hangingPunct="1"/>
            <a:r>
              <a:rPr lang="en-US" sz="600" b="1" dirty="0"/>
              <a:t>Survey Dates:  </a:t>
            </a:r>
            <a:r>
              <a:rPr lang="en-US" sz="600" dirty="0"/>
              <a:t>1973, 1977, 1981, 1985, 1989, 1991, 1993, 1995, 1997, 1999, 2001, 2003, 2006, </a:t>
            </a:r>
            <a:r>
              <a:rPr lang="en-US" sz="600" dirty="0" smtClean="0"/>
              <a:t>2008, 2010, 2012</a:t>
            </a:r>
            <a:endParaRPr lang="en-US" sz="600"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- 2008</a:t>
            </a:r>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r>
              <a:rPr lang="en-US" sz="600" dirty="0" smtClean="0"/>
              <a:t>.</a:t>
            </a:r>
          </a:p>
          <a:p>
            <a:pPr eaLnBrk="1" hangingPunct="1"/>
            <a:endParaRPr lang="en-US" sz="600" dirty="0"/>
          </a:p>
          <a:p>
            <a:pPr eaLnBrk="1" hangingPunct="1"/>
            <a:r>
              <a:rPr lang="en-US" sz="600" b="1" dirty="0"/>
              <a:t>Survey Notes: </a:t>
            </a:r>
            <a:r>
              <a:rPr lang="en-US" sz="600" dirty="0"/>
              <a:t>Since 1993, the response rates for the surveys have ranged between 77 and 87 percent.   </a:t>
            </a:r>
          </a:p>
          <a:p>
            <a:pPr eaLnBrk="1" hangingPunct="1"/>
            <a:r>
              <a:rPr lang="en-US" sz="600" b="1" dirty="0"/>
              <a:t>Key variables include: </a:t>
            </a:r>
            <a:r>
              <a:rPr lang="en-US" sz="600" dirty="0"/>
              <a:t>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r>
              <a:rPr lang="en-US" sz="600" dirty="0"/>
              <a:t>Includes US citizens and permanent residents only</a:t>
            </a:r>
            <a:r>
              <a:rPr lang="en-US" sz="600" dirty="0" smtClean="0"/>
              <a:t>.</a:t>
            </a:r>
          </a:p>
          <a:p>
            <a:pPr eaLnBrk="1" hangingPunct="1"/>
            <a:endParaRPr lang="en-US" sz="600" b="1" dirty="0"/>
          </a:p>
          <a:p>
            <a:r>
              <a:rPr lang="en-US" sz="600" b="1" dirty="0"/>
              <a:t>Contact Information:</a:t>
            </a:r>
          </a:p>
          <a:p>
            <a:pPr defTabSz="931774" fontAlgn="base">
              <a:spcAft>
                <a:spcPct val="0"/>
              </a:spcAft>
              <a:defRPr/>
            </a:pPr>
            <a:r>
              <a:rPr lang="en-US" sz="600" dirty="0"/>
              <a:t>Ms. Jeri </a:t>
            </a:r>
            <a:r>
              <a:rPr lang="en-US" sz="600" dirty="0" err="1"/>
              <a:t>Mulrow</a:t>
            </a:r>
            <a:r>
              <a:rPr lang="en-US" sz="600" dirty="0"/>
              <a:t>, </a:t>
            </a:r>
            <a:endParaRPr lang="en-US" sz="600" dirty="0" smtClean="0"/>
          </a:p>
          <a:p>
            <a:pPr defTabSz="931774" fontAlgn="base">
              <a:spcAft>
                <a:spcPct val="0"/>
              </a:spcAft>
              <a:defRPr/>
            </a:pPr>
            <a:r>
              <a:rPr lang="en-US" sz="600" dirty="0" smtClean="0"/>
              <a:t>Program </a:t>
            </a:r>
            <a:r>
              <a:rPr lang="en-US" sz="600" dirty="0"/>
              <a:t>Director, Information and Technology Services Program</a:t>
            </a:r>
          </a:p>
          <a:p>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a:t>
            </a:r>
            <a:r>
              <a:rPr lang="en-US" sz="600" dirty="0" smtClean="0"/>
              <a:t>965</a:t>
            </a:r>
          </a:p>
          <a:p>
            <a:r>
              <a:rPr lang="en-US" sz="600" dirty="0" smtClean="0"/>
              <a:t> </a:t>
            </a:r>
            <a:r>
              <a:rPr lang="en-US" sz="600" dirty="0"/>
              <a:t>Arlington, VA 22230 </a:t>
            </a:r>
            <a:br>
              <a:rPr lang="en-US" sz="600" dirty="0"/>
            </a:br>
            <a:r>
              <a:rPr lang="en-US" sz="600" dirty="0"/>
              <a:t>Phone: (703) </a:t>
            </a:r>
            <a:r>
              <a:rPr lang="en-US" sz="600" dirty="0" smtClean="0"/>
              <a:t>292-8780</a:t>
            </a:r>
          </a:p>
          <a:p>
            <a:r>
              <a:rPr lang="en-US" sz="600" dirty="0" smtClean="0"/>
              <a:t> </a:t>
            </a:r>
            <a:r>
              <a:rPr lang="en-US" sz="600" dirty="0"/>
              <a:t>E-mail: jmulrow@nsf.gov</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41</a:t>
            </a:fld>
            <a:endParaRPr lang="en-US"/>
          </a:p>
        </p:txBody>
      </p:sp>
    </p:spTree>
    <p:extLst>
      <p:ext uri="{BB962C8B-B14F-4D97-AF65-F5344CB8AC3E}">
        <p14:creationId xmlns:p14="http://schemas.microsoft.com/office/powerpoint/2010/main" val="37598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42</a:t>
            </a:fld>
            <a:endParaRPr lang="en-US"/>
          </a:p>
        </p:txBody>
      </p:sp>
    </p:spTree>
    <p:extLst>
      <p:ext uri="{BB962C8B-B14F-4D97-AF65-F5344CB8AC3E}">
        <p14:creationId xmlns:p14="http://schemas.microsoft.com/office/powerpoint/2010/main" val="3308015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000" b="1" dirty="0"/>
              <a:t>Stay Rates of Foreign Doctorate Recipients from U.S. Universities</a:t>
            </a:r>
          </a:p>
          <a:p>
            <a:pPr eaLnBrk="1" hangingPunct="1">
              <a:lnSpc>
                <a:spcPct val="90000"/>
              </a:lnSpc>
            </a:pPr>
            <a:endParaRPr lang="en-US" sz="700" dirty="0"/>
          </a:p>
          <a:p>
            <a:pPr eaLnBrk="1" hangingPunct="1">
              <a:lnSpc>
                <a:spcPct val="90000"/>
              </a:lnSpc>
            </a:pPr>
            <a:r>
              <a:rPr lang="en-US" sz="700" b="1" dirty="0"/>
              <a:t>Source:</a:t>
            </a:r>
          </a:p>
          <a:p>
            <a:pPr eaLnBrk="1" hangingPunct="1">
              <a:lnSpc>
                <a:spcPct val="90000"/>
              </a:lnSpc>
            </a:pPr>
            <a:r>
              <a:rPr lang="en-US" sz="700" dirty="0"/>
              <a:t>Stay Rate Publications</a:t>
            </a:r>
          </a:p>
          <a:p>
            <a:pPr eaLnBrk="1" hangingPunct="1">
              <a:lnSpc>
                <a:spcPct val="90000"/>
              </a:lnSpc>
            </a:pPr>
            <a:r>
              <a:rPr lang="en-US" sz="700" dirty="0"/>
              <a:t>Oak Ridge Institute for Science and Education</a:t>
            </a:r>
          </a:p>
          <a:p>
            <a:pPr eaLnBrk="1" hangingPunct="1">
              <a:lnSpc>
                <a:spcPct val="90000"/>
              </a:lnSpc>
            </a:pPr>
            <a:r>
              <a:rPr lang="en-US" sz="700" dirty="0"/>
              <a:t>Science Education Programs</a:t>
            </a:r>
          </a:p>
          <a:p>
            <a:pPr eaLnBrk="1" hangingPunct="1">
              <a:lnSpc>
                <a:spcPct val="90000"/>
              </a:lnSpc>
            </a:pPr>
            <a:r>
              <a:rPr lang="en-US" sz="700" b="1" u="sng" dirty="0"/>
              <a:t>http://orise.orau.gov/sep/pubs.htm</a:t>
            </a:r>
          </a:p>
          <a:p>
            <a:pPr eaLnBrk="1" hangingPunct="1">
              <a:lnSpc>
                <a:spcPct val="90000"/>
              </a:lnSpc>
            </a:pPr>
            <a:endParaRPr lang="en-US" sz="700" dirty="0"/>
          </a:p>
          <a:p>
            <a:pPr eaLnBrk="1" hangingPunct="1">
              <a:lnSpc>
                <a:spcPct val="90000"/>
              </a:lnSpc>
            </a:pPr>
            <a:r>
              <a:rPr lang="en-US" sz="700" b="1" dirty="0"/>
              <a:t>Study </a:t>
            </a:r>
            <a:r>
              <a:rPr lang="en-US" sz="700" b="1" dirty="0" smtClean="0"/>
              <a:t>Characteristics:</a:t>
            </a:r>
            <a:endParaRPr lang="en-US" sz="700" b="1" dirty="0"/>
          </a:p>
          <a:p>
            <a:pPr eaLnBrk="1" hangingPunct="1">
              <a:lnSpc>
                <a:spcPct val="90000"/>
              </a:lnSpc>
            </a:pPr>
            <a:r>
              <a:rPr lang="en-US" sz="700" dirty="0"/>
              <a:t>This series of studies uses income and Social Security tax records to estimate the proportion of foreign doctorate recipients from U.S. universities who stayed in the United States after graduation.</a:t>
            </a:r>
          </a:p>
          <a:p>
            <a:pPr eaLnBrk="1" hangingPunct="1">
              <a:lnSpc>
                <a:spcPct val="90000"/>
              </a:lnSpc>
            </a:pPr>
            <a:r>
              <a:rPr lang="en-US" sz="700" dirty="0"/>
              <a:t>Survey Dates:  2005, 2007, 2009, </a:t>
            </a:r>
            <a:r>
              <a:rPr lang="en-US" sz="700" dirty="0" smtClean="0"/>
              <a:t>2011</a:t>
            </a:r>
          </a:p>
          <a:p>
            <a:pPr eaLnBrk="1" hangingPunct="1">
              <a:lnSpc>
                <a:spcPct val="90000"/>
              </a:lnSpc>
            </a:pPr>
            <a:endParaRPr lang="en-US" sz="700" b="1" dirty="0"/>
          </a:p>
          <a:p>
            <a:pPr eaLnBrk="1" hangingPunct="1">
              <a:lnSpc>
                <a:spcPct val="90000"/>
              </a:lnSpc>
            </a:pPr>
            <a:r>
              <a:rPr lang="en-US" sz="700" b="1" dirty="0"/>
              <a:t>Field Specifications:</a:t>
            </a:r>
          </a:p>
          <a:p>
            <a:pPr eaLnBrk="1" hangingPunct="1">
              <a:lnSpc>
                <a:spcPct val="90000"/>
              </a:lnSpc>
            </a:pPr>
            <a:r>
              <a:rPr lang="en-US" sz="700" dirty="0"/>
              <a:t>Life science (exclusive of agricultural science)</a:t>
            </a:r>
          </a:p>
          <a:p>
            <a:pPr eaLnBrk="1" hangingPunct="1">
              <a:lnSpc>
                <a:spcPct val="90000"/>
              </a:lnSpc>
            </a:pPr>
            <a:endParaRPr lang="en-US" sz="700" b="1" dirty="0"/>
          </a:p>
          <a:p>
            <a:pPr eaLnBrk="1" hangingPunct="1">
              <a:lnSpc>
                <a:spcPct val="90000"/>
              </a:lnSpc>
            </a:pPr>
            <a:r>
              <a:rPr lang="en-US" sz="700" b="1" dirty="0"/>
              <a:t>Notes:</a:t>
            </a:r>
          </a:p>
          <a:p>
            <a:pPr eaLnBrk="1" hangingPunct="1">
              <a:lnSpc>
                <a:spcPct val="90000"/>
              </a:lnSpc>
            </a:pPr>
            <a:r>
              <a:rPr lang="en-US" sz="700" dirty="0"/>
              <a:t>Temporary residents earning a doctoral degree in one of the sciences were identified from the NSF </a:t>
            </a:r>
            <a:r>
              <a:rPr lang="en-US" sz="700" i="1" dirty="0"/>
              <a:t>Survey of Earned Doctorates </a:t>
            </a:r>
            <a:r>
              <a:rPr lang="en-US" sz="700" dirty="0"/>
              <a:t>for the years of interest. Survey staff then prepared a diskette containing the birth years and Social Security numbers of these individuals for matching with tax records.  The stay rate is the proportion in a group that was recorded by the Social Security Administration to have paid either Federal income taxes and/or Social Security taxes on at least $5,000 in earnings.  Due to confidentiality concerns, only aggregate summaries are produced.</a:t>
            </a:r>
          </a:p>
          <a:p>
            <a:pPr eaLnBrk="1" hangingPunct="1">
              <a:lnSpc>
                <a:spcPct val="90000"/>
              </a:lnSpc>
            </a:pPr>
            <a:endParaRPr lang="en-US" sz="700" dirty="0"/>
          </a:p>
          <a:p>
            <a:pPr eaLnBrk="1" hangingPunct="1">
              <a:lnSpc>
                <a:spcPct val="90000"/>
              </a:lnSpc>
            </a:pPr>
            <a:r>
              <a:rPr lang="en-US" sz="700" b="1" dirty="0"/>
              <a:t>Contact Information:</a:t>
            </a:r>
          </a:p>
          <a:p>
            <a:r>
              <a:rPr lang="en-US" sz="700" dirty="0"/>
              <a:t>Dean M. </a:t>
            </a:r>
            <a:r>
              <a:rPr lang="en-US" sz="700" dirty="0" err="1"/>
              <a:t>Evasius</a:t>
            </a:r>
            <a:r>
              <a:rPr lang="en-US" sz="700" dirty="0"/>
              <a:t> </a:t>
            </a:r>
            <a:br>
              <a:rPr lang="en-US" sz="700" dirty="0"/>
            </a:br>
            <a:r>
              <a:rPr lang="en-US" sz="700" dirty="0"/>
              <a:t>Director, Science Education Programs </a:t>
            </a:r>
            <a:br>
              <a:rPr lang="en-US" sz="700" dirty="0"/>
            </a:br>
            <a:r>
              <a:rPr lang="en-US" sz="700" dirty="0"/>
              <a:t>Oak Ridge Institute for Science and Education </a:t>
            </a:r>
          </a:p>
          <a:p>
            <a:pPr defTabSz="931774" eaLnBrk="0" fontAlgn="base" hangingPunct="0">
              <a:spcBef>
                <a:spcPct val="30000"/>
              </a:spcBef>
              <a:spcAft>
                <a:spcPct val="0"/>
              </a:spcAft>
              <a:defRPr/>
            </a:pPr>
            <a:r>
              <a:rPr lang="en-US" sz="700" dirty="0"/>
              <a:t>Work: 865.576.3424</a:t>
            </a:r>
            <a:br>
              <a:rPr lang="en-US" sz="700" dirty="0"/>
            </a:br>
            <a:r>
              <a:rPr lang="en-US" sz="700" dirty="0">
                <a:hlinkClick r:id="rId3"/>
              </a:rPr>
              <a:t>science.education@orau.org</a:t>
            </a:r>
            <a:r>
              <a:rPr lang="en-US" sz="700" dirty="0"/>
              <a:t> </a:t>
            </a:r>
          </a:p>
          <a:p>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43</a:t>
            </a:fld>
            <a:endParaRPr lang="en-US"/>
          </a:p>
        </p:txBody>
      </p:sp>
    </p:spTree>
    <p:extLst>
      <p:ext uri="{BB962C8B-B14F-4D97-AF65-F5344CB8AC3E}">
        <p14:creationId xmlns:p14="http://schemas.microsoft.com/office/powerpoint/2010/main" val="40426323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44</a:t>
            </a:fld>
            <a:endParaRPr lang="en-US"/>
          </a:p>
        </p:txBody>
      </p:sp>
    </p:spTree>
    <p:extLst>
      <p:ext uri="{BB962C8B-B14F-4D97-AF65-F5344CB8AC3E}">
        <p14:creationId xmlns:p14="http://schemas.microsoft.com/office/powerpoint/2010/main" val="1303861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Employment Status of Individuals with </a:t>
            </a:r>
            <a:r>
              <a:rPr lang="en-US" sz="1000" b="1" dirty="0" err="1"/>
              <a:t>Ph.D.s</a:t>
            </a:r>
            <a:r>
              <a:rPr lang="en-US" sz="1000" b="1" dirty="0"/>
              <a:t> from U.S. </a:t>
            </a:r>
            <a:r>
              <a:rPr lang="en-US" sz="1000" b="1" dirty="0" smtClean="0"/>
              <a:t>Institutions</a:t>
            </a:r>
          </a:p>
          <a:p>
            <a:pPr eaLnBrk="1" hangingPunct="1"/>
            <a:endParaRPr lang="en-US" sz="600" b="1"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p>
          <a:p>
            <a:pPr eaLnBrk="1" hangingPunct="1"/>
            <a:endParaRPr lang="en-US" sz="600" dirty="0" smtClean="0"/>
          </a:p>
          <a:p>
            <a:pPr eaLnBrk="1" hangingPunct="1"/>
            <a:r>
              <a:rPr lang="en-US" sz="600" b="1" dirty="0" smtClean="0"/>
              <a:t>Survey </a:t>
            </a:r>
            <a:r>
              <a:rPr lang="en-US" sz="600" b="1" dirty="0"/>
              <a:t>Dates:  </a:t>
            </a:r>
            <a:r>
              <a:rPr lang="en-US" sz="600" dirty="0"/>
              <a:t>1973, 1977, 1981, 1985, 1989, 1991, 1993, 1995, 1997, 1999, 2001, 2003, 2006, </a:t>
            </a:r>
            <a:r>
              <a:rPr lang="en-US" sz="600" dirty="0" smtClean="0"/>
              <a:t>2008, 2010, 2012</a:t>
            </a:r>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p>
          <a:p>
            <a:pPr eaLnBrk="1" hangingPunct="1"/>
            <a:r>
              <a:rPr lang="en-US" sz="600" b="1" dirty="0"/>
              <a:t>Survey Notes: </a:t>
            </a:r>
            <a:r>
              <a:rPr lang="en-US" sz="600" dirty="0"/>
              <a:t>Since 1993, the response rates for the surveys have ranged between 77 and 87 percent.   </a:t>
            </a:r>
          </a:p>
          <a:p>
            <a:pPr eaLnBrk="1" hangingPunct="1"/>
            <a:r>
              <a:rPr lang="en-US" sz="600" b="1" dirty="0"/>
              <a:t>Key variables include:</a:t>
            </a:r>
            <a:r>
              <a:rPr lang="en-US" sz="600" dirty="0"/>
              <a:t> 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r>
              <a:rPr lang="en-US" sz="600" dirty="0"/>
              <a:t>Includes US citizens and permanent residents only</a:t>
            </a:r>
            <a:r>
              <a:rPr lang="en-US" sz="600" dirty="0" smtClean="0"/>
              <a:t>.</a:t>
            </a:r>
          </a:p>
          <a:p>
            <a:pPr eaLnBrk="1" hangingPunct="1"/>
            <a:endParaRPr lang="en-US" sz="600" b="1" dirty="0"/>
          </a:p>
          <a:p>
            <a:pPr eaLnBrk="1" hangingPunct="1"/>
            <a:r>
              <a:rPr lang="en-US" sz="600" b="1" dirty="0"/>
              <a:t>Contact Information:</a:t>
            </a:r>
          </a:p>
          <a:p>
            <a:r>
              <a:rPr lang="en-US" sz="600" dirty="0"/>
              <a:t>Ms. Jeri </a:t>
            </a:r>
            <a:r>
              <a:rPr lang="en-US" sz="600" dirty="0" err="1"/>
              <a:t>Mulrow</a:t>
            </a:r>
            <a:endParaRPr lang="en-US" sz="600" dirty="0"/>
          </a:p>
          <a:p>
            <a:r>
              <a:rPr lang="en-US" sz="600" dirty="0"/>
              <a:t>Program Director, Information and Technology Services Program</a:t>
            </a:r>
          </a:p>
          <a:p>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965</a:t>
            </a:r>
            <a:br>
              <a:rPr lang="en-US" sz="600" dirty="0"/>
            </a:br>
            <a:r>
              <a:rPr lang="en-US" sz="600" dirty="0"/>
              <a:t>Arlington, VA 22230 </a:t>
            </a:r>
            <a:endParaRPr lang="en-US" sz="600" dirty="0" smtClean="0"/>
          </a:p>
          <a:p>
            <a:r>
              <a:rPr lang="en-US" sz="600" dirty="0" smtClean="0"/>
              <a:t>Phone</a:t>
            </a:r>
            <a:r>
              <a:rPr lang="en-US" sz="600" dirty="0"/>
              <a:t>: (703) 292-8780</a:t>
            </a:r>
            <a:br>
              <a:rPr lang="en-US" sz="600" dirty="0"/>
            </a:br>
            <a:r>
              <a:rPr lang="en-US" sz="600" dirty="0"/>
              <a:t>E-mail: jmulrow@nsf.gov</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45</a:t>
            </a:fld>
            <a:endParaRPr lang="en-US"/>
          </a:p>
        </p:txBody>
      </p:sp>
    </p:spTree>
    <p:extLst>
      <p:ext uri="{BB962C8B-B14F-4D97-AF65-F5344CB8AC3E}">
        <p14:creationId xmlns:p14="http://schemas.microsoft.com/office/powerpoint/2010/main" val="2535841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Employment Status of Individuals with </a:t>
            </a:r>
            <a:r>
              <a:rPr lang="en-US" sz="1000" b="1" dirty="0" err="1"/>
              <a:t>Ph.D.s</a:t>
            </a:r>
            <a:r>
              <a:rPr lang="en-US" sz="1000" b="1" dirty="0"/>
              <a:t> from U.S. </a:t>
            </a:r>
            <a:r>
              <a:rPr lang="en-US" sz="1000" b="1" dirty="0" smtClean="0"/>
              <a:t>Institutions</a:t>
            </a:r>
          </a:p>
          <a:p>
            <a:pPr eaLnBrk="1" hangingPunct="1"/>
            <a:endParaRPr lang="en-US" sz="600" b="1"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r>
              <a:rPr lang="en-US" sz="600" dirty="0" smtClean="0"/>
              <a:t>.</a:t>
            </a:r>
          </a:p>
          <a:p>
            <a:pPr eaLnBrk="1" hangingPunct="1"/>
            <a:endParaRPr lang="en-US" sz="600" dirty="0"/>
          </a:p>
          <a:p>
            <a:pPr eaLnBrk="1" hangingPunct="1"/>
            <a:r>
              <a:rPr lang="en-US" sz="600" b="1" dirty="0"/>
              <a:t>Survey Dates:  </a:t>
            </a:r>
            <a:r>
              <a:rPr lang="en-US" sz="600" dirty="0"/>
              <a:t>1973, 1977, 1981, 1985, 1989, 1991, 1993, 1995, 1997, 1999, 2001, 2003, 2006, </a:t>
            </a:r>
            <a:r>
              <a:rPr lang="en-US" sz="600" dirty="0" smtClean="0"/>
              <a:t>2008, 2010, 2012</a:t>
            </a:r>
            <a:endParaRPr lang="en-US" sz="600" b="1"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p>
          <a:p>
            <a:pPr eaLnBrk="1" hangingPunct="1"/>
            <a:r>
              <a:rPr lang="en-US" sz="600" b="1" dirty="0"/>
              <a:t>Survey Notes</a:t>
            </a:r>
            <a:r>
              <a:rPr lang="en-US" sz="600" dirty="0"/>
              <a:t>: Since 1993, the response rates for the surveys have ranged between 77 and 87 percent.   </a:t>
            </a:r>
          </a:p>
          <a:p>
            <a:pPr eaLnBrk="1" hangingPunct="1"/>
            <a:r>
              <a:rPr lang="en-US" sz="600" b="1" dirty="0"/>
              <a:t>Key variables include:</a:t>
            </a:r>
            <a:r>
              <a:rPr lang="en-US" sz="600" dirty="0"/>
              <a:t> 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r>
              <a:rPr lang="en-US" sz="600" dirty="0"/>
              <a:t>Includes US citizens and permanent residents only</a:t>
            </a:r>
            <a:r>
              <a:rPr lang="en-US" sz="600" dirty="0" smtClean="0"/>
              <a:t>.</a:t>
            </a:r>
          </a:p>
          <a:p>
            <a:pPr eaLnBrk="1" hangingPunct="1"/>
            <a:endParaRPr lang="en-US" sz="600" b="1" dirty="0"/>
          </a:p>
          <a:p>
            <a:pPr eaLnBrk="1" hangingPunct="1"/>
            <a:r>
              <a:rPr lang="en-US" sz="600" b="1" dirty="0"/>
              <a:t>Contact Information:</a:t>
            </a:r>
          </a:p>
          <a:p>
            <a:pPr defTabSz="931774" fontAlgn="base">
              <a:spcAft>
                <a:spcPct val="0"/>
              </a:spcAft>
              <a:defRPr/>
            </a:pPr>
            <a:r>
              <a:rPr lang="en-US" sz="600" dirty="0"/>
              <a:t>Ms. Jeri </a:t>
            </a:r>
            <a:r>
              <a:rPr lang="en-US" sz="600" dirty="0" err="1" smtClean="0"/>
              <a:t>Mulrow</a:t>
            </a:r>
            <a:endParaRPr lang="en-US" sz="600" dirty="0" smtClean="0"/>
          </a:p>
          <a:p>
            <a:pPr defTabSz="931774" fontAlgn="base">
              <a:spcAft>
                <a:spcPct val="0"/>
              </a:spcAft>
              <a:defRPr/>
            </a:pPr>
            <a:r>
              <a:rPr lang="en-US" sz="600" dirty="0" smtClean="0"/>
              <a:t>Program </a:t>
            </a:r>
            <a:r>
              <a:rPr lang="en-US" sz="600" dirty="0"/>
              <a:t>Director, Information and Technology Services Program</a:t>
            </a:r>
          </a:p>
          <a:p>
            <a:pPr defTabSz="931774" fontAlgn="base">
              <a:spcAft>
                <a:spcPct val="0"/>
              </a:spcAft>
              <a:defRPr/>
            </a:pPr>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a:t>
            </a:r>
            <a:r>
              <a:rPr lang="en-US" sz="600" dirty="0" smtClean="0"/>
              <a:t>965</a:t>
            </a:r>
          </a:p>
          <a:p>
            <a:pPr defTabSz="931774" fontAlgn="base">
              <a:spcAft>
                <a:spcPct val="0"/>
              </a:spcAft>
              <a:defRPr/>
            </a:pPr>
            <a:r>
              <a:rPr lang="en-US" sz="600" dirty="0" smtClean="0"/>
              <a:t>Arlington</a:t>
            </a:r>
            <a:r>
              <a:rPr lang="en-US" sz="600" dirty="0"/>
              <a:t>, VA 22230 </a:t>
            </a:r>
            <a:br>
              <a:rPr lang="en-US" sz="600" dirty="0"/>
            </a:br>
            <a:r>
              <a:rPr lang="en-US" sz="600" dirty="0"/>
              <a:t>Phone: (703) </a:t>
            </a:r>
            <a:r>
              <a:rPr lang="en-US" sz="600" dirty="0" smtClean="0"/>
              <a:t>292-8780</a:t>
            </a:r>
          </a:p>
          <a:p>
            <a:pPr defTabSz="931774" fontAlgn="base">
              <a:spcAft>
                <a:spcPct val="0"/>
              </a:spcAft>
              <a:defRPr/>
            </a:pPr>
            <a:r>
              <a:rPr lang="en-US" sz="600" dirty="0" smtClean="0"/>
              <a:t>E-mail</a:t>
            </a:r>
            <a:r>
              <a:rPr lang="en-US" sz="600" dirty="0"/>
              <a:t>: jmulrow@nsf.gov</a:t>
            </a:r>
          </a:p>
          <a:p>
            <a:endParaRPr lang="en-US" sz="600" dirty="0"/>
          </a:p>
        </p:txBody>
      </p:sp>
      <p:sp>
        <p:nvSpPr>
          <p:cNvPr id="4" name="Slide Number Placeholder 3"/>
          <p:cNvSpPr>
            <a:spLocks noGrp="1"/>
          </p:cNvSpPr>
          <p:nvPr>
            <p:ph type="sldNum" sz="quarter" idx="10"/>
          </p:nvPr>
        </p:nvSpPr>
        <p:spPr/>
        <p:txBody>
          <a:bodyPr/>
          <a:lstStyle/>
          <a:p>
            <a:fld id="{9FF7C3A6-708F-46F0-835C-796EBE1D7E98}" type="slidenum">
              <a:rPr lang="en-US" smtClean="0"/>
              <a:t>46</a:t>
            </a:fld>
            <a:endParaRPr lang="en-US"/>
          </a:p>
        </p:txBody>
      </p:sp>
    </p:spTree>
    <p:extLst>
      <p:ext uri="{BB962C8B-B14F-4D97-AF65-F5344CB8AC3E}">
        <p14:creationId xmlns:p14="http://schemas.microsoft.com/office/powerpoint/2010/main" val="1154881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Employment Status of Individuals with </a:t>
            </a:r>
            <a:r>
              <a:rPr lang="en-US" sz="1000" b="1" dirty="0" err="1"/>
              <a:t>Ph.D.s</a:t>
            </a:r>
            <a:r>
              <a:rPr lang="en-US" sz="1000" b="1" dirty="0"/>
              <a:t> from U.S. </a:t>
            </a:r>
            <a:r>
              <a:rPr lang="en-US" sz="1000" b="1" dirty="0" smtClean="0"/>
              <a:t>Institutions</a:t>
            </a:r>
          </a:p>
          <a:p>
            <a:pPr eaLnBrk="1" hangingPunct="1"/>
            <a:endParaRPr lang="en-US" sz="600" b="1"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p>
          <a:p>
            <a:pPr eaLnBrk="1" hangingPunct="1"/>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b="1" dirty="0" smtClean="0"/>
              <a:t>Survey </a:t>
            </a:r>
            <a:r>
              <a:rPr lang="en-US" sz="600" b="1" dirty="0"/>
              <a:t>Dates:  </a:t>
            </a:r>
            <a:r>
              <a:rPr lang="en-US" sz="600" dirty="0"/>
              <a:t>1973, 1977, 1981, 1985, 1989, 1991, 1993, 1995, 1997, 1999, 2001, 2003, 2006, </a:t>
            </a:r>
            <a:r>
              <a:rPr lang="en-US" sz="600" dirty="0" smtClean="0"/>
              <a:t>2008, 2010, 2012</a:t>
            </a:r>
            <a:endParaRPr lang="en-US" sz="600" b="1" dirty="0" smtClean="0"/>
          </a:p>
          <a:p>
            <a:pPr eaLnBrk="1" hangingPunct="1"/>
            <a:endParaRPr lang="en-US" sz="600"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p>
          <a:p>
            <a:pPr eaLnBrk="1" hangingPunct="1"/>
            <a:r>
              <a:rPr lang="en-US" sz="600" b="1" dirty="0"/>
              <a:t>Survey Notes: </a:t>
            </a:r>
            <a:r>
              <a:rPr lang="en-US" sz="600" dirty="0"/>
              <a:t>Since 1993, the response rates for the surveys have ranged between 77 and 87 percent.   </a:t>
            </a:r>
          </a:p>
          <a:p>
            <a:pPr eaLnBrk="1" hangingPunct="1"/>
            <a:r>
              <a:rPr lang="en-US" sz="600" b="1" dirty="0"/>
              <a:t>Key variables include</a:t>
            </a:r>
            <a:r>
              <a:rPr lang="en-US" sz="600" dirty="0"/>
              <a:t>: 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r>
              <a:rPr lang="en-US" sz="600" dirty="0"/>
              <a:t>Includes US citizens and permanent residents only</a:t>
            </a:r>
            <a:r>
              <a:rPr lang="en-US" sz="600" dirty="0" smtClean="0"/>
              <a:t>.</a:t>
            </a:r>
          </a:p>
          <a:p>
            <a:pPr eaLnBrk="1" hangingPunct="1"/>
            <a:endParaRPr lang="en-US" sz="600" dirty="0"/>
          </a:p>
          <a:p>
            <a:pPr defTabSz="931774" fontAlgn="base">
              <a:spcAft>
                <a:spcPct val="0"/>
              </a:spcAft>
              <a:defRPr/>
            </a:pPr>
            <a:r>
              <a:rPr lang="en-US" sz="600" b="1" dirty="0"/>
              <a:t>Contact Information:</a:t>
            </a:r>
            <a:r>
              <a:rPr lang="en-US" sz="600" dirty="0"/>
              <a:t/>
            </a:r>
            <a:br>
              <a:rPr lang="en-US" sz="600" dirty="0"/>
            </a:br>
            <a:r>
              <a:rPr lang="en-US" sz="600" dirty="0"/>
              <a:t>Ms. Jeri </a:t>
            </a:r>
            <a:r>
              <a:rPr lang="en-US" sz="600" dirty="0" err="1" smtClean="0"/>
              <a:t>Mulrow</a:t>
            </a:r>
            <a:r>
              <a:rPr lang="en-US" sz="600" dirty="0" smtClean="0"/>
              <a:t>,</a:t>
            </a:r>
          </a:p>
          <a:p>
            <a:pPr defTabSz="931774" fontAlgn="base">
              <a:spcAft>
                <a:spcPct val="0"/>
              </a:spcAft>
              <a:defRPr/>
            </a:pPr>
            <a:r>
              <a:rPr lang="en-US" sz="600" dirty="0" smtClean="0"/>
              <a:t>Program </a:t>
            </a:r>
            <a:r>
              <a:rPr lang="en-US" sz="600" dirty="0"/>
              <a:t>Director, Information and Technology Services Program</a:t>
            </a:r>
          </a:p>
          <a:p>
            <a:pPr defTabSz="931774" fontAlgn="base">
              <a:spcAft>
                <a:spcPct val="0"/>
              </a:spcAft>
              <a:defRPr/>
            </a:pPr>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a:t>
            </a:r>
            <a:r>
              <a:rPr lang="en-US" sz="600" dirty="0" smtClean="0"/>
              <a:t>965</a:t>
            </a:r>
          </a:p>
          <a:p>
            <a:pPr defTabSz="931774" fontAlgn="base">
              <a:spcAft>
                <a:spcPct val="0"/>
              </a:spcAft>
              <a:defRPr/>
            </a:pPr>
            <a:r>
              <a:rPr lang="en-US" sz="600" dirty="0" smtClean="0"/>
              <a:t>Arlington</a:t>
            </a:r>
            <a:r>
              <a:rPr lang="en-US" sz="600" dirty="0"/>
              <a:t>, VA 22230 </a:t>
            </a:r>
            <a:br>
              <a:rPr lang="en-US" sz="600" dirty="0"/>
            </a:br>
            <a:r>
              <a:rPr lang="en-US" sz="600" dirty="0"/>
              <a:t>Phone: (703) 292-8780</a:t>
            </a:r>
            <a:r>
              <a:rPr lang="en-US" sz="600" dirty="0" smtClean="0"/>
              <a:t>,</a:t>
            </a:r>
          </a:p>
          <a:p>
            <a:pPr defTabSz="931774" fontAlgn="base">
              <a:spcAft>
                <a:spcPct val="0"/>
              </a:spcAft>
              <a:defRPr/>
            </a:pPr>
            <a:r>
              <a:rPr lang="en-US" sz="600" dirty="0" smtClean="0"/>
              <a:t>E-mail</a:t>
            </a:r>
            <a:r>
              <a:rPr lang="en-US" sz="600" dirty="0"/>
              <a:t>: jmulrow@nsf.gov</a:t>
            </a:r>
          </a:p>
          <a:p>
            <a:endParaRPr lang="en-US" sz="600" dirty="0"/>
          </a:p>
        </p:txBody>
      </p:sp>
      <p:sp>
        <p:nvSpPr>
          <p:cNvPr id="4" name="Slide Number Placeholder 3"/>
          <p:cNvSpPr>
            <a:spLocks noGrp="1"/>
          </p:cNvSpPr>
          <p:nvPr>
            <p:ph type="sldNum" sz="quarter" idx="10"/>
          </p:nvPr>
        </p:nvSpPr>
        <p:spPr/>
        <p:txBody>
          <a:bodyPr/>
          <a:lstStyle/>
          <a:p>
            <a:fld id="{9FF7C3A6-708F-46F0-835C-796EBE1D7E98}" type="slidenum">
              <a:rPr lang="en-US" smtClean="0"/>
              <a:t>47</a:t>
            </a:fld>
            <a:endParaRPr lang="en-US"/>
          </a:p>
        </p:txBody>
      </p:sp>
    </p:spTree>
    <p:extLst>
      <p:ext uri="{BB962C8B-B14F-4D97-AF65-F5344CB8AC3E}">
        <p14:creationId xmlns:p14="http://schemas.microsoft.com/office/powerpoint/2010/main" val="3538532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Employment Status of Individuals with </a:t>
            </a:r>
            <a:r>
              <a:rPr lang="en-US" sz="1000" b="1" dirty="0" err="1"/>
              <a:t>Ph.D.s</a:t>
            </a:r>
            <a:r>
              <a:rPr lang="en-US" sz="1000" b="1" dirty="0"/>
              <a:t> from U.S. </a:t>
            </a:r>
            <a:r>
              <a:rPr lang="en-US" sz="1000" b="1" dirty="0" smtClean="0"/>
              <a:t>Institutions</a:t>
            </a:r>
          </a:p>
          <a:p>
            <a:pPr eaLnBrk="1" hangingPunct="1"/>
            <a:endParaRPr lang="en-US" sz="600" b="1"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r>
              <a:rPr lang="en-US" sz="600" dirty="0" smtClean="0"/>
              <a:t>.</a:t>
            </a:r>
          </a:p>
          <a:p>
            <a:pPr eaLnBrk="1" hangingPunct="1"/>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600" b="1" dirty="0"/>
              <a:t>Survey Dates:  </a:t>
            </a:r>
            <a:r>
              <a:rPr lang="en-US" sz="600" dirty="0"/>
              <a:t>1973, 1977, 1981, 1985, 1989, 1991, 1993, 1995, 1997, 1999, 2001, 2003, 2006, </a:t>
            </a:r>
            <a:r>
              <a:rPr lang="en-US" sz="600" dirty="0" smtClean="0"/>
              <a:t>2008, 2010, 2012</a:t>
            </a:r>
            <a:endParaRPr lang="en-US" sz="600" b="1" dirty="0" smtClean="0"/>
          </a:p>
          <a:p>
            <a:pPr eaLnBrk="1" hangingPunct="1"/>
            <a:endParaRPr lang="en-US" sz="600"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p>
          <a:p>
            <a:pPr eaLnBrk="1" hangingPunct="1"/>
            <a:r>
              <a:rPr lang="en-US" sz="600" dirty="0"/>
              <a:t>S</a:t>
            </a:r>
            <a:r>
              <a:rPr lang="en-US" sz="600" b="1" dirty="0"/>
              <a:t>urvey Notes: </a:t>
            </a:r>
            <a:r>
              <a:rPr lang="en-US" sz="600" dirty="0"/>
              <a:t>Since 1993, the response rates for the surveys have ranged between 77 and 87 percent.   </a:t>
            </a:r>
          </a:p>
          <a:p>
            <a:pPr eaLnBrk="1" hangingPunct="1"/>
            <a:r>
              <a:rPr lang="en-US" sz="600" b="1" dirty="0"/>
              <a:t>Key variables include: </a:t>
            </a:r>
            <a:r>
              <a:rPr lang="en-US" sz="600" dirty="0"/>
              <a:t>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r>
              <a:rPr lang="en-US" sz="600" dirty="0"/>
              <a:t>Includes US citizens and permanent residents only</a:t>
            </a:r>
            <a:r>
              <a:rPr lang="en-US" sz="600" dirty="0" smtClean="0"/>
              <a:t>.</a:t>
            </a:r>
          </a:p>
          <a:p>
            <a:pPr eaLnBrk="1" hangingPunct="1"/>
            <a:endParaRPr lang="en-US" sz="600" dirty="0"/>
          </a:p>
          <a:p>
            <a:pPr eaLnBrk="1" hangingPunct="1"/>
            <a:r>
              <a:rPr lang="en-US" sz="600" b="1" dirty="0"/>
              <a:t>Contact Information:</a:t>
            </a:r>
          </a:p>
          <a:p>
            <a:pPr defTabSz="931723" fontAlgn="base">
              <a:spcAft>
                <a:spcPct val="0"/>
              </a:spcAft>
              <a:defRPr/>
            </a:pPr>
            <a:r>
              <a:rPr lang="en-US" sz="600" dirty="0"/>
              <a:t>Ms. Jeri </a:t>
            </a:r>
            <a:r>
              <a:rPr lang="en-US" sz="600" dirty="0" err="1" smtClean="0"/>
              <a:t>Mulrow</a:t>
            </a:r>
            <a:r>
              <a:rPr lang="en-US" sz="600" dirty="0" smtClean="0"/>
              <a:t>,</a:t>
            </a:r>
          </a:p>
          <a:p>
            <a:pPr defTabSz="931723" fontAlgn="base">
              <a:spcAft>
                <a:spcPct val="0"/>
              </a:spcAft>
              <a:defRPr/>
            </a:pPr>
            <a:r>
              <a:rPr lang="en-US" sz="600" dirty="0" smtClean="0"/>
              <a:t>Program </a:t>
            </a:r>
            <a:r>
              <a:rPr lang="en-US" sz="600" dirty="0"/>
              <a:t>Director, Information and Technology Services Program</a:t>
            </a:r>
          </a:p>
          <a:p>
            <a:pPr defTabSz="931723" fontAlgn="base">
              <a:spcAft>
                <a:spcPct val="0"/>
              </a:spcAft>
              <a:defRPr/>
            </a:pPr>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a:t>
            </a:r>
            <a:r>
              <a:rPr lang="en-US" sz="600" dirty="0" smtClean="0"/>
              <a:t>965,</a:t>
            </a:r>
          </a:p>
          <a:p>
            <a:pPr defTabSz="931723" fontAlgn="base">
              <a:spcAft>
                <a:spcPct val="0"/>
              </a:spcAft>
              <a:defRPr/>
            </a:pPr>
            <a:r>
              <a:rPr lang="en-US" sz="600" dirty="0" smtClean="0"/>
              <a:t>Arlington</a:t>
            </a:r>
            <a:r>
              <a:rPr lang="en-US" sz="600" dirty="0"/>
              <a:t>, VA 22230 </a:t>
            </a:r>
            <a:br>
              <a:rPr lang="en-US" sz="600" dirty="0"/>
            </a:br>
            <a:r>
              <a:rPr lang="en-US" sz="600" dirty="0"/>
              <a:t>Phone: (703) </a:t>
            </a:r>
            <a:r>
              <a:rPr lang="en-US" sz="600" dirty="0" smtClean="0"/>
              <a:t>292-8780</a:t>
            </a:r>
          </a:p>
          <a:p>
            <a:pPr defTabSz="931723" fontAlgn="base">
              <a:spcAft>
                <a:spcPct val="0"/>
              </a:spcAft>
              <a:defRPr/>
            </a:pPr>
            <a:r>
              <a:rPr lang="en-US" sz="600" dirty="0" smtClean="0"/>
              <a:t>E-mail</a:t>
            </a:r>
            <a:r>
              <a:rPr lang="en-US" sz="600" dirty="0"/>
              <a:t>: jmulrow@nsf.gov</a:t>
            </a:r>
          </a:p>
          <a:p>
            <a:endParaRPr lang="en-US" sz="600" dirty="0"/>
          </a:p>
        </p:txBody>
      </p:sp>
      <p:sp>
        <p:nvSpPr>
          <p:cNvPr id="4" name="Slide Number Placeholder 3"/>
          <p:cNvSpPr>
            <a:spLocks noGrp="1"/>
          </p:cNvSpPr>
          <p:nvPr>
            <p:ph type="sldNum" sz="quarter" idx="10"/>
          </p:nvPr>
        </p:nvSpPr>
        <p:spPr/>
        <p:txBody>
          <a:bodyPr/>
          <a:lstStyle/>
          <a:p>
            <a:fld id="{9FF7C3A6-708F-46F0-835C-796EBE1D7E98}" type="slidenum">
              <a:rPr lang="en-US" smtClean="0"/>
              <a:t>48</a:t>
            </a:fld>
            <a:endParaRPr lang="en-US"/>
          </a:p>
        </p:txBody>
      </p:sp>
    </p:spTree>
    <p:extLst>
      <p:ext uri="{BB962C8B-B14F-4D97-AF65-F5344CB8AC3E}">
        <p14:creationId xmlns:p14="http://schemas.microsoft.com/office/powerpoint/2010/main" val="20025544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Employment Status of Individuals with </a:t>
            </a:r>
            <a:r>
              <a:rPr lang="en-US" sz="1000" b="1" dirty="0" err="1"/>
              <a:t>Ph.D.s</a:t>
            </a:r>
            <a:r>
              <a:rPr lang="en-US" sz="1000" b="1" dirty="0"/>
              <a:t> from U.S. </a:t>
            </a:r>
            <a:r>
              <a:rPr lang="en-US" sz="1000" b="1" dirty="0" smtClean="0"/>
              <a:t>Institutions</a:t>
            </a:r>
          </a:p>
          <a:p>
            <a:pPr eaLnBrk="1" hangingPunct="1"/>
            <a:endParaRPr lang="en-US" sz="600" b="1" dirty="0" smtClean="0"/>
          </a:p>
          <a:p>
            <a:pPr eaLnBrk="1" hangingPunct="1"/>
            <a:r>
              <a:rPr lang="en-US" sz="600" b="1" dirty="0" smtClean="0"/>
              <a:t>Source</a:t>
            </a:r>
            <a:r>
              <a:rPr lang="en-US" sz="600" b="1" dirty="0"/>
              <a:t>:</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b="1"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r>
              <a:rPr lang="en-US" sz="600" dirty="0" smtClean="0"/>
              <a:t>.</a:t>
            </a:r>
          </a:p>
          <a:p>
            <a:pPr eaLnBrk="1" hangingPunct="1"/>
            <a:endParaRPr lang="en-US" sz="600"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600" b="1" dirty="0"/>
              <a:t>Survey Dates:  </a:t>
            </a:r>
            <a:r>
              <a:rPr lang="en-US" sz="600" dirty="0"/>
              <a:t>1973, 1977, 1981, 1985, 1989, 1991, 1993, 1995, 1997, 1999, 2001, 2003, 2006, </a:t>
            </a:r>
            <a:r>
              <a:rPr lang="en-US" sz="600" dirty="0" smtClean="0"/>
              <a:t>2008, 2010, 2012</a:t>
            </a:r>
            <a:endParaRPr lang="en-US" sz="600" b="1" dirty="0" smtClean="0"/>
          </a:p>
          <a:p>
            <a:pPr eaLnBrk="1" hangingPunct="1"/>
            <a:endParaRPr lang="en-US" sz="600" b="1"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p>
          <a:p>
            <a:pPr eaLnBrk="1" hangingPunct="1"/>
            <a:r>
              <a:rPr lang="en-US" sz="600" b="1" dirty="0"/>
              <a:t>Survey Notes: </a:t>
            </a:r>
            <a:r>
              <a:rPr lang="en-US" sz="600" dirty="0"/>
              <a:t>Since 1993, the response rates for the surveys have ranged between 77 and 87 percent.   </a:t>
            </a:r>
          </a:p>
          <a:p>
            <a:pPr eaLnBrk="1" hangingPunct="1"/>
            <a:r>
              <a:rPr lang="en-US" sz="600" b="1" dirty="0"/>
              <a:t>Key variables include: </a:t>
            </a:r>
            <a:r>
              <a:rPr lang="en-US" sz="600" dirty="0"/>
              <a:t>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r>
              <a:rPr lang="en-US" sz="600" dirty="0"/>
              <a:t>Includes US citizens and permanent residents only</a:t>
            </a:r>
            <a:r>
              <a:rPr lang="en-US" sz="600" dirty="0" smtClean="0"/>
              <a:t>.</a:t>
            </a:r>
          </a:p>
          <a:p>
            <a:pPr eaLnBrk="1" hangingPunct="1"/>
            <a:endParaRPr lang="en-US" sz="600" dirty="0"/>
          </a:p>
          <a:p>
            <a:pPr defTabSz="931774" fontAlgn="base">
              <a:spcBef>
                <a:spcPct val="30000"/>
              </a:spcBef>
              <a:spcAft>
                <a:spcPct val="0"/>
              </a:spcAft>
              <a:defRPr/>
            </a:pPr>
            <a:r>
              <a:rPr lang="en-US" sz="600" b="1" dirty="0"/>
              <a:t>Contact Information</a:t>
            </a:r>
            <a:r>
              <a:rPr lang="en-US" sz="600" b="1" dirty="0" smtClean="0"/>
              <a:t>:</a:t>
            </a:r>
            <a:r>
              <a:rPr lang="en-US" sz="600" dirty="0"/>
              <a:t/>
            </a:r>
            <a:br>
              <a:rPr lang="en-US" sz="600" dirty="0"/>
            </a:br>
            <a:r>
              <a:rPr lang="en-US" sz="600" dirty="0"/>
              <a:t>Ms. Jeri </a:t>
            </a:r>
            <a:r>
              <a:rPr lang="en-US" sz="600" dirty="0" err="1" smtClean="0"/>
              <a:t>Mulrow</a:t>
            </a:r>
            <a:r>
              <a:rPr lang="en-US" sz="600" dirty="0" smtClean="0"/>
              <a:t>,</a:t>
            </a:r>
          </a:p>
          <a:p>
            <a:pPr defTabSz="931774" fontAlgn="base">
              <a:spcBef>
                <a:spcPct val="30000"/>
              </a:spcBef>
              <a:spcAft>
                <a:spcPct val="0"/>
              </a:spcAft>
              <a:defRPr/>
            </a:pPr>
            <a:r>
              <a:rPr lang="en-US" sz="600" dirty="0" smtClean="0"/>
              <a:t>Program </a:t>
            </a:r>
            <a:r>
              <a:rPr lang="en-US" sz="600" dirty="0"/>
              <a:t>Director, Information and Technology Services Program</a:t>
            </a:r>
          </a:p>
          <a:p>
            <a:pPr defTabSz="931774" fontAlgn="base">
              <a:spcAft>
                <a:spcPct val="0"/>
              </a:spcAft>
              <a:defRPr/>
            </a:pPr>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a:t>
            </a:r>
            <a:r>
              <a:rPr lang="en-US" sz="600" dirty="0" smtClean="0"/>
              <a:t>965</a:t>
            </a:r>
          </a:p>
          <a:p>
            <a:pPr defTabSz="931774" fontAlgn="base">
              <a:spcAft>
                <a:spcPct val="0"/>
              </a:spcAft>
              <a:defRPr/>
            </a:pPr>
            <a:r>
              <a:rPr lang="en-US" sz="600" dirty="0" smtClean="0"/>
              <a:t> </a:t>
            </a:r>
            <a:r>
              <a:rPr lang="en-US" sz="600" dirty="0"/>
              <a:t>Arlington, VA 22230 </a:t>
            </a:r>
            <a:br>
              <a:rPr lang="en-US" sz="600" dirty="0"/>
            </a:br>
            <a:r>
              <a:rPr lang="en-US" sz="600" dirty="0"/>
              <a:t>Phone: (703) </a:t>
            </a:r>
            <a:r>
              <a:rPr lang="en-US" sz="600" dirty="0" smtClean="0"/>
              <a:t>292-8780</a:t>
            </a:r>
          </a:p>
          <a:p>
            <a:pPr defTabSz="931774" fontAlgn="base">
              <a:spcAft>
                <a:spcPct val="0"/>
              </a:spcAft>
              <a:defRPr/>
            </a:pPr>
            <a:r>
              <a:rPr lang="en-US" sz="600" dirty="0" smtClean="0"/>
              <a:t>E-mail</a:t>
            </a:r>
            <a:r>
              <a:rPr lang="en-US" sz="600" dirty="0"/>
              <a:t>: jmulrow@nsf.gov</a:t>
            </a:r>
          </a:p>
        </p:txBody>
      </p:sp>
      <p:sp>
        <p:nvSpPr>
          <p:cNvPr id="4" name="Slide Number Placeholder 3"/>
          <p:cNvSpPr>
            <a:spLocks noGrp="1"/>
          </p:cNvSpPr>
          <p:nvPr>
            <p:ph type="sldNum" sz="quarter" idx="10"/>
          </p:nvPr>
        </p:nvSpPr>
        <p:spPr/>
        <p:txBody>
          <a:bodyPr/>
          <a:lstStyle/>
          <a:p>
            <a:fld id="{9FF7C3A6-708F-46F0-835C-796EBE1D7E98}" type="slidenum">
              <a:rPr lang="en-US" smtClean="0"/>
              <a:t>49</a:t>
            </a:fld>
            <a:endParaRPr lang="en-US"/>
          </a:p>
        </p:txBody>
      </p:sp>
    </p:spTree>
    <p:extLst>
      <p:ext uri="{BB962C8B-B14F-4D97-AF65-F5344CB8AC3E}">
        <p14:creationId xmlns:p14="http://schemas.microsoft.com/office/powerpoint/2010/main" val="69020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5</a:t>
            </a:fld>
            <a:endParaRPr lang="en-US"/>
          </a:p>
        </p:txBody>
      </p:sp>
    </p:spTree>
    <p:extLst>
      <p:ext uri="{BB962C8B-B14F-4D97-AF65-F5344CB8AC3E}">
        <p14:creationId xmlns:p14="http://schemas.microsoft.com/office/powerpoint/2010/main" val="14985623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Employment Status of Individuals with </a:t>
            </a:r>
            <a:r>
              <a:rPr lang="en-US" sz="1000" b="1" dirty="0" err="1"/>
              <a:t>Ph.D.s</a:t>
            </a:r>
            <a:r>
              <a:rPr lang="en-US" sz="1000" b="1" dirty="0"/>
              <a:t> from U.S. </a:t>
            </a:r>
            <a:r>
              <a:rPr lang="en-US" sz="1000" b="1" dirty="0" smtClean="0"/>
              <a:t>Institutions</a:t>
            </a:r>
          </a:p>
          <a:p>
            <a:pPr eaLnBrk="1" hangingPunct="1"/>
            <a:endParaRPr lang="en-US" sz="600" dirty="0"/>
          </a:p>
          <a:p>
            <a:pPr eaLnBrk="1" hangingPunct="1"/>
            <a:r>
              <a:rPr lang="en-US" sz="600" b="1" dirty="0"/>
              <a:t>Source:</a:t>
            </a:r>
          </a:p>
          <a:p>
            <a:pPr eaLnBrk="1" hangingPunct="1"/>
            <a:r>
              <a:rPr lang="en-US" sz="600" dirty="0"/>
              <a:t>National Science Foundation</a:t>
            </a:r>
          </a:p>
          <a:p>
            <a:pPr eaLnBrk="1" hangingPunct="1"/>
            <a:r>
              <a:rPr lang="en-US" sz="600" dirty="0"/>
              <a:t>Survey of Doctorate Recipients</a:t>
            </a:r>
          </a:p>
          <a:p>
            <a:pPr eaLnBrk="1" hangingPunct="1"/>
            <a:r>
              <a:rPr lang="en-US" sz="600" dirty="0"/>
              <a:t>For information on the survey: </a:t>
            </a:r>
            <a:r>
              <a:rPr lang="en-US" sz="600" b="1" u="sng" dirty="0"/>
              <a:t>http://www.nsf.gov/statistics/srvydoctoratework/</a:t>
            </a:r>
            <a:r>
              <a:rPr lang="en-US" sz="600" dirty="0"/>
              <a:t> </a:t>
            </a:r>
          </a:p>
          <a:p>
            <a:pPr eaLnBrk="1" hangingPunct="1"/>
            <a:r>
              <a:rPr lang="en-US" sz="600" dirty="0"/>
              <a:t>For data access: </a:t>
            </a:r>
            <a:r>
              <a:rPr lang="en-US" sz="600" b="1" u="sng" dirty="0"/>
              <a:t>http://sestat.nsf.gov</a:t>
            </a:r>
            <a:r>
              <a:rPr lang="en-US" sz="600" dirty="0"/>
              <a:t>  </a:t>
            </a:r>
            <a:endParaRPr lang="en-US" sz="600" dirty="0" smtClean="0"/>
          </a:p>
          <a:p>
            <a:pPr eaLnBrk="1" hangingPunct="1"/>
            <a:endParaRPr lang="en-US" sz="600" dirty="0"/>
          </a:p>
          <a:p>
            <a:pPr eaLnBrk="1" hangingPunct="1"/>
            <a:r>
              <a:rPr lang="en-US" sz="600" b="1" dirty="0"/>
              <a:t>Survey </a:t>
            </a:r>
            <a:r>
              <a:rPr lang="en-US" sz="600" b="1" dirty="0" smtClean="0"/>
              <a:t>Characteristics:</a:t>
            </a:r>
            <a:endParaRPr lang="en-US" sz="600" b="1" dirty="0"/>
          </a:p>
          <a:p>
            <a:pPr eaLnBrk="1" hangingPunct="1"/>
            <a:r>
              <a:rPr lang="en-US" sz="600" dirty="0"/>
              <a:t>The Survey of Doctorate Recipients (SDR) administers an extensive battery of questions to a stratified random sample of Ph.D. recipients from U.S. doctorate granting institutions.  This panel survey interviews members of the sample at regular intervals, offering a unique perspective on career progression.</a:t>
            </a:r>
          </a:p>
          <a:p>
            <a:pPr eaLnBrk="1" hangingPunct="1"/>
            <a:endParaRPr lang="en-US" sz="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600" b="1" dirty="0" smtClean="0"/>
              <a:t>Survey </a:t>
            </a:r>
            <a:r>
              <a:rPr lang="en-US" sz="600" b="1" dirty="0"/>
              <a:t>Dates:  </a:t>
            </a:r>
            <a:r>
              <a:rPr lang="en-US" sz="600" dirty="0"/>
              <a:t>1973, 1977, 1981, 1985, 1989, 1991, 1993, 1995, 1997, 1999, 2001, 2003, 2006</a:t>
            </a:r>
            <a:r>
              <a:rPr lang="en-US" sz="600"/>
              <a:t>, </a:t>
            </a:r>
            <a:r>
              <a:rPr lang="en-US" sz="600" smtClean="0"/>
              <a:t>2008, 2010, 2012</a:t>
            </a:r>
            <a:endParaRPr lang="en-US" sz="600" b="1" smtClean="0"/>
          </a:p>
          <a:p>
            <a:pPr eaLnBrk="1" hangingPunct="1"/>
            <a:endParaRPr lang="en-US" sz="600" dirty="0"/>
          </a:p>
          <a:p>
            <a:pPr eaLnBrk="1" hangingPunct="1"/>
            <a:endParaRPr lang="en-US" sz="600" b="1" dirty="0" smtClean="0"/>
          </a:p>
          <a:p>
            <a:pPr eaLnBrk="1" hangingPunct="1"/>
            <a:r>
              <a:rPr lang="en-US" sz="600" b="1" dirty="0" smtClean="0"/>
              <a:t>Field </a:t>
            </a:r>
            <a:r>
              <a:rPr lang="en-US" sz="600" b="1" dirty="0"/>
              <a:t>Specifications Used for These </a:t>
            </a:r>
            <a:r>
              <a:rPr lang="en-US" sz="600" b="1" dirty="0" smtClean="0"/>
              <a:t>Tabulations:</a:t>
            </a:r>
            <a:r>
              <a:rPr lang="en-US" sz="600" b="1" baseline="0" dirty="0" smtClean="0"/>
              <a:t> </a:t>
            </a:r>
            <a:r>
              <a:rPr lang="en-US" sz="600" dirty="0" smtClean="0"/>
              <a:t>1973 </a:t>
            </a:r>
            <a:r>
              <a:rPr lang="en-US" sz="600" dirty="0"/>
              <a:t>– 1993 </a:t>
            </a:r>
          </a:p>
          <a:p>
            <a:pPr eaLnBrk="1" hangingPunct="1"/>
            <a:r>
              <a:rPr lang="en-US" sz="600" dirty="0"/>
              <a:t>Biomedical science:  Anatomy, Bacteriology, Biochemistry, Biometrics and Biostatistics, Biophysics, Biotechnology Research, Cell Biology, Developmental Biology/Embryology, Endocrinology, Genetics, Animal and Plant, Genetics, Human and Animal, Hydrobiology, Immunology, Microbiology, Microbiology and Bacteriology, Molecular Biology, Neuroscience, Nutritional Sciences, Parasitology, Pathology, Human and Animal, Pharmacology, Human and Animal, Physiology, Human and Animal, Toxicology, Zoology, Biological Sciences, General, Biological Sciences, Other</a:t>
            </a:r>
          </a:p>
          <a:p>
            <a:pPr eaLnBrk="1" hangingPunct="1"/>
            <a:r>
              <a:rPr lang="en-US" sz="600" dirty="0"/>
              <a:t>1993 (NEW) </a:t>
            </a:r>
            <a:r>
              <a:rPr lang="en-US" sz="600" dirty="0" smtClean="0"/>
              <a:t>– 2008</a:t>
            </a:r>
          </a:p>
          <a:p>
            <a:pPr eaLnBrk="1" hangingPunct="1"/>
            <a:endParaRPr lang="en-US" sz="600" dirty="0"/>
          </a:p>
          <a:p>
            <a:pPr eaLnBrk="1" hangingPunct="1"/>
            <a:r>
              <a:rPr lang="en-US" sz="600" dirty="0"/>
              <a:t>Biomedical doctorate holders are doctorates from U.S. universities who received degrees in the following fields: biochemistry and biophysics; biology, general; cell and molecular biology; genetics, animal and plant; microbiological sciences and immunology; nutritional sciences; pharmacology, human and animal; physiology and pathology, human and animal; zoology, general</a:t>
            </a:r>
            <a:r>
              <a:rPr lang="en-US" sz="600" dirty="0" smtClean="0"/>
              <a:t>.</a:t>
            </a:r>
            <a:endParaRPr lang="en-US" sz="600" dirty="0"/>
          </a:p>
          <a:p>
            <a:pPr eaLnBrk="1" hangingPunct="1"/>
            <a:r>
              <a:rPr lang="en-US" sz="600" b="1" dirty="0"/>
              <a:t>Survey Notes: </a:t>
            </a:r>
            <a:r>
              <a:rPr lang="en-US" sz="600" dirty="0"/>
              <a:t>Since 1993, the response rates for the surveys have ranged between 77 and 87 percent.   </a:t>
            </a:r>
          </a:p>
          <a:p>
            <a:pPr eaLnBrk="1" hangingPunct="1"/>
            <a:r>
              <a:rPr lang="en-US" sz="600" b="1" dirty="0"/>
              <a:t>Key variables include: </a:t>
            </a:r>
            <a:r>
              <a:rPr lang="en-US" sz="600" dirty="0"/>
              <a:t>Citizenship status, Country of birth, Country of citizenship, Date of birth , Disability status, Educational history (for each degree held: field, level, institution, when received), Employment status (unemployed, employed part time, or employed full time), Geographic place of employment, Immigrant module (year of entry, type of entry visa, reasons) for coming to U.S., etc.), Marital status, Number of children, Occupation (current or past job) Primary work activity (e.g., teaching, basic research, etc.), </a:t>
            </a:r>
            <a:r>
              <a:rPr lang="en-US" sz="600" dirty="0" err="1"/>
              <a:t>Postdoctorate</a:t>
            </a:r>
            <a:r>
              <a:rPr lang="en-US" sz="600" dirty="0"/>
              <a:t> status, Publication and patent activities, Race/ethnicity, Salary, Satisfaction and importance of various aspects of job, School enrollment status, Sector of employment (e.g., academia, industry, government, etc.), Sex, and Work-related training</a:t>
            </a:r>
          </a:p>
          <a:p>
            <a:pPr eaLnBrk="1" hangingPunct="1"/>
            <a:r>
              <a:rPr lang="en-US" sz="600" dirty="0"/>
              <a:t>Includes US citizens and permanent residents only</a:t>
            </a:r>
            <a:r>
              <a:rPr lang="en-US" sz="600" dirty="0" smtClean="0"/>
              <a:t>.</a:t>
            </a:r>
          </a:p>
          <a:p>
            <a:pPr eaLnBrk="1" hangingPunct="1"/>
            <a:endParaRPr lang="en-US" sz="600" dirty="0"/>
          </a:p>
          <a:p>
            <a:pPr defTabSz="931774" fontAlgn="base">
              <a:spcAft>
                <a:spcPct val="0"/>
              </a:spcAft>
              <a:defRPr/>
            </a:pPr>
            <a:r>
              <a:rPr lang="en-US" sz="600" b="1" dirty="0"/>
              <a:t>Contact Information:</a:t>
            </a:r>
            <a:r>
              <a:rPr lang="en-US" sz="600" dirty="0"/>
              <a:t/>
            </a:r>
            <a:br>
              <a:rPr lang="en-US" sz="600" dirty="0"/>
            </a:br>
            <a:r>
              <a:rPr lang="en-US" sz="600" dirty="0"/>
              <a:t>Ms. Jeri </a:t>
            </a:r>
            <a:r>
              <a:rPr lang="en-US" sz="600" dirty="0" err="1"/>
              <a:t>Mulrow</a:t>
            </a:r>
            <a:r>
              <a:rPr lang="en-US" sz="600" dirty="0"/>
              <a:t>, </a:t>
            </a:r>
            <a:endParaRPr lang="en-US" sz="600" dirty="0" smtClean="0"/>
          </a:p>
          <a:p>
            <a:pPr defTabSz="931774" fontAlgn="base">
              <a:spcAft>
                <a:spcPct val="0"/>
              </a:spcAft>
              <a:defRPr/>
            </a:pPr>
            <a:r>
              <a:rPr lang="en-US" sz="600" dirty="0" smtClean="0"/>
              <a:t>Program Director,</a:t>
            </a:r>
            <a:r>
              <a:rPr lang="en-US" sz="600" baseline="0" dirty="0" smtClean="0"/>
              <a:t> </a:t>
            </a:r>
            <a:r>
              <a:rPr lang="en-US" sz="600" dirty="0" smtClean="0"/>
              <a:t>Information </a:t>
            </a:r>
            <a:r>
              <a:rPr lang="en-US" sz="600" dirty="0"/>
              <a:t>and Technology Services Program</a:t>
            </a:r>
          </a:p>
          <a:p>
            <a:pPr defTabSz="931774" fontAlgn="base">
              <a:spcAft>
                <a:spcPct val="0"/>
              </a:spcAft>
              <a:defRPr/>
            </a:pPr>
            <a:r>
              <a:rPr lang="en-US" sz="600" dirty="0"/>
              <a:t>National Center for Science and Engineering Statistics</a:t>
            </a:r>
            <a:br>
              <a:rPr lang="en-US" sz="600" dirty="0"/>
            </a:br>
            <a:r>
              <a:rPr lang="en-US" sz="600" dirty="0">
                <a:hlinkClick r:id="rId3"/>
              </a:rPr>
              <a:t>National Science Foundation</a:t>
            </a:r>
            <a:r>
              <a:rPr lang="en-US" sz="600" dirty="0"/>
              <a:t/>
            </a:r>
            <a:br>
              <a:rPr lang="en-US" sz="600" dirty="0"/>
            </a:br>
            <a:r>
              <a:rPr lang="en-US" sz="600" dirty="0"/>
              <a:t>4201 Wilson Boulevard, Suite 965, Arlington, VA 22230 </a:t>
            </a:r>
            <a:br>
              <a:rPr lang="en-US" sz="600" dirty="0"/>
            </a:br>
            <a:r>
              <a:rPr lang="en-US" sz="600" dirty="0"/>
              <a:t>Phone: (703) </a:t>
            </a:r>
            <a:r>
              <a:rPr lang="en-US" sz="600" dirty="0" smtClean="0"/>
              <a:t>292-8780</a:t>
            </a:r>
          </a:p>
          <a:p>
            <a:pPr defTabSz="931774" fontAlgn="base">
              <a:spcAft>
                <a:spcPct val="0"/>
              </a:spcAft>
              <a:defRPr/>
            </a:pPr>
            <a:r>
              <a:rPr lang="en-US" sz="600" dirty="0" smtClean="0"/>
              <a:t>E-mail</a:t>
            </a:r>
            <a:r>
              <a:rPr lang="en-US" sz="600" dirty="0"/>
              <a:t>: jmulrow@nsf.gov</a:t>
            </a:r>
          </a:p>
          <a:p>
            <a:endParaRPr lang="en-US" sz="600" dirty="0"/>
          </a:p>
        </p:txBody>
      </p:sp>
      <p:sp>
        <p:nvSpPr>
          <p:cNvPr id="4" name="Slide Number Placeholder 3"/>
          <p:cNvSpPr>
            <a:spLocks noGrp="1"/>
          </p:cNvSpPr>
          <p:nvPr>
            <p:ph type="sldNum" sz="quarter" idx="10"/>
          </p:nvPr>
        </p:nvSpPr>
        <p:spPr/>
        <p:txBody>
          <a:bodyPr/>
          <a:lstStyle/>
          <a:p>
            <a:fld id="{9FF7C3A6-708F-46F0-835C-796EBE1D7E98}" type="slidenum">
              <a:rPr lang="en-US" smtClean="0"/>
              <a:t>50</a:t>
            </a:fld>
            <a:endParaRPr lang="en-US"/>
          </a:p>
        </p:txBody>
      </p:sp>
    </p:spTree>
    <p:extLst>
      <p:ext uri="{BB962C8B-B14F-4D97-AF65-F5344CB8AC3E}">
        <p14:creationId xmlns:p14="http://schemas.microsoft.com/office/powerpoint/2010/main" val="1089295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51</a:t>
            </a:fld>
            <a:endParaRPr lang="en-US"/>
          </a:p>
        </p:txBody>
      </p:sp>
    </p:spTree>
    <p:extLst>
      <p:ext uri="{BB962C8B-B14F-4D97-AF65-F5344CB8AC3E}">
        <p14:creationId xmlns:p14="http://schemas.microsoft.com/office/powerpoint/2010/main" val="36089876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Medical School Faculty Appointments</a:t>
            </a:r>
          </a:p>
          <a:p>
            <a:pPr eaLnBrk="1" hangingPunct="1"/>
            <a:endParaRPr lang="en-US" sz="700" dirty="0"/>
          </a:p>
          <a:p>
            <a:pPr eaLnBrk="1" hangingPunct="1"/>
            <a:r>
              <a:rPr lang="en-US" sz="700" b="1" dirty="0"/>
              <a:t>Source:</a:t>
            </a:r>
          </a:p>
          <a:p>
            <a:pPr eaLnBrk="1" hangingPunct="1"/>
            <a:r>
              <a:rPr lang="en-US" sz="700" dirty="0"/>
              <a:t>Faculty Roster</a:t>
            </a:r>
          </a:p>
          <a:p>
            <a:pPr eaLnBrk="1" hangingPunct="1"/>
            <a:r>
              <a:rPr lang="en-US" sz="700" dirty="0"/>
              <a:t>Association of American Medical Colleges</a:t>
            </a:r>
          </a:p>
          <a:p>
            <a:pPr eaLnBrk="1" hangingPunct="1"/>
            <a:r>
              <a:rPr lang="en-US" sz="700" dirty="0"/>
              <a:t>http://www.aamc.org/data/facultyroster/reports.htm</a:t>
            </a:r>
          </a:p>
          <a:p>
            <a:pPr eaLnBrk="1" hangingPunct="1"/>
            <a:endParaRPr lang="en-US" sz="700" b="1" dirty="0"/>
          </a:p>
          <a:p>
            <a:pPr eaLnBrk="1" hangingPunct="1"/>
            <a:r>
              <a:rPr lang="en-US" sz="700" b="1" dirty="0"/>
              <a:t>Survey </a:t>
            </a:r>
            <a:r>
              <a:rPr lang="en-US" sz="700" b="1" dirty="0" smtClean="0"/>
              <a:t>Characteristics:</a:t>
            </a:r>
            <a:endParaRPr lang="en-US" sz="700" b="1" dirty="0"/>
          </a:p>
          <a:p>
            <a:pPr eaLnBrk="1" hangingPunct="1"/>
            <a:r>
              <a:rPr lang="en-US" sz="700" dirty="0"/>
              <a:t>The AAMC collects comprehensive information on the characteristics of paid faculty members at accredited U.S. allopathic medical schools. When individuals are first appointed to faculty positions, medical schools submit educational, employment, and demographic data to the Faculty Roster, and updates are made as needed. Institutional participation in the Faculty Roster is voluntary.</a:t>
            </a:r>
          </a:p>
          <a:p>
            <a:pPr eaLnBrk="1" hangingPunct="1"/>
            <a:endParaRPr lang="en-US" sz="700" dirty="0" smtClean="0"/>
          </a:p>
          <a:p>
            <a:pPr eaLnBrk="1" hangingPunct="1"/>
            <a:r>
              <a:rPr lang="en-US" sz="700" b="1" dirty="0" smtClean="0"/>
              <a:t>Survey </a:t>
            </a:r>
            <a:r>
              <a:rPr lang="en-US" sz="700" b="1" dirty="0"/>
              <a:t>Dates:  </a:t>
            </a:r>
            <a:r>
              <a:rPr lang="en-US" sz="700" dirty="0" smtClean="0"/>
              <a:t>1966-2011</a:t>
            </a:r>
          </a:p>
          <a:p>
            <a:pPr eaLnBrk="1" hangingPunct="1"/>
            <a:endParaRPr lang="en-US" sz="700" dirty="0"/>
          </a:p>
          <a:p>
            <a:pPr eaLnBrk="1" hangingPunct="1"/>
            <a:r>
              <a:rPr lang="en-US" sz="700" b="1" dirty="0"/>
              <a:t>Field Specifications:</a:t>
            </a:r>
          </a:p>
          <a:p>
            <a:pPr eaLnBrk="1" hangingPunct="1"/>
            <a:r>
              <a:rPr lang="en-US" sz="700" dirty="0"/>
              <a:t>Basic Sciences:  Anatomy, Biochemistry, Microbiology, Pathology (Basic Science), Pharmacology, Physiology, Other Basic Sciences</a:t>
            </a:r>
          </a:p>
          <a:p>
            <a:pPr eaLnBrk="1" hangingPunct="1"/>
            <a:r>
              <a:rPr lang="en-US" sz="700" dirty="0"/>
              <a:t>Clinical Sciences:  Anesthesiology, Dermatology, Emergency Medicine, Family Medicine, Internal Medicine, Neurology, Obstetrics &amp; Gynecology, Ophthalmology, Orthopedic Surgery, Otolaryngology, Pathology (Clinical), Pediatrics, Physical Medicine &amp; Rehabilitation, Psychiatry, Public Health &amp; Preventive Medicine, Radiology, Surgery, Other Clinical Sciences, </a:t>
            </a:r>
          </a:p>
          <a:p>
            <a:pPr eaLnBrk="1" hangingPunct="1"/>
            <a:r>
              <a:rPr lang="en-US" sz="700" dirty="0"/>
              <a:t>Other:  Dentistry, Other Health Professions, Social Sciences, Veterinary Sciences</a:t>
            </a:r>
          </a:p>
          <a:p>
            <a:pPr eaLnBrk="1" hangingPunct="1"/>
            <a:endParaRPr lang="en-US" sz="700" dirty="0"/>
          </a:p>
          <a:p>
            <a:pPr eaLnBrk="1" hangingPunct="1"/>
            <a:r>
              <a:rPr lang="en-US" sz="700" b="1" dirty="0"/>
              <a:t>Survey Notes:</a:t>
            </a:r>
          </a:p>
          <a:p>
            <a:pPr eaLnBrk="1" hangingPunct="1"/>
            <a:r>
              <a:rPr lang="en-US" sz="700" dirty="0"/>
              <a:t>Tabulations are made by Department, School, Academic Rank, Race/Ethnicity, Degree, Sex, Tenure Status</a:t>
            </a:r>
          </a:p>
          <a:p>
            <a:pPr eaLnBrk="1" hangingPunct="1"/>
            <a:endParaRPr lang="en-US" sz="700" dirty="0"/>
          </a:p>
          <a:p>
            <a:pPr eaLnBrk="1" hangingPunct="1"/>
            <a:r>
              <a:rPr lang="en-US" sz="700" b="1" dirty="0"/>
              <a:t>Contact Information:</a:t>
            </a:r>
          </a:p>
          <a:p>
            <a:pPr eaLnBrk="1" hangingPunct="1"/>
            <a:r>
              <a:rPr lang="en-US" sz="700" dirty="0"/>
              <a:t>Hershel Alexander, Ph.D.</a:t>
            </a:r>
            <a:br>
              <a:rPr lang="en-US" sz="700" dirty="0"/>
            </a:br>
            <a:r>
              <a:rPr lang="en-US" sz="700" dirty="0"/>
              <a:t>Director, Faculty Data Systems and Studies</a:t>
            </a:r>
            <a:br>
              <a:rPr lang="en-US" sz="700" dirty="0"/>
            </a:br>
            <a:r>
              <a:rPr lang="en-US" sz="700" dirty="0"/>
              <a:t>halexander@aamc.org</a:t>
            </a:r>
          </a:p>
          <a:p>
            <a:pPr eaLnBrk="1" hangingPunct="1"/>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52</a:t>
            </a:fld>
            <a:endParaRPr lang="en-US"/>
          </a:p>
        </p:txBody>
      </p:sp>
    </p:spTree>
    <p:extLst>
      <p:ext uri="{BB962C8B-B14F-4D97-AF65-F5344CB8AC3E}">
        <p14:creationId xmlns:p14="http://schemas.microsoft.com/office/powerpoint/2010/main" val="42551015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Medical School Faculty Appointments</a:t>
            </a:r>
          </a:p>
          <a:p>
            <a:pPr eaLnBrk="1" hangingPunct="1"/>
            <a:endParaRPr lang="en-US" sz="700" dirty="0"/>
          </a:p>
          <a:p>
            <a:pPr eaLnBrk="1" hangingPunct="1"/>
            <a:r>
              <a:rPr lang="en-US" sz="700" b="1" dirty="0"/>
              <a:t>Source:</a:t>
            </a:r>
          </a:p>
          <a:p>
            <a:pPr eaLnBrk="1" hangingPunct="1"/>
            <a:r>
              <a:rPr lang="en-US" sz="700" dirty="0"/>
              <a:t>Faculty Roster</a:t>
            </a:r>
          </a:p>
          <a:p>
            <a:pPr eaLnBrk="1" hangingPunct="1"/>
            <a:r>
              <a:rPr lang="en-US" sz="700" dirty="0"/>
              <a:t>Association of American Medical Colleges</a:t>
            </a:r>
          </a:p>
          <a:p>
            <a:pPr eaLnBrk="1" hangingPunct="1"/>
            <a:r>
              <a:rPr lang="en-US" sz="700" dirty="0"/>
              <a:t>http://www.aamc.org/data/facultyroster/reports.htm</a:t>
            </a:r>
          </a:p>
          <a:p>
            <a:pPr eaLnBrk="1" hangingPunct="1"/>
            <a:endParaRPr lang="en-US" sz="700" dirty="0"/>
          </a:p>
          <a:p>
            <a:pPr eaLnBrk="1" hangingPunct="1"/>
            <a:r>
              <a:rPr lang="en-US" sz="700" b="1" dirty="0"/>
              <a:t>Survey </a:t>
            </a:r>
            <a:r>
              <a:rPr lang="en-US" sz="700" b="1" dirty="0" smtClean="0"/>
              <a:t>Characteristics:</a:t>
            </a:r>
            <a:endParaRPr lang="en-US" sz="700" b="1" dirty="0"/>
          </a:p>
          <a:p>
            <a:pPr eaLnBrk="1" hangingPunct="1"/>
            <a:r>
              <a:rPr lang="en-US" sz="700" dirty="0"/>
              <a:t>The AAMC collects comprehensive information on the characteristics of paid faculty members at accredited U.S. allopathic medical schools. When individuals are first appointed to faculty positions, medical schools submit educational, employment, and demographic data to the Faculty Roster, and updates are made as needed. Institutional participation in the Faculty Roster is voluntary.</a:t>
            </a:r>
          </a:p>
          <a:p>
            <a:pPr eaLnBrk="1" hangingPunct="1"/>
            <a:endParaRPr lang="en-US" sz="700" dirty="0" smtClean="0"/>
          </a:p>
          <a:p>
            <a:pPr eaLnBrk="1" hangingPunct="1"/>
            <a:r>
              <a:rPr lang="en-US" sz="700" b="1" dirty="0" smtClean="0"/>
              <a:t>Survey </a:t>
            </a:r>
            <a:r>
              <a:rPr lang="en-US" sz="700" b="1" dirty="0"/>
              <a:t>Dates</a:t>
            </a:r>
            <a:r>
              <a:rPr lang="en-US" sz="700" b="1"/>
              <a:t>:  </a:t>
            </a:r>
            <a:r>
              <a:rPr lang="en-US" sz="700" smtClean="0"/>
              <a:t>1970-2013</a:t>
            </a:r>
            <a:endParaRPr lang="en-US" sz="700" dirty="0"/>
          </a:p>
          <a:p>
            <a:pPr eaLnBrk="1" hangingPunct="1"/>
            <a:endParaRPr lang="en-US" sz="700" b="1" dirty="0"/>
          </a:p>
          <a:p>
            <a:pPr eaLnBrk="1" hangingPunct="1"/>
            <a:r>
              <a:rPr lang="en-US" sz="700" b="1" dirty="0"/>
              <a:t>Field Specifications:</a:t>
            </a:r>
          </a:p>
          <a:p>
            <a:pPr eaLnBrk="1" hangingPunct="1"/>
            <a:r>
              <a:rPr lang="en-US" sz="700" dirty="0"/>
              <a:t>Basic Sciences:  Anatomy, Biochemistry, Microbiology, Pathology (Basic Science), Pharmacology, Physiology, Other Basic Sciences</a:t>
            </a:r>
          </a:p>
          <a:p>
            <a:pPr eaLnBrk="1" hangingPunct="1"/>
            <a:r>
              <a:rPr lang="en-US" sz="700" dirty="0"/>
              <a:t>Clinical Sciences:  Anesthesiology, Dermatology, Emergency Medicine, Family Medicine, Internal Medicine, Neurology, Obstetrics &amp; Gynecology, Ophthalmology, Orthopedic Surgery, Otolaryngology, Pathology (Clinical), Pediatrics, Physical Medicine &amp; Rehabilitation, Psychiatry, Public Health &amp; Preventive Medicine, Radiology, Surgery, Other Clinical Sciences, </a:t>
            </a:r>
          </a:p>
          <a:p>
            <a:pPr eaLnBrk="1" hangingPunct="1"/>
            <a:r>
              <a:rPr lang="en-US" sz="700" dirty="0"/>
              <a:t>Other:  Dentistry, Other Health Professions, Social Sciences, Veterinary Sciences</a:t>
            </a:r>
          </a:p>
          <a:p>
            <a:pPr eaLnBrk="1" hangingPunct="1"/>
            <a:endParaRPr lang="en-US" sz="700" b="1" dirty="0"/>
          </a:p>
          <a:p>
            <a:pPr eaLnBrk="1" hangingPunct="1"/>
            <a:r>
              <a:rPr lang="en-US" sz="700" b="1" dirty="0"/>
              <a:t>Survey Notes:</a:t>
            </a:r>
          </a:p>
          <a:p>
            <a:pPr eaLnBrk="1" hangingPunct="1"/>
            <a:r>
              <a:rPr lang="en-US" sz="700" dirty="0"/>
              <a:t>Tabulations are made by Department, School, Academic Rank, Race/Ethnicity, Degree, Sex, Tenure Status</a:t>
            </a:r>
          </a:p>
          <a:p>
            <a:pPr eaLnBrk="1" hangingPunct="1"/>
            <a:endParaRPr lang="en-US" sz="700" b="1" dirty="0"/>
          </a:p>
          <a:p>
            <a:pPr eaLnBrk="1" hangingPunct="1"/>
            <a:r>
              <a:rPr lang="en-US" sz="700" b="1" dirty="0"/>
              <a:t>Contact Information:</a:t>
            </a:r>
          </a:p>
          <a:p>
            <a:pPr eaLnBrk="1" hangingPunct="1"/>
            <a:r>
              <a:rPr lang="en-US" sz="700" dirty="0"/>
              <a:t>Hershel Alexander, Ph.D.</a:t>
            </a:r>
            <a:br>
              <a:rPr lang="en-US" sz="700" dirty="0"/>
            </a:br>
            <a:r>
              <a:rPr lang="en-US" sz="700" dirty="0"/>
              <a:t>Director, Faculty Data Systems and Studies</a:t>
            </a:r>
            <a:br>
              <a:rPr lang="en-US" sz="700" dirty="0"/>
            </a:br>
            <a:r>
              <a:rPr lang="en-US" sz="700" dirty="0"/>
              <a:t>halexander@aamc.org</a:t>
            </a:r>
          </a:p>
          <a:p>
            <a:pPr eaLnBrk="1" hangingPunct="1"/>
            <a:endParaRPr lang="en-US" sz="700" dirty="0"/>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53</a:t>
            </a:fld>
            <a:endParaRPr lang="en-US"/>
          </a:p>
        </p:txBody>
      </p:sp>
    </p:spTree>
    <p:extLst>
      <p:ext uri="{BB962C8B-B14F-4D97-AF65-F5344CB8AC3E}">
        <p14:creationId xmlns:p14="http://schemas.microsoft.com/office/powerpoint/2010/main" val="1070699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54</a:t>
            </a:fld>
            <a:endParaRPr lang="en-US"/>
          </a:p>
        </p:txBody>
      </p:sp>
    </p:spTree>
    <p:extLst>
      <p:ext uri="{BB962C8B-B14F-4D97-AF65-F5344CB8AC3E}">
        <p14:creationId xmlns:p14="http://schemas.microsoft.com/office/powerpoint/2010/main" val="10897683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NIH Grant Applications and Awards</a:t>
            </a:r>
          </a:p>
          <a:p>
            <a:pPr eaLnBrk="1" hangingPunct="1"/>
            <a:endParaRPr lang="en-US" sz="700" dirty="0"/>
          </a:p>
          <a:p>
            <a:pPr eaLnBrk="1" hangingPunct="1"/>
            <a:r>
              <a:rPr lang="en-US" sz="700" b="1" dirty="0"/>
              <a:t>Source:</a:t>
            </a:r>
          </a:p>
          <a:p>
            <a:pPr eaLnBrk="1" hangingPunct="1"/>
            <a:r>
              <a:rPr lang="en-US" sz="700" dirty="0"/>
              <a:t>Office of Extramural Research</a:t>
            </a:r>
          </a:p>
          <a:p>
            <a:pPr eaLnBrk="1" hangingPunct="1"/>
            <a:r>
              <a:rPr lang="en-US" sz="700" dirty="0"/>
              <a:t>National Institutes of Health</a:t>
            </a:r>
          </a:p>
          <a:p>
            <a:pPr eaLnBrk="1" hangingPunct="1"/>
            <a:r>
              <a:rPr lang="en-US" sz="700" dirty="0"/>
              <a:t>http://report.nih.gov/	</a:t>
            </a:r>
          </a:p>
          <a:p>
            <a:pPr eaLnBrk="1" hangingPunct="1"/>
            <a:endParaRPr lang="en-US" sz="700" dirty="0"/>
          </a:p>
          <a:p>
            <a:pPr eaLnBrk="1" hangingPunct="1"/>
            <a:r>
              <a:rPr lang="en-US" sz="700" b="1" dirty="0"/>
              <a:t>Survey Characteristics:</a:t>
            </a:r>
          </a:p>
          <a:p>
            <a:pPr eaLnBrk="1" hangingPunct="1"/>
            <a:r>
              <a:rPr lang="en-US" sz="700" dirty="0"/>
              <a:t>Information reflects the complete population of NIH grant applicants and awardees</a:t>
            </a:r>
          </a:p>
          <a:p>
            <a:pPr eaLnBrk="1" hangingPunct="1"/>
            <a:endParaRPr lang="en-US" sz="700" b="1" dirty="0" smtClean="0"/>
          </a:p>
          <a:p>
            <a:pPr eaLnBrk="1" hangingPunct="1"/>
            <a:r>
              <a:rPr lang="en-US" sz="700" b="1" dirty="0" smtClean="0"/>
              <a:t>Survey Dates:</a:t>
            </a:r>
            <a:r>
              <a:rPr lang="en-US" sz="700" b="1" baseline="0" dirty="0" smtClean="0"/>
              <a:t> </a:t>
            </a:r>
            <a:r>
              <a:rPr lang="en-US" sz="700" dirty="0" smtClean="0"/>
              <a:t>1970-2011</a:t>
            </a:r>
            <a:endParaRPr lang="en-US" sz="700" dirty="0"/>
          </a:p>
          <a:p>
            <a:pPr eaLnBrk="1" hangingPunct="1"/>
            <a:endParaRPr lang="en-US" sz="700" dirty="0"/>
          </a:p>
          <a:p>
            <a:pPr eaLnBrk="1" hangingPunct="1"/>
            <a:r>
              <a:rPr lang="en-US" sz="700" b="1" dirty="0"/>
              <a:t>Field Specifications:</a:t>
            </a:r>
          </a:p>
          <a:p>
            <a:pPr eaLnBrk="1" hangingPunct="1"/>
            <a:r>
              <a:rPr lang="en-US" sz="700" dirty="0"/>
              <a:t>Data are compiled by funding Institute and Center and are not coded by investigator’s field of research</a:t>
            </a:r>
          </a:p>
          <a:p>
            <a:pPr eaLnBrk="1" hangingPunct="1"/>
            <a:endParaRPr lang="en-US" sz="700" dirty="0"/>
          </a:p>
          <a:p>
            <a:pPr eaLnBrk="1" hangingPunct="1"/>
            <a:r>
              <a:rPr lang="en-US" sz="700" b="1" dirty="0"/>
              <a:t>Notes:</a:t>
            </a:r>
          </a:p>
          <a:p>
            <a:pPr eaLnBrk="1" hangingPunct="1"/>
            <a:r>
              <a:rPr lang="en-US" sz="700" dirty="0"/>
              <a:t>Information on applications and awards is presented by funding activity, mechanism, type of grant (competing/non-competing), funding institute or center, state, congressional district, and type of institution.  Occasional tabulations are presented by characteristics of applicant/awardee:  sex, degree, first-time award recipient and age.</a:t>
            </a:r>
          </a:p>
          <a:p>
            <a:pPr eaLnBrk="1" hangingPunct="1"/>
            <a:endParaRPr lang="en-US" sz="700" b="1" dirty="0"/>
          </a:p>
          <a:p>
            <a:pPr eaLnBrk="1" hangingPunct="1"/>
            <a:r>
              <a:rPr lang="en-US" sz="700" b="1" dirty="0"/>
              <a:t>Contact Information:</a:t>
            </a:r>
          </a:p>
          <a:p>
            <a:pPr eaLnBrk="1" hangingPunct="1"/>
            <a:r>
              <a:rPr lang="en-US" sz="700" dirty="0"/>
              <a:t>Carol Ann </a:t>
            </a:r>
            <a:r>
              <a:rPr lang="en-US" sz="700" dirty="0" err="1"/>
              <a:t>Bleakley</a:t>
            </a:r>
            <a:r>
              <a:rPr lang="en-US" sz="700" dirty="0"/>
              <a:t/>
            </a:r>
            <a:br>
              <a:rPr lang="en-US" sz="700" dirty="0"/>
            </a:br>
            <a:r>
              <a:rPr lang="en-US" sz="700" dirty="0"/>
              <a:t>National Institutes of Health</a:t>
            </a:r>
            <a:br>
              <a:rPr lang="en-US" sz="700" dirty="0"/>
            </a:br>
            <a:r>
              <a:rPr lang="en-US" sz="700" dirty="0"/>
              <a:t>Email: carol.bleakley@nih.gov </a:t>
            </a:r>
            <a:br>
              <a:rPr lang="en-US" sz="700" dirty="0"/>
            </a:br>
            <a:r>
              <a:rPr lang="en-US" sz="700" dirty="0"/>
              <a:t>Phone: 301-435-2702</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55</a:t>
            </a:fld>
            <a:endParaRPr lang="en-US"/>
          </a:p>
        </p:txBody>
      </p:sp>
    </p:spTree>
    <p:extLst>
      <p:ext uri="{BB962C8B-B14F-4D97-AF65-F5344CB8AC3E}">
        <p14:creationId xmlns:p14="http://schemas.microsoft.com/office/powerpoint/2010/main" val="30238513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b="1" dirty="0"/>
              <a:t>NIH Grant Applications and Awards</a:t>
            </a:r>
          </a:p>
          <a:p>
            <a:pPr eaLnBrk="1" hangingPunct="1"/>
            <a:endParaRPr lang="en-US" sz="700" dirty="0"/>
          </a:p>
          <a:p>
            <a:pPr eaLnBrk="1" hangingPunct="1"/>
            <a:r>
              <a:rPr lang="en-US" sz="700" b="1" dirty="0"/>
              <a:t>Source:</a:t>
            </a:r>
          </a:p>
          <a:p>
            <a:pPr eaLnBrk="1" hangingPunct="1"/>
            <a:r>
              <a:rPr lang="en-US" sz="700" dirty="0"/>
              <a:t>Office of Extramural Research</a:t>
            </a:r>
          </a:p>
          <a:p>
            <a:pPr eaLnBrk="1" hangingPunct="1"/>
            <a:r>
              <a:rPr lang="en-US" sz="700" dirty="0"/>
              <a:t>National Institutes of Health</a:t>
            </a:r>
          </a:p>
          <a:p>
            <a:pPr eaLnBrk="1" hangingPunct="1"/>
            <a:r>
              <a:rPr lang="en-US" sz="700" dirty="0"/>
              <a:t>http://grants1.nih.gov/grants/award/award.htm	</a:t>
            </a:r>
          </a:p>
          <a:p>
            <a:pPr eaLnBrk="1" hangingPunct="1"/>
            <a:endParaRPr lang="en-US" sz="700" dirty="0"/>
          </a:p>
          <a:p>
            <a:pPr eaLnBrk="1" hangingPunct="1"/>
            <a:r>
              <a:rPr lang="en-US" sz="700" b="1" dirty="0"/>
              <a:t>Survey Characteristics:</a:t>
            </a:r>
          </a:p>
          <a:p>
            <a:pPr eaLnBrk="1" hangingPunct="1"/>
            <a:r>
              <a:rPr lang="en-US" sz="700" dirty="0"/>
              <a:t>Information reflects the complete population of NIH grant applicants and awardees</a:t>
            </a:r>
          </a:p>
          <a:p>
            <a:pPr eaLnBrk="1" hangingPunct="1"/>
            <a:endParaRPr lang="en-US" sz="700" b="1" dirty="0" smtClean="0"/>
          </a:p>
          <a:p>
            <a:pPr eaLnBrk="1" hangingPunct="1"/>
            <a:r>
              <a:rPr lang="en-US" sz="700" b="1" dirty="0" smtClean="0"/>
              <a:t>Survey Dates</a:t>
            </a:r>
            <a:r>
              <a:rPr lang="en-US" sz="700" b="1" smtClean="0"/>
              <a:t>: </a:t>
            </a:r>
            <a:r>
              <a:rPr lang="en-US" sz="700" smtClean="0"/>
              <a:t>1970-2015</a:t>
            </a:r>
            <a:endParaRPr lang="en-US" sz="700" dirty="0"/>
          </a:p>
          <a:p>
            <a:pPr eaLnBrk="1" hangingPunct="1"/>
            <a:endParaRPr lang="en-US" sz="700" b="1" dirty="0"/>
          </a:p>
          <a:p>
            <a:pPr eaLnBrk="1" hangingPunct="1"/>
            <a:r>
              <a:rPr lang="en-US" sz="700" b="1" dirty="0"/>
              <a:t>Field Specifications:</a:t>
            </a:r>
          </a:p>
          <a:p>
            <a:pPr eaLnBrk="1" hangingPunct="1"/>
            <a:r>
              <a:rPr lang="en-US" sz="700" dirty="0"/>
              <a:t>Data are compiled by funding Institute and Center and are not coded by investigator’s field of research</a:t>
            </a:r>
          </a:p>
          <a:p>
            <a:pPr eaLnBrk="1" hangingPunct="1"/>
            <a:endParaRPr lang="en-US" sz="700" b="1" dirty="0"/>
          </a:p>
          <a:p>
            <a:pPr eaLnBrk="1" hangingPunct="1"/>
            <a:r>
              <a:rPr lang="en-US" sz="700" b="1" dirty="0"/>
              <a:t>Notes:</a:t>
            </a:r>
          </a:p>
          <a:p>
            <a:pPr eaLnBrk="1" hangingPunct="1"/>
            <a:r>
              <a:rPr lang="en-US" sz="700" dirty="0"/>
              <a:t>Information on applications and awards is presented by funding activity, mechanism, type of grant (competing/non-competing), funding institute or center, state, congressional district, and type of institution.  Occasional tabulations are presented by characteristics of applicant/awardee:  sex, degree, first-time award recipient and age.</a:t>
            </a:r>
          </a:p>
          <a:p>
            <a:pPr eaLnBrk="1" hangingPunct="1"/>
            <a:endParaRPr lang="en-US" sz="700" dirty="0"/>
          </a:p>
          <a:p>
            <a:pPr eaLnBrk="1" hangingPunct="1"/>
            <a:r>
              <a:rPr lang="en-US" sz="700" b="1" dirty="0"/>
              <a:t>Contact Information:</a:t>
            </a:r>
          </a:p>
          <a:p>
            <a:pPr eaLnBrk="1" hangingPunct="1"/>
            <a:r>
              <a:rPr lang="en-US" sz="700" dirty="0"/>
              <a:t>Carol Ann </a:t>
            </a:r>
            <a:r>
              <a:rPr lang="en-US" sz="700" dirty="0" err="1"/>
              <a:t>Bleakley</a:t>
            </a:r>
            <a:r>
              <a:rPr lang="en-US" sz="700" dirty="0"/>
              <a:t/>
            </a:r>
            <a:br>
              <a:rPr lang="en-US" sz="700" dirty="0"/>
            </a:br>
            <a:r>
              <a:rPr lang="en-US" sz="700" dirty="0"/>
              <a:t>National Institutes of Health</a:t>
            </a:r>
            <a:br>
              <a:rPr lang="en-US" sz="700" dirty="0"/>
            </a:br>
            <a:r>
              <a:rPr lang="en-US" sz="700" dirty="0"/>
              <a:t>Email: carol.bleakley@nih.gov </a:t>
            </a:r>
            <a:br>
              <a:rPr lang="en-US" sz="700" dirty="0"/>
            </a:br>
            <a:r>
              <a:rPr lang="en-US" sz="700" dirty="0"/>
              <a:t>Phone: 301-435-2702</a:t>
            </a:r>
          </a:p>
          <a:p>
            <a:endParaRPr lang="en-US" sz="700" dirty="0"/>
          </a:p>
        </p:txBody>
      </p:sp>
      <p:sp>
        <p:nvSpPr>
          <p:cNvPr id="4" name="Slide Number Placeholder 3"/>
          <p:cNvSpPr>
            <a:spLocks noGrp="1"/>
          </p:cNvSpPr>
          <p:nvPr>
            <p:ph type="sldNum" sz="quarter" idx="10"/>
          </p:nvPr>
        </p:nvSpPr>
        <p:spPr/>
        <p:txBody>
          <a:bodyPr/>
          <a:lstStyle/>
          <a:p>
            <a:fld id="{9FF7C3A6-708F-46F0-835C-796EBE1D7E98}" type="slidenum">
              <a:rPr lang="en-US" smtClean="0"/>
              <a:t>56</a:t>
            </a:fld>
            <a:endParaRPr lang="en-US"/>
          </a:p>
        </p:txBody>
      </p:sp>
    </p:spTree>
    <p:extLst>
      <p:ext uri="{BB962C8B-B14F-4D97-AF65-F5344CB8AC3E}">
        <p14:creationId xmlns:p14="http://schemas.microsoft.com/office/powerpoint/2010/main" val="19102380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57</a:t>
            </a:fld>
            <a:endParaRPr lang="en-US"/>
          </a:p>
        </p:txBody>
      </p:sp>
    </p:spTree>
    <p:extLst>
      <p:ext uri="{BB962C8B-B14F-4D97-AF65-F5344CB8AC3E}">
        <p14:creationId xmlns:p14="http://schemas.microsoft.com/office/powerpoint/2010/main" val="13950288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latin typeface="Arial" pitchFamily="34" charset="0"/>
                <a:cs typeface="Arial" pitchFamily="34" charset="0"/>
              </a:rPr>
              <a:t>Employment in U.S Biotechnology Firms</a:t>
            </a:r>
          </a:p>
          <a:p>
            <a:endParaRPr lang="en-US" sz="700" dirty="0">
              <a:latin typeface="Arial" pitchFamily="34" charset="0"/>
              <a:cs typeface="Arial" pitchFamily="34" charset="0"/>
            </a:endParaRPr>
          </a:p>
          <a:p>
            <a:pPr lvl="0"/>
            <a:r>
              <a:rPr lang="en-US" sz="700" b="1" dirty="0">
                <a:latin typeface="Arial" pitchFamily="34" charset="0"/>
                <a:cs typeface="Arial" pitchFamily="34" charset="0"/>
              </a:rPr>
              <a:t>Source</a:t>
            </a:r>
            <a:r>
              <a:rPr lang="en-US" sz="700" b="1" dirty="0" smtClean="0">
                <a:latin typeface="Arial" pitchFamily="34" charset="0"/>
                <a:cs typeface="Arial" pitchFamily="34" charset="0"/>
              </a:rPr>
              <a:t>:</a:t>
            </a:r>
            <a:endParaRPr lang="en-US" sz="700" dirty="0" smtClean="0">
              <a:latin typeface="Arial" pitchFamily="34" charset="0"/>
              <a:cs typeface="Arial" pitchFamily="34" charset="0"/>
            </a:endParaRPr>
          </a:p>
          <a:p>
            <a:pPr lvl="0"/>
            <a:r>
              <a:rPr lang="en-US" sz="700" dirty="0" smtClean="0">
                <a:latin typeface="Arial" pitchFamily="34" charset="0"/>
                <a:cs typeface="Arial" pitchFamily="34" charset="0"/>
              </a:rPr>
              <a:t>Ernst </a:t>
            </a:r>
            <a:r>
              <a:rPr lang="en-US" sz="700" dirty="0">
                <a:latin typeface="Arial" pitchFamily="34" charset="0"/>
                <a:cs typeface="Arial" pitchFamily="34" charset="0"/>
              </a:rPr>
              <a:t>&amp; Young, </a:t>
            </a:r>
            <a:r>
              <a:rPr lang="en-US" sz="700" i="1" dirty="0">
                <a:latin typeface="Arial" pitchFamily="34" charset="0"/>
                <a:cs typeface="Arial" pitchFamily="34" charset="0"/>
              </a:rPr>
              <a:t>Beyond Borders: Global Biotechnology Reports</a:t>
            </a:r>
            <a:r>
              <a:rPr lang="en-US" sz="700" dirty="0">
                <a:latin typeface="Arial" pitchFamily="34" charset="0"/>
                <a:cs typeface="Arial" pitchFamily="34" charset="0"/>
              </a:rPr>
              <a:t>, </a:t>
            </a:r>
            <a:r>
              <a:rPr lang="en-US" sz="700" u="sng" dirty="0">
                <a:latin typeface="Arial" pitchFamily="34" charset="0"/>
                <a:cs typeface="Arial" pitchFamily="34" charset="0"/>
                <a:hlinkClick r:id="rId3"/>
              </a:rPr>
              <a:t>http://www.ey.com/GL/en/Industries/Life-Sciences</a:t>
            </a:r>
            <a:r>
              <a:rPr lang="en-US" sz="700" dirty="0">
                <a:latin typeface="Arial" pitchFamily="34" charset="0"/>
                <a:cs typeface="Arial" pitchFamily="34" charset="0"/>
              </a:rPr>
              <a:t> Last updated: September </a:t>
            </a:r>
            <a:r>
              <a:rPr lang="en-US" sz="700" dirty="0" smtClean="0">
                <a:latin typeface="Arial" pitchFamily="34" charset="0"/>
                <a:cs typeface="Arial" pitchFamily="34" charset="0"/>
              </a:rPr>
              <a:t>2014</a:t>
            </a:r>
            <a:endParaRPr lang="en-US" sz="700" dirty="0">
              <a:latin typeface="Arial" pitchFamily="34" charset="0"/>
              <a:cs typeface="Arial" pitchFamily="34" charset="0"/>
            </a:endParaRPr>
          </a:p>
          <a:p>
            <a:pPr lvl="0"/>
            <a:endParaRPr lang="en-US" sz="700" dirty="0">
              <a:latin typeface="Arial" pitchFamily="34" charset="0"/>
              <a:cs typeface="Arial" pitchFamily="34" charset="0"/>
            </a:endParaRPr>
          </a:p>
          <a:p>
            <a:pPr lvl="0"/>
            <a:r>
              <a:rPr lang="en-US" sz="700" dirty="0">
                <a:latin typeface="Arial" pitchFamily="34" charset="0"/>
                <a:cs typeface="Arial" pitchFamily="34" charset="0"/>
              </a:rPr>
              <a:t>Reports show data for two years and often modify the earlier data. When annual data are subsequently modified, the data from the most recent report is used.</a:t>
            </a:r>
          </a:p>
          <a:p>
            <a:endParaRPr lang="en-US" sz="7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FF7C3A6-708F-46F0-835C-796EBE1D7E98}" type="slidenum">
              <a:rPr lang="en-US" smtClean="0"/>
              <a:t>58</a:t>
            </a:fld>
            <a:endParaRPr lang="en-US"/>
          </a:p>
        </p:txBody>
      </p:sp>
    </p:spTree>
    <p:extLst>
      <p:ext uri="{BB962C8B-B14F-4D97-AF65-F5344CB8AC3E}">
        <p14:creationId xmlns:p14="http://schemas.microsoft.com/office/powerpoint/2010/main" val="1003030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latin typeface="Arial" pitchFamily="34" charset="0"/>
                <a:cs typeface="Arial" pitchFamily="34" charset="0"/>
              </a:rPr>
              <a:t>Employment in U.S. Pharmaceutical Companies</a:t>
            </a:r>
          </a:p>
          <a:p>
            <a:pPr lvl="0"/>
            <a:endParaRPr lang="en-US" sz="700" b="1" dirty="0">
              <a:latin typeface="Arial" pitchFamily="34" charset="0"/>
              <a:cs typeface="Arial" pitchFamily="34" charset="0"/>
            </a:endParaRPr>
          </a:p>
          <a:p>
            <a:pPr lvl="0"/>
            <a:r>
              <a:rPr lang="en-US" sz="700" b="1" dirty="0">
                <a:latin typeface="Arial" pitchFamily="34" charset="0"/>
                <a:cs typeface="Arial" pitchFamily="34" charset="0"/>
              </a:rPr>
              <a:t>Source:</a:t>
            </a:r>
          </a:p>
          <a:p>
            <a:pPr lvl="0"/>
            <a:r>
              <a:rPr lang="en-US" sz="700" dirty="0" err="1" smtClean="0">
                <a:latin typeface="Arial" pitchFamily="34" charset="0"/>
                <a:cs typeface="Arial" pitchFamily="34" charset="0"/>
              </a:rPr>
              <a:t>PhRMA</a:t>
            </a:r>
            <a:r>
              <a:rPr lang="en-US" sz="700" dirty="0" smtClean="0">
                <a:latin typeface="Arial" pitchFamily="34" charset="0"/>
                <a:cs typeface="Arial" pitchFamily="34" charset="0"/>
              </a:rPr>
              <a:t> </a:t>
            </a:r>
            <a:r>
              <a:rPr lang="en-US" sz="700" dirty="0">
                <a:latin typeface="Arial" pitchFamily="34" charset="0"/>
                <a:cs typeface="Arial" pitchFamily="34" charset="0"/>
              </a:rPr>
              <a:t>Annual Industry Profiles: </a:t>
            </a:r>
            <a:r>
              <a:rPr lang="en-US" sz="700" u="sng" dirty="0">
                <a:latin typeface="Arial" pitchFamily="34" charset="0"/>
                <a:cs typeface="Arial" pitchFamily="34" charset="0"/>
                <a:hlinkClick r:id="rId3"/>
              </a:rPr>
              <a:t>http://www.phrma.org/profiles-reports</a:t>
            </a:r>
            <a:r>
              <a:rPr lang="en-US" sz="700" dirty="0">
                <a:latin typeface="Arial" pitchFamily="34" charset="0"/>
                <a:cs typeface="Arial" pitchFamily="34" charset="0"/>
              </a:rPr>
              <a:t> </a:t>
            </a:r>
          </a:p>
          <a:p>
            <a:endParaRPr lang="en-US" sz="700" dirty="0" smtClean="0">
              <a:latin typeface="Arial" pitchFamily="34" charset="0"/>
              <a:cs typeface="Arial" pitchFamily="34" charset="0"/>
            </a:endParaRPr>
          </a:p>
          <a:p>
            <a:r>
              <a:rPr lang="en-US" sz="700" dirty="0" smtClean="0">
                <a:latin typeface="Arial" pitchFamily="34" charset="0"/>
                <a:cs typeface="Arial" pitchFamily="34" charset="0"/>
              </a:rPr>
              <a:t>Series</a:t>
            </a:r>
            <a:r>
              <a:rPr lang="en-US" sz="700" baseline="0" dirty="0" smtClean="0">
                <a:latin typeface="Arial" pitchFamily="34" charset="0"/>
                <a:cs typeface="Arial" pitchFamily="34" charset="0"/>
              </a:rPr>
              <a:t> discontinued after 2012</a:t>
            </a:r>
            <a:endParaRPr lang="en-US" sz="7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FF7C3A6-708F-46F0-835C-796EBE1D7E98}" type="slidenum">
              <a:rPr lang="en-US" smtClean="0"/>
              <a:t>59</a:t>
            </a:fld>
            <a:endParaRPr lang="en-US"/>
          </a:p>
        </p:txBody>
      </p:sp>
    </p:spTree>
    <p:extLst>
      <p:ext uri="{BB962C8B-B14F-4D97-AF65-F5344CB8AC3E}">
        <p14:creationId xmlns:p14="http://schemas.microsoft.com/office/powerpoint/2010/main" val="43937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6</a:t>
            </a:fld>
            <a:endParaRPr lang="en-US"/>
          </a:p>
        </p:txBody>
      </p:sp>
    </p:spTree>
    <p:extLst>
      <p:ext uri="{BB962C8B-B14F-4D97-AF65-F5344CB8AC3E}">
        <p14:creationId xmlns:p14="http://schemas.microsoft.com/office/powerpoint/2010/main" val="13096942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C3A6-708F-46F0-835C-796EBE1D7E98}" type="slidenum">
              <a:rPr lang="en-US" smtClean="0"/>
              <a:t>60</a:t>
            </a:fld>
            <a:endParaRPr lang="en-US"/>
          </a:p>
        </p:txBody>
      </p:sp>
    </p:spTree>
    <p:extLst>
      <p:ext uri="{BB962C8B-B14F-4D97-AF65-F5344CB8AC3E}">
        <p14:creationId xmlns:p14="http://schemas.microsoft.com/office/powerpoint/2010/main" val="344520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C3A6-708F-46F0-835C-796EBE1D7E98}" type="slidenum">
              <a:rPr lang="en-US" smtClean="0"/>
              <a:t>7</a:t>
            </a:fld>
            <a:endParaRPr lang="en-US"/>
          </a:p>
        </p:txBody>
      </p:sp>
    </p:spTree>
    <p:extLst>
      <p:ext uri="{BB962C8B-B14F-4D97-AF65-F5344CB8AC3E}">
        <p14:creationId xmlns:p14="http://schemas.microsoft.com/office/powerpoint/2010/main" val="44891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7C3A6-708F-46F0-835C-796EBE1D7E98}" type="slidenum">
              <a:rPr lang="en-US" smtClean="0"/>
              <a:t>8</a:t>
            </a:fld>
            <a:endParaRPr lang="en-US"/>
          </a:p>
        </p:txBody>
      </p:sp>
    </p:spTree>
    <p:extLst>
      <p:ext uri="{BB962C8B-B14F-4D97-AF65-F5344CB8AC3E}">
        <p14:creationId xmlns:p14="http://schemas.microsoft.com/office/powerpoint/2010/main" val="204153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7C3A6-708F-46F0-835C-796EBE1D7E98}" type="slidenum">
              <a:rPr lang="en-US" smtClean="0"/>
              <a:t>9</a:t>
            </a:fld>
            <a:endParaRPr lang="en-US"/>
          </a:p>
        </p:txBody>
      </p:sp>
    </p:spTree>
    <p:extLst>
      <p:ext uri="{BB962C8B-B14F-4D97-AF65-F5344CB8AC3E}">
        <p14:creationId xmlns:p14="http://schemas.microsoft.com/office/powerpoint/2010/main" val="35820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1587921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143000"/>
            <a:ext cx="8229600" cy="4983163"/>
          </a:xfrm>
        </p:spPr>
        <p:txBody>
          <a:bodyPr vert="eaVert"/>
          <a:lstStyle>
            <a:lvl4pPr marL="1600200" indent="-228600">
              <a:buClr>
                <a:srgbClr val="FFC000"/>
              </a:buClr>
              <a:buFont typeface="Calibri" pitchFamily="34" charset="0"/>
              <a:buChar char="▫"/>
              <a:defRPr sz="1800"/>
            </a:lvl4pPr>
            <a:lvl5pPr>
              <a:buClr>
                <a:srgbClr val="FFC000"/>
              </a:buCl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56860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2849579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06963"/>
          </a:xfrm>
        </p:spPr>
        <p:txBody>
          <a:bodyPr/>
          <a:lstStyle>
            <a:lvl4pPr marL="1600200" indent="-228600">
              <a:buClr>
                <a:srgbClr val="BFA500"/>
              </a:buClr>
              <a:buFont typeface="Calibri" pitchFamily="34" charset="0"/>
              <a:buChar char="▫"/>
              <a:defRPr sz="1800"/>
            </a:lvl4pPr>
            <a:lvl5pPr>
              <a:buClr>
                <a:srgbClr val="BFA500"/>
              </a:buCl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15624047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42736243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295400"/>
            <a:ext cx="4038600" cy="4830763"/>
          </a:xfrm>
        </p:spPr>
        <p:txBody>
          <a:bodyPr/>
          <a:lstStyle>
            <a:lvl1pPr>
              <a:defRPr sz="2400"/>
            </a:lvl1pPr>
            <a:lvl2pPr>
              <a:defRPr sz="2200"/>
            </a:lvl2pPr>
            <a:lvl3pPr>
              <a:defRPr sz="2000"/>
            </a:lvl3pPr>
            <a:lvl4pPr marL="1600200" indent="-228600">
              <a:buClr>
                <a:srgbClr val="BFA500"/>
              </a:buClr>
              <a:buFont typeface="Calibri" pitchFamily="34" charset="0"/>
              <a:buChar char="▫"/>
              <a:defRPr sz="1800"/>
            </a:lvl4pPr>
            <a:lvl5pPr>
              <a:buClr>
                <a:srgbClr val="BFA500"/>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2A851-D964-4221-86E0-8DDBCA50CD24}" type="slidenum">
              <a:rPr lang="en-US" smtClean="0"/>
              <a:t>‹#›</a:t>
            </a:fld>
            <a:endParaRPr lang="en-US"/>
          </a:p>
        </p:txBody>
      </p:sp>
      <p:sp>
        <p:nvSpPr>
          <p:cNvPr id="9" name="Content Placeholder 2"/>
          <p:cNvSpPr>
            <a:spLocks noGrp="1"/>
          </p:cNvSpPr>
          <p:nvPr>
            <p:ph sz="half" idx="13"/>
          </p:nvPr>
        </p:nvSpPr>
        <p:spPr>
          <a:xfrm>
            <a:off x="4572000" y="1295400"/>
            <a:ext cx="4038600" cy="4830763"/>
          </a:xfrm>
        </p:spPr>
        <p:txBody>
          <a:bodyPr/>
          <a:lstStyle>
            <a:lvl1pPr>
              <a:defRPr sz="2400"/>
            </a:lvl1pPr>
            <a:lvl2pPr>
              <a:defRPr sz="2200"/>
            </a:lvl2pPr>
            <a:lvl3pPr>
              <a:defRPr sz="2000"/>
            </a:lvl3pPr>
            <a:lvl4pPr marL="1600200" indent="-228600">
              <a:buClr>
                <a:srgbClr val="BFA500"/>
              </a:buClr>
              <a:buFont typeface="Calibri" pitchFamily="34" charset="0"/>
              <a:buChar char="▫"/>
              <a:defRPr sz="1800"/>
            </a:lvl4pPr>
            <a:lvl5pPr>
              <a:buClr>
                <a:srgbClr val="BFA500"/>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670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66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572000" y="1066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2A851-D964-4221-86E0-8DDBCA50CD24}" type="slidenum">
              <a:rPr lang="en-US" smtClean="0"/>
              <a:t>‹#›</a:t>
            </a:fld>
            <a:endParaRPr lang="en-US"/>
          </a:p>
        </p:txBody>
      </p:sp>
      <p:sp>
        <p:nvSpPr>
          <p:cNvPr id="10" name="Content Placeholder 2"/>
          <p:cNvSpPr>
            <a:spLocks noGrp="1"/>
          </p:cNvSpPr>
          <p:nvPr>
            <p:ph sz="half" idx="13"/>
          </p:nvPr>
        </p:nvSpPr>
        <p:spPr>
          <a:xfrm>
            <a:off x="457200" y="1676400"/>
            <a:ext cx="4038600" cy="4449763"/>
          </a:xfrm>
        </p:spPr>
        <p:txBody>
          <a:bodyPr/>
          <a:lstStyle>
            <a:lvl1pPr>
              <a:defRPr sz="2400"/>
            </a:lvl1pPr>
            <a:lvl2pPr>
              <a:defRPr sz="2200"/>
            </a:lvl2pPr>
            <a:lvl3pPr>
              <a:defRPr sz="2000"/>
            </a:lvl3pPr>
            <a:lvl4pPr marL="1600200" indent="-228600">
              <a:buClr>
                <a:srgbClr val="FFC000"/>
              </a:buClr>
              <a:buFont typeface="Calibri" pitchFamily="34" charset="0"/>
              <a:buChar char="▫"/>
              <a:defRPr sz="1800"/>
            </a:lvl4pPr>
            <a:lvl5pPr>
              <a:buClr>
                <a:srgbClr val="FFC000"/>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half" idx="14"/>
          </p:nvPr>
        </p:nvSpPr>
        <p:spPr>
          <a:xfrm>
            <a:off x="4572000" y="1676400"/>
            <a:ext cx="4038600" cy="4449763"/>
          </a:xfrm>
        </p:spPr>
        <p:txBody>
          <a:bodyPr/>
          <a:lstStyle>
            <a:lvl1pPr>
              <a:defRPr sz="2400"/>
            </a:lvl1pPr>
            <a:lvl2pPr>
              <a:defRPr sz="2200"/>
            </a:lvl2pPr>
            <a:lvl3pPr>
              <a:defRPr sz="2000"/>
            </a:lvl3pPr>
            <a:lvl4pPr marL="1600200" indent="-228600">
              <a:buClr>
                <a:srgbClr val="FFC000"/>
              </a:buClr>
              <a:buFont typeface="Calibri" pitchFamily="34" charset="0"/>
              <a:buChar char="▫"/>
              <a:defRPr sz="1800"/>
            </a:lvl4pPr>
            <a:lvl5pPr>
              <a:buClr>
                <a:srgbClr val="FFC000"/>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473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218198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62154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2A851-D964-4221-86E0-8DDBCA50CD24}" type="slidenum">
              <a:rPr lang="en-US" smtClean="0"/>
              <a:t>‹#›</a:t>
            </a:fld>
            <a:endParaRPr lang="en-US"/>
          </a:p>
        </p:txBody>
      </p:sp>
      <p:sp>
        <p:nvSpPr>
          <p:cNvPr id="8" name="Content Placeholder 2"/>
          <p:cNvSpPr>
            <a:spLocks noGrp="1"/>
          </p:cNvSpPr>
          <p:nvPr>
            <p:ph sz="half" idx="1"/>
          </p:nvPr>
        </p:nvSpPr>
        <p:spPr>
          <a:xfrm>
            <a:off x="3505200" y="304800"/>
            <a:ext cx="5105400" cy="5821363"/>
          </a:xfrm>
        </p:spPr>
        <p:txBody>
          <a:bodyPr/>
          <a:lstStyle>
            <a:lvl1pPr>
              <a:defRPr sz="2400"/>
            </a:lvl1pPr>
            <a:lvl2pPr>
              <a:defRPr sz="2200"/>
            </a:lvl2pPr>
            <a:lvl3pPr>
              <a:defRPr sz="2000"/>
            </a:lvl3pPr>
            <a:lvl4pPr marL="1600200" indent="-228600">
              <a:buClr>
                <a:srgbClr val="FFC000"/>
              </a:buClr>
              <a:buFont typeface="Calibri" pitchFamily="34" charset="0"/>
              <a:buChar char="▫"/>
              <a:defRPr sz="1800"/>
            </a:lvl4pPr>
            <a:lvl5pPr>
              <a:buClr>
                <a:srgbClr val="FFC000"/>
              </a:buCl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04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2A851-D964-4221-86E0-8DDBCA50CD24}" type="slidenum">
              <a:rPr lang="en-US" smtClean="0"/>
              <a:t>‹#›</a:t>
            </a:fld>
            <a:endParaRPr lang="en-US"/>
          </a:p>
        </p:txBody>
      </p:sp>
    </p:spTree>
    <p:extLst>
      <p:ext uri="{BB962C8B-B14F-4D97-AF65-F5344CB8AC3E}">
        <p14:creationId xmlns:p14="http://schemas.microsoft.com/office/powerpoint/2010/main" val="38769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2"/>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00800"/>
            <a:ext cx="2133600" cy="365125"/>
          </a:xfrm>
          <a:prstGeom prst="rect">
            <a:avLst/>
          </a:prstGeom>
        </p:spPr>
        <p:txBody>
          <a:bodyPr vert="horz" lIns="91440" tIns="45720" rIns="91440" bIns="45720" rtlCol="0" anchor="ctr"/>
          <a:lstStyle>
            <a:lvl1pPr algn="r">
              <a:defRPr sz="1600" b="1">
                <a:solidFill>
                  <a:schemeClr val="tx2"/>
                </a:solidFill>
              </a:defRPr>
            </a:lvl1pPr>
          </a:lstStyle>
          <a:p>
            <a:fld id="{C412A851-D964-4221-86E0-8DDBCA50CD24}" type="slidenum">
              <a:rPr lang="en-US" smtClean="0"/>
              <a:pPr/>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01" y="6096000"/>
            <a:ext cx="2057399" cy="730771"/>
          </a:xfrm>
          <a:prstGeom prst="rect">
            <a:avLst/>
          </a:prstGeom>
        </p:spPr>
      </p:pic>
    </p:spTree>
    <p:extLst>
      <p:ext uri="{BB962C8B-B14F-4D97-AF65-F5344CB8AC3E}">
        <p14:creationId xmlns:p14="http://schemas.microsoft.com/office/powerpoint/2010/main" val="2600508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rgbClr val="004282"/>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BFA500"/>
        </a:buClr>
        <a:buFont typeface="Wingdings" pitchFamily="2" charset="2"/>
        <a:buChar char="q"/>
        <a:defRPr sz="24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CC9900"/>
        </a:buClr>
        <a:buFont typeface="Wingdings" pitchFamily="2" charset="2"/>
        <a:buChar char="§"/>
        <a:defRPr sz="22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BFA500"/>
        </a:buClr>
        <a:buFont typeface="Calibri" pitchFamily="34" charset="0"/>
        <a:buChar char="−"/>
        <a:defRPr sz="20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BFA500"/>
        </a:buClr>
        <a:buFont typeface="Calibri"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BFA500"/>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gsne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cgsnet.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www.nsf.gov/statistics/gradpostdoc/"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chart" Target="../charts/chart7.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chart" Target="../charts/chart8.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chart" Target="../charts/chart9.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chart" Target="../charts/chart10.xml"/><Relationship Id="rId4" Type="http://schemas.openxmlformats.org/officeDocument/2006/relationships/slide" Target="slide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grants1.nih.gov/grants/award/award.htm"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chart" Target="../charts/chart11.xml"/><Relationship Id="rId4" Type="http://schemas.openxmlformats.org/officeDocument/2006/relationships/slide" Target="slide4.xml"/></Relationships>
</file>

<file path=ppt/slides/_rels/slide24.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24.xml"/><Relationship Id="rId7" Type="http://schemas.openxmlformats.org/officeDocument/2006/relationships/hyperlink" Target="http://grants1.nih.gov/grants/award/award.htm"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25.xml"/><Relationship Id="rId7" Type="http://schemas.openxmlformats.org/officeDocument/2006/relationships/hyperlink" Target="http://officeofbudget.od.nih.gov/history_budget_req.html" TargetMode="Externa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hyperlink" Target="http://www.nsf.gov/statistics/doctorates/" TargetMode="External"/><Relationship Id="rId4" Type="http://schemas.openxmlformats.org/officeDocument/2006/relationships/chart" Target="../charts/chart12.xml"/></Relationships>
</file>

<file path=ppt/slides/_rels/slide28.xml.rels><?xml version="1.0" encoding="UTF-8" standalone="yes"?>
<Relationships xmlns="http://schemas.openxmlformats.org/package/2006/relationships"><Relationship Id="rId3" Type="http://schemas.openxmlformats.org/officeDocument/2006/relationships/hyperlink" Target="http://www.nsf.gov/statistics/doctorat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slide" Target="slide4.xml"/></Relationships>
</file>

<file path=ppt/slides/_rels/slide2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hyperlink" Target="http://www.nsf.gov/statistics/doctorate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slide" Target="slide5.xml"/></Relationships>
</file>

<file path=ppt/slides/_rels/slide32.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chart" Target="../charts/chart16.xml"/><Relationship Id="rId4" Type="http://schemas.openxmlformats.org/officeDocument/2006/relationships/slide" Target="slide5.xml"/></Relationships>
</file>

<file path=ppt/slides/_rels/slide33.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chart" Target="../charts/chart17.xml"/><Relationship Id="rId4" Type="http://schemas.openxmlformats.org/officeDocument/2006/relationships/slide" Target="slide5.xml"/></Relationships>
</file>

<file path=ppt/slides/_rels/slide34.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chart" Target="../charts/chart18.xml"/><Relationship Id="rId4" Type="http://schemas.openxmlformats.org/officeDocument/2006/relationships/slide" Target="slide5.xml"/></Relationships>
</file>

<file path=ppt/slides/_rels/slide35.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chart" Target="../charts/chart19.xml"/><Relationship Id="rId4" Type="http://schemas.openxmlformats.org/officeDocument/2006/relationships/slide" Target="slide5.xml"/></Relationships>
</file>

<file path=ppt/slides/_rels/slide36.xml.rels><?xml version="1.0" encoding="UTF-8" standalone="yes"?>
<Relationships xmlns="http://schemas.openxmlformats.org/package/2006/relationships"><Relationship Id="rId3" Type="http://schemas.openxmlformats.org/officeDocument/2006/relationships/hyperlink" Target="http://www.nsf.gov/statistics/gradpostdoc/"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chart" Target="../charts/chart20.xml"/><Relationship Id="rId4" Type="http://schemas.openxmlformats.org/officeDocument/2006/relationships/slide" Target="slide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estat.nsf.gov/"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chart" Target="../charts/chart21.xml"/><Relationship Id="rId4" Type="http://schemas.openxmlformats.org/officeDocument/2006/relationships/slide" Target="slide6.xml"/></Relationships>
</file>

<file path=ppt/slides/_rels/slide39.xml.rels><?xml version="1.0" encoding="UTF-8" standalone="yes"?>
<Relationships xmlns="http://schemas.openxmlformats.org/package/2006/relationships"><Relationship Id="rId3" Type="http://schemas.openxmlformats.org/officeDocument/2006/relationships/hyperlink" Target="http://sestat.nsf.gov/"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chart" Target="../charts/chart22.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23.xml"/><Relationship Id="rId7" Type="http://schemas.openxmlformats.org/officeDocument/2006/relationships/slide" Target="slide2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24.xml"/></Relationships>
</file>

<file path=ppt/slides/_rels/slide40.xml.rels><?xml version="1.0" encoding="UTF-8" standalone="yes"?>
<Relationships xmlns="http://schemas.openxmlformats.org/package/2006/relationships"><Relationship Id="rId3" Type="http://schemas.openxmlformats.org/officeDocument/2006/relationships/hyperlink" Target="http://sestat.nsf.gov/"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chart" Target="../charts/chart23.xml"/><Relationship Id="rId4" Type="http://schemas.openxmlformats.org/officeDocument/2006/relationships/slide" Target="slide6.xml"/></Relationships>
</file>

<file path=ppt/slides/_rels/slide41.xml.rels><?xml version="1.0" encoding="UTF-8" standalone="yes"?>
<Relationships xmlns="http://schemas.openxmlformats.org/package/2006/relationships"><Relationship Id="rId3" Type="http://schemas.openxmlformats.org/officeDocument/2006/relationships/hyperlink" Target="http://sestat.nsf.gov/"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chart" Target="../charts/chart24.xml"/><Relationship Id="rId4" Type="http://schemas.openxmlformats.org/officeDocument/2006/relationships/slide" Target="slide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hyperlink" Target="http://orise.orau.gov/science-education/publication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hyperlink" Target="http://sestat.nsf.gov/"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estat.nsf.gov/"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chart" Target="../charts/chart27.xml"/><Relationship Id="rId4" Type="http://schemas.openxmlformats.org/officeDocument/2006/relationships/slide" Target="slide7.xml"/></Relationships>
</file>

<file path=ppt/slides/_rels/slide47.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http://sestat.nsf.gov/" TargetMode="External"/><Relationship Id="rId4" Type="http://schemas.openxmlformats.org/officeDocument/2006/relationships/slide" Target="slide7.xml"/></Relationships>
</file>

<file path=ppt/slides/_rels/slide4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sestat.nsf.gov/" TargetMode="External"/><Relationship Id="rId4" Type="http://schemas.openxmlformats.org/officeDocument/2006/relationships/slide" Target="slide7.xml"/></Relationships>
</file>

<file path=ppt/slides/_rels/slide49.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estat.nsf.gov/" TargetMode="Externa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3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slide" Target="slide32.xml"/></Relationships>
</file>

<file path=ppt/slides/_rels/slide5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chart" Target="../charts/chart31.xml"/><Relationship Id="rId4" Type="http://schemas.openxmlformats.org/officeDocument/2006/relationships/hyperlink" Target="http://sestat.nsf.gov/"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www.aamc.org/data/facultyroster/reports/"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chart" Target="../charts/chart32.xml"/><Relationship Id="rId4" Type="http://schemas.openxmlformats.org/officeDocument/2006/relationships/slide" Target="slide8.xml"/></Relationships>
</file>

<file path=ppt/slides/_rels/slide53.xml.rels><?xml version="1.0" encoding="UTF-8" standalone="yes"?>
<Relationships xmlns="http://schemas.openxmlformats.org/package/2006/relationships"><Relationship Id="rId3" Type="http://schemas.openxmlformats.org/officeDocument/2006/relationships/hyperlink" Target="http://www.aamc.org/"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chart" Target="../charts/chart33.xml"/><Relationship Id="rId4" Type="http://schemas.openxmlformats.org/officeDocument/2006/relationships/slide" Target="slide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report.nih.gov/"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chart" Target="../charts/chart34.xml"/><Relationship Id="rId4" Type="http://schemas.openxmlformats.org/officeDocument/2006/relationships/slide" Target="slide8.xml"/></Relationships>
</file>

<file path=ppt/slides/_rels/slide56.xml.rels><?xml version="1.0" encoding="UTF-8" standalone="yes"?>
<Relationships xmlns="http://schemas.openxmlformats.org/package/2006/relationships"><Relationship Id="rId3" Type="http://schemas.openxmlformats.org/officeDocument/2006/relationships/hyperlink" Target="http://grants1.nih.gov/grants/award/award.htm"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chart" Target="../charts/chart35.xml"/><Relationship Id="rId4" Type="http://schemas.openxmlformats.org/officeDocument/2006/relationships/slide" Target="slide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hyperlink" Target="http://www.ey.com/GL/en/Industries/Life-Sciences" TargetMode="External"/><Relationship Id="rId4" Type="http://schemas.openxmlformats.org/officeDocument/2006/relationships/chart" Target="../charts/chart36.xml"/></Relationships>
</file>

<file path=ppt/slides/_rels/slide59.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hyperlink" Target="http://www.phrma.org/profiles-reports"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38.xml"/><Relationship Id="rId7" Type="http://schemas.openxmlformats.org/officeDocument/2006/relationships/slide" Target="slide4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60.xml.rels><?xml version="1.0" encoding="UTF-8" standalone="yes"?>
<Relationships xmlns="http://schemas.openxmlformats.org/package/2006/relationships"><Relationship Id="rId3" Type="http://schemas.openxmlformats.org/officeDocument/2006/relationships/hyperlink" Target="mailto:hgarrison@faseb.org"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45.xml"/><Relationship Id="rId7" Type="http://schemas.openxmlformats.org/officeDocument/2006/relationships/slide" Target="slide4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47.xml"/><Relationship Id="rId4" Type="http://schemas.openxmlformats.org/officeDocument/2006/relationships/slide" Target="slide46.xml"/></Relationships>
</file>

<file path=ppt/slides/_rels/slide8.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52.xml"/><Relationship Id="rId7" Type="http://schemas.openxmlformats.org/officeDocument/2006/relationships/slide" Target="slide5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56.xml"/><Relationship Id="rId5" Type="http://schemas.openxmlformats.org/officeDocument/2006/relationships/slide" Target="slide55.xml"/><Relationship Id="rId4" Type="http://schemas.openxmlformats.org/officeDocument/2006/relationships/slide" Target="slide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lstStyle/>
          <a:p>
            <a:r>
              <a:rPr lang="en-US" sz="3200" dirty="0" smtClean="0"/>
              <a:t>Education and Employment of Biological and Medical Scientists 2016</a:t>
            </a:r>
            <a:r>
              <a:rPr lang="en-US" dirty="0" smtClean="0"/>
              <a:t/>
            </a:r>
            <a:br>
              <a:rPr lang="en-US" dirty="0" smtClean="0"/>
            </a:br>
            <a:r>
              <a:rPr lang="en-US" dirty="0"/>
              <a:t/>
            </a:r>
            <a:br>
              <a:rPr lang="en-US" dirty="0"/>
            </a:br>
            <a:r>
              <a:rPr lang="en-US" dirty="0" smtClean="0">
                <a:solidFill>
                  <a:schemeClr val="tx1"/>
                </a:solidFill>
              </a:rPr>
              <a:t>Data from National Surveys</a:t>
            </a:r>
            <a:endParaRPr lang="en-US" dirty="0">
              <a:solidFill>
                <a:schemeClr val="tx1"/>
              </a:solidFill>
            </a:endParaRPr>
          </a:p>
        </p:txBody>
      </p:sp>
      <p:sp>
        <p:nvSpPr>
          <p:cNvPr id="3" name="Subtitle 2"/>
          <p:cNvSpPr>
            <a:spLocks noGrp="1"/>
          </p:cNvSpPr>
          <p:nvPr>
            <p:ph type="subTitle" idx="1"/>
          </p:nvPr>
        </p:nvSpPr>
        <p:spPr/>
        <p:txBody>
          <a:bodyPr/>
          <a:lstStyle/>
          <a:p>
            <a:r>
              <a:rPr lang="en-US" dirty="0"/>
              <a:t>Howard H. </a:t>
            </a:r>
            <a:r>
              <a:rPr lang="en-US" dirty="0" smtClean="0"/>
              <a:t>Garrison and Elisabeth Campbell</a:t>
            </a:r>
          </a:p>
          <a:p>
            <a:r>
              <a:rPr lang="en-US" dirty="0" smtClean="0"/>
              <a:t>FASEB </a:t>
            </a:r>
            <a:r>
              <a:rPr lang="en-US" dirty="0"/>
              <a:t>Office of Public Affairs</a:t>
            </a:r>
          </a:p>
          <a:p>
            <a:endParaRPr lang="en-US" dirty="0"/>
          </a:p>
        </p:txBody>
      </p:sp>
    </p:spTree>
    <p:extLst>
      <p:ext uri="{BB962C8B-B14F-4D97-AF65-F5344CB8AC3E}">
        <p14:creationId xmlns:p14="http://schemas.microsoft.com/office/powerpoint/2010/main" val="1282360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43" y="228600"/>
            <a:ext cx="8788384" cy="868362"/>
          </a:xfrm>
        </p:spPr>
        <p:txBody>
          <a:bodyPr>
            <a:normAutofit/>
          </a:bodyPr>
          <a:lstStyle/>
          <a:p>
            <a:r>
              <a:rPr lang="en-US" sz="2400" dirty="0" smtClean="0"/>
              <a:t>Graduate </a:t>
            </a:r>
            <a:r>
              <a:rPr lang="en-US" sz="2400" dirty="0"/>
              <a:t>School Applications in Health </a:t>
            </a:r>
            <a:r>
              <a:rPr lang="en-US" sz="2400" dirty="0" smtClean="0"/>
              <a:t>and </a:t>
            </a:r>
            <a:r>
              <a:rPr lang="en-US" sz="2400" dirty="0"/>
              <a:t>Biological </a:t>
            </a:r>
            <a:r>
              <a:rPr lang="en-US" sz="2400" dirty="0" smtClean="0"/>
              <a:t>Sciences</a:t>
            </a:r>
            <a:endParaRPr lang="en-US" sz="2400" dirty="0"/>
          </a:p>
        </p:txBody>
      </p:sp>
      <p:sp>
        <p:nvSpPr>
          <p:cNvPr id="3" name="Content Placeholder 2"/>
          <p:cNvSpPr>
            <a:spLocks noGrp="1"/>
          </p:cNvSpPr>
          <p:nvPr>
            <p:ph idx="1"/>
          </p:nvPr>
        </p:nvSpPr>
        <p:spPr>
          <a:xfrm>
            <a:off x="2209800" y="6248400"/>
            <a:ext cx="8229600" cy="411163"/>
          </a:xfrm>
        </p:spPr>
        <p:txBody>
          <a:bodyPr>
            <a:normAutofit/>
          </a:bodyPr>
          <a:lstStyle/>
          <a:p>
            <a:pPr marL="0" indent="0">
              <a:buNone/>
            </a:pPr>
            <a:r>
              <a:rPr lang="en-US" sz="1400" b="1" dirty="0">
                <a:solidFill>
                  <a:srgbClr val="000000"/>
                </a:solidFill>
              </a:rPr>
              <a:t>Source:</a:t>
            </a:r>
            <a:r>
              <a:rPr lang="en-US" sz="1400" b="1" dirty="0">
                <a:solidFill>
                  <a:schemeClr val="tx2"/>
                </a:solidFill>
              </a:rPr>
              <a:t> </a:t>
            </a:r>
            <a:r>
              <a:rPr lang="en-US" sz="1400" b="1" dirty="0">
                <a:solidFill>
                  <a:schemeClr val="tx2"/>
                </a:solidFill>
                <a:hlinkClick r:id="rId3"/>
              </a:rPr>
              <a:t>http://www.cgsnet.org/</a:t>
            </a:r>
            <a:r>
              <a:rPr lang="en-US" sz="1400" b="1" dirty="0">
                <a:solidFill>
                  <a:schemeClr val="tx2"/>
                </a:solidFill>
              </a:rPr>
              <a:t> </a:t>
            </a:r>
          </a:p>
          <a:p>
            <a:endParaRPr lang="en-US" sz="1400" dirty="0"/>
          </a:p>
        </p:txBody>
      </p:sp>
      <p:sp>
        <p:nvSpPr>
          <p:cNvPr id="4" name="Slide Number Placeholder 3"/>
          <p:cNvSpPr>
            <a:spLocks noGrp="1"/>
          </p:cNvSpPr>
          <p:nvPr>
            <p:ph type="sldNum" sz="quarter" idx="12"/>
          </p:nvPr>
        </p:nvSpPr>
        <p:spPr/>
        <p:txBody>
          <a:bodyPr/>
          <a:lstStyle/>
          <a:p>
            <a:fld id="{C412A851-D964-4221-86E0-8DDBCA50CD24}" type="slidenum">
              <a:rPr lang="en-US" smtClean="0"/>
              <a:t>10</a:t>
            </a:fld>
            <a:endParaRPr lang="en-US"/>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12" name="Content Placeholder 4"/>
          <p:cNvGraphicFramePr>
            <a:graphicFrameLocks/>
          </p:cNvGraphicFramePr>
          <p:nvPr>
            <p:extLst>
              <p:ext uri="{D42A27DB-BD31-4B8C-83A1-F6EECF244321}">
                <p14:modId xmlns:p14="http://schemas.microsoft.com/office/powerpoint/2010/main" val="2900067711"/>
              </p:ext>
            </p:extLst>
          </p:nvPr>
        </p:nvGraphicFramePr>
        <p:xfrm>
          <a:off x="-609600" y="1143000"/>
          <a:ext cx="8839200" cy="4953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64017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smtClean="0">
                <a:solidFill>
                  <a:srgbClr val="004282"/>
                </a:solidFill>
              </a:rPr>
              <a:t>Graduate Records Examination (GRE) Scores</a:t>
            </a:r>
            <a:endParaRPr lang="en-US" sz="3200" b="1" dirty="0">
              <a:solidFill>
                <a:srgbClr val="004282"/>
              </a:solidFill>
            </a:endParaRPr>
          </a:p>
        </p:txBody>
      </p:sp>
      <p:sp>
        <p:nvSpPr>
          <p:cNvPr id="4" name="Slide Number Placeholder 3"/>
          <p:cNvSpPr>
            <a:spLocks noGrp="1"/>
          </p:cNvSpPr>
          <p:nvPr>
            <p:ph type="sldNum" sz="quarter" idx="12"/>
          </p:nvPr>
        </p:nvSpPr>
        <p:spPr/>
        <p:txBody>
          <a:bodyPr/>
          <a:lstStyle/>
          <a:p>
            <a:fld id="{C412A851-D964-4221-86E0-8DDBCA50CD24}" type="slidenum">
              <a:rPr lang="en-US" smtClean="0"/>
              <a:t>11</a:t>
            </a:fld>
            <a:endParaRPr lang="en-US"/>
          </a:p>
        </p:txBody>
      </p:sp>
    </p:spTree>
    <p:extLst>
      <p:ext uri="{BB962C8B-B14F-4D97-AF65-F5344CB8AC3E}">
        <p14:creationId xmlns:p14="http://schemas.microsoft.com/office/powerpoint/2010/main" val="1126909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226" y="228600"/>
            <a:ext cx="8686801" cy="868362"/>
          </a:xfrm>
        </p:spPr>
        <p:txBody>
          <a:bodyPr>
            <a:noAutofit/>
          </a:bodyPr>
          <a:lstStyle/>
          <a:p>
            <a:r>
              <a:rPr lang="en-US" sz="2400" dirty="0"/>
              <a:t>Mean Quantitative Scores of US Citizens and Permanent Residents Intending to Enroll in Biological and Health Sciences</a:t>
            </a:r>
          </a:p>
        </p:txBody>
      </p:sp>
      <p:sp>
        <p:nvSpPr>
          <p:cNvPr id="4" name="Slide Number Placeholder 3"/>
          <p:cNvSpPr>
            <a:spLocks noGrp="1"/>
          </p:cNvSpPr>
          <p:nvPr>
            <p:ph type="sldNum" sz="quarter" idx="12"/>
          </p:nvPr>
        </p:nvSpPr>
        <p:spPr/>
        <p:txBody>
          <a:bodyPr/>
          <a:lstStyle/>
          <a:p>
            <a:fld id="{C412A851-D964-4221-86E0-8DDBCA50CD24}" type="slidenum">
              <a:rPr lang="en-US" smtClean="0"/>
              <a:t>12</a:t>
            </a:fld>
            <a:endParaRPr lang="en-US"/>
          </a:p>
        </p:txBody>
      </p:sp>
      <p:sp>
        <p:nvSpPr>
          <p:cNvPr id="8" name="Content Placeholder 2"/>
          <p:cNvSpPr txBox="1">
            <a:spLocks/>
          </p:cNvSpPr>
          <p:nvPr/>
        </p:nvSpPr>
        <p:spPr>
          <a:xfrm>
            <a:off x="2209800" y="6379277"/>
            <a:ext cx="8229600" cy="411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BFA500"/>
              </a:buClr>
              <a:buFont typeface="Wingdings" pitchFamily="2" charset="2"/>
              <a:buChar char="q"/>
              <a:defRPr sz="24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CC9900"/>
              </a:buClr>
              <a:buFont typeface="Wingdings" pitchFamily="2" charset="2"/>
              <a:buChar char="§"/>
              <a:defRPr sz="22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BFA500"/>
              </a:buClr>
              <a:buFont typeface="Calibri" pitchFamily="34" charset="0"/>
              <a:buChar char="−"/>
              <a:defRPr sz="20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BFA500"/>
              </a:buClr>
              <a:buFont typeface="Calibri"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BFA500"/>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400" b="1" dirty="0" smtClean="0">
                <a:solidFill>
                  <a:srgbClr val="000000"/>
                </a:solidFill>
              </a:rPr>
              <a:t>Source:</a:t>
            </a:r>
            <a:r>
              <a:rPr lang="en-US" sz="1400" b="1" dirty="0" smtClean="0">
                <a:solidFill>
                  <a:schemeClr val="tx2"/>
                </a:solidFill>
              </a:rPr>
              <a:t> </a:t>
            </a:r>
            <a:r>
              <a:rPr lang="en-US" sz="1400" b="1" dirty="0" smtClean="0">
                <a:solidFill>
                  <a:schemeClr val="tx2"/>
                </a:solidFill>
                <a:hlinkClick r:id="rId3"/>
              </a:rPr>
              <a:t>http://www.cgsnet.org/</a:t>
            </a:r>
            <a:r>
              <a:rPr lang="en-US" sz="1400" b="1" dirty="0" smtClean="0">
                <a:solidFill>
                  <a:schemeClr val="tx2"/>
                </a:solidFill>
              </a:rPr>
              <a:t> </a:t>
            </a:r>
          </a:p>
          <a:p>
            <a:endParaRPr lang="en-US" sz="1400" dirty="0"/>
          </a:p>
        </p:txBody>
      </p:sp>
      <p:sp>
        <p:nvSpPr>
          <p:cNvPr id="9"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
        <p:nvSpPr>
          <p:cNvPr id="10" name="Text Box 13"/>
          <p:cNvSpPr txBox="1">
            <a:spLocks noChangeArrowheads="1"/>
          </p:cNvSpPr>
          <p:nvPr/>
        </p:nvSpPr>
        <p:spPr bwMode="auto">
          <a:xfrm>
            <a:off x="1905000" y="6062246"/>
            <a:ext cx="5181600" cy="338554"/>
          </a:xfrm>
          <a:prstGeom prst="rect">
            <a:avLst/>
          </a:prstGeom>
          <a:noFill/>
          <a:ln w="12700" cap="sq">
            <a:noFill/>
            <a:miter lim="800000"/>
            <a:headEnd type="none" w="sm" len="sm"/>
            <a:tailEnd type="none" w="sm" len="sm"/>
          </a:ln>
        </p:spPr>
        <p:txBody>
          <a:bodyPr wrap="square">
            <a:spAutoFit/>
          </a:bodyPr>
          <a:lstStyle/>
          <a:p>
            <a:pPr algn="r" eaLnBrk="0" hangingPunct="0">
              <a:spcBef>
                <a:spcPct val="50000"/>
              </a:spcBef>
            </a:pPr>
            <a:r>
              <a:rPr lang="en-US" sz="1600" b="1" smtClean="0">
                <a:solidFill>
                  <a:srgbClr val="000000"/>
                </a:solidFill>
                <a:latin typeface="Arial" pitchFamily="34" charset="0"/>
                <a:cs typeface="Arial" pitchFamily="34" charset="0"/>
              </a:rPr>
              <a:t>Data </a:t>
            </a:r>
            <a:r>
              <a:rPr lang="en-US" sz="1600" b="1" dirty="0">
                <a:solidFill>
                  <a:srgbClr val="000000"/>
                </a:solidFill>
                <a:latin typeface="Arial" pitchFamily="34" charset="0"/>
                <a:cs typeface="Arial" pitchFamily="34" charset="0"/>
              </a:rPr>
              <a:t>are for 4 years ending in reference </a:t>
            </a:r>
            <a:r>
              <a:rPr lang="en-US" sz="1600" b="1" dirty="0" smtClean="0">
                <a:solidFill>
                  <a:srgbClr val="000000"/>
                </a:solidFill>
                <a:latin typeface="Arial" pitchFamily="34" charset="0"/>
                <a:cs typeface="Arial" pitchFamily="34" charset="0"/>
              </a:rPr>
              <a:t>date</a:t>
            </a:r>
            <a:endParaRPr lang="en-US" sz="1600" b="1" dirty="0">
              <a:solidFill>
                <a:srgbClr val="000000"/>
              </a:solidFill>
              <a:latin typeface="Arial" pitchFamily="34" charset="0"/>
              <a:cs typeface="Arial" pitchFamily="34" charset="0"/>
            </a:endParaRPr>
          </a:p>
        </p:txBody>
      </p:sp>
      <p:graphicFrame>
        <p:nvGraphicFramePr>
          <p:cNvPr id="11" name="Content Placeholder 4"/>
          <p:cNvGraphicFramePr>
            <a:graphicFrameLocks noGrp="1"/>
          </p:cNvGraphicFramePr>
          <p:nvPr>
            <p:ph idx="1"/>
            <p:extLst>
              <p:ext uri="{D42A27DB-BD31-4B8C-83A1-F6EECF244321}">
                <p14:modId xmlns:p14="http://schemas.microsoft.com/office/powerpoint/2010/main" val="3636892486"/>
              </p:ext>
            </p:extLst>
          </p:nvPr>
        </p:nvGraphicFramePr>
        <p:xfrm>
          <a:off x="1447800" y="1246746"/>
          <a:ext cx="8229600" cy="490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17230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smtClean="0">
                <a:solidFill>
                  <a:srgbClr val="004282"/>
                </a:solidFill>
              </a:rPr>
              <a:t>Graduate School Enrollment</a:t>
            </a:r>
            <a:endParaRPr lang="en-US" sz="3200" b="1" dirty="0">
              <a:solidFill>
                <a:srgbClr val="004282"/>
              </a:solidFill>
            </a:endParaRPr>
          </a:p>
        </p:txBody>
      </p:sp>
      <p:sp>
        <p:nvSpPr>
          <p:cNvPr id="4" name="Slide Number Placeholder 3"/>
          <p:cNvSpPr>
            <a:spLocks noGrp="1"/>
          </p:cNvSpPr>
          <p:nvPr>
            <p:ph type="sldNum" sz="quarter" idx="12"/>
          </p:nvPr>
        </p:nvSpPr>
        <p:spPr/>
        <p:txBody>
          <a:bodyPr/>
          <a:lstStyle/>
          <a:p>
            <a:fld id="{C412A851-D964-4221-86E0-8DDBCA50CD24}" type="slidenum">
              <a:rPr lang="en-US" smtClean="0"/>
              <a:t>13</a:t>
            </a:fld>
            <a:endParaRPr lang="en-US"/>
          </a:p>
        </p:txBody>
      </p:sp>
    </p:spTree>
    <p:extLst>
      <p:ext uri="{BB962C8B-B14F-4D97-AF65-F5344CB8AC3E}">
        <p14:creationId xmlns:p14="http://schemas.microsoft.com/office/powerpoint/2010/main" val="307688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69500952"/>
              </p:ext>
            </p:extLst>
          </p:nvPr>
        </p:nvGraphicFramePr>
        <p:xfrm>
          <a:off x="1371600" y="1219200"/>
          <a:ext cx="6440484"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C412A851-D964-4221-86E0-8DDBCA50CD24}" type="slidenum">
              <a:rPr lang="en-US" smtClean="0"/>
              <a:t>14</a:t>
            </a:fld>
            <a:endParaRPr lang="en-US"/>
          </a:p>
        </p:txBody>
      </p:sp>
      <p:sp>
        <p:nvSpPr>
          <p:cNvPr id="6" name="Title 1"/>
          <p:cNvSpPr>
            <a:spLocks noGrp="1"/>
          </p:cNvSpPr>
          <p:nvPr>
            <p:ph type="title"/>
          </p:nvPr>
        </p:nvSpPr>
        <p:spPr>
          <a:xfrm>
            <a:off x="457200" y="381000"/>
            <a:ext cx="8555827" cy="868362"/>
          </a:xfrm>
        </p:spPr>
        <p:txBody>
          <a:bodyPr>
            <a:normAutofit fontScale="90000"/>
          </a:bodyPr>
          <a:lstStyle/>
          <a:p>
            <a:r>
              <a:rPr lang="en-US" sz="2600" dirty="0"/>
              <a:t>First Time, Full Time Biological and Medical Sciences Graduate Students in Doctorate Granting Departments by Citizenship/Visa Status</a:t>
            </a:r>
            <a:r>
              <a:rPr lang="en-US" dirty="0"/>
              <a:t/>
            </a:r>
            <a:br>
              <a:rPr lang="en-US" dirty="0"/>
            </a:br>
            <a:endParaRPr lang="en-US" dirty="0"/>
          </a:p>
        </p:txBody>
      </p:sp>
      <p:sp>
        <p:nvSpPr>
          <p:cNvPr id="7" name="TextBox 6"/>
          <p:cNvSpPr txBox="1"/>
          <p:nvPr/>
        </p:nvSpPr>
        <p:spPr>
          <a:xfrm>
            <a:off x="2057400" y="6334780"/>
            <a:ext cx="7848600" cy="523220"/>
          </a:xfrm>
          <a:prstGeom prst="rect">
            <a:avLst/>
          </a:prstGeom>
          <a:noFill/>
        </p:spPr>
        <p:txBody>
          <a:bodyPr wrap="square" rtlCol="0">
            <a:spAutoFit/>
          </a:bodyPr>
          <a:lstStyle/>
          <a:p>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4"/>
              </a:rPr>
              <a:t>http://www.nsf.gov/statistics/gradpostdoc/</a:t>
            </a:r>
            <a:r>
              <a:rPr lang="en-US" sz="1400" b="1" dirty="0">
                <a:solidFill>
                  <a:schemeClr val="tx2"/>
                </a:solidFill>
                <a:latin typeface="Myriad Pro" pitchFamily="34" charset="0"/>
              </a:rPr>
              <a:t> </a:t>
            </a:r>
          </a:p>
          <a:p>
            <a:endParaRPr lang="en-US" sz="1400" dirty="0">
              <a:latin typeface="Myriad Pro" pitchFamily="34" charset="0"/>
            </a:endParaRPr>
          </a:p>
        </p:txBody>
      </p:sp>
      <p:sp>
        <p:nvSpPr>
          <p:cNvPr id="8" name="AutoShape 19">
            <a:hlinkClick r:id="rId5"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3597690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868362"/>
          </a:xfrm>
        </p:spPr>
        <p:txBody>
          <a:bodyPr>
            <a:normAutofit fontScale="90000"/>
          </a:bodyPr>
          <a:lstStyle/>
          <a:p>
            <a:r>
              <a:rPr lang="en-US" sz="2600" dirty="0"/>
              <a:t>First Time, Full Time Biological and Medical Sciences Graduate Students in Doctorate Granting Departments by Ethnicity (US Citizens and Permanent Residents Only)</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15</a:t>
            </a:fld>
            <a:endParaRPr lang="en-US"/>
          </a:p>
        </p:txBody>
      </p:sp>
      <p:sp>
        <p:nvSpPr>
          <p:cNvPr id="6" name="TextBox 5"/>
          <p:cNvSpPr txBox="1"/>
          <p:nvPr/>
        </p:nvSpPr>
        <p:spPr>
          <a:xfrm>
            <a:off x="2286000" y="6425625"/>
            <a:ext cx="5943600" cy="584775"/>
          </a:xfrm>
          <a:prstGeom prst="rect">
            <a:avLst/>
          </a:prstGeom>
          <a:noFill/>
        </p:spPr>
        <p:txBody>
          <a:bodyPr wrap="square" rtlCol="0">
            <a:spAutoFit/>
          </a:bodyPr>
          <a:lstStyle/>
          <a:p>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http://www.nsf.gov/statistics/gradpostdoc/</a:t>
            </a:r>
            <a:r>
              <a:rPr lang="en-US" sz="1400" b="1" dirty="0">
                <a:solidFill>
                  <a:schemeClr val="tx2"/>
                </a:solidFill>
                <a:latin typeface="Myriad Pro" pitchFamily="34" charset="0"/>
              </a:rPr>
              <a:t> </a:t>
            </a:r>
          </a:p>
          <a:p>
            <a:endParaRPr lang="en-US" dirty="0">
              <a:latin typeface="Myriad Pro" pitchFamily="34" charset="0"/>
            </a:endParaRP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722191606"/>
              </p:ext>
            </p:extLst>
          </p:nvPr>
        </p:nvGraphicFramePr>
        <p:xfrm>
          <a:off x="1143000" y="1295400"/>
          <a:ext cx="9906000" cy="4876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65582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69284" cy="868362"/>
          </a:xfrm>
          <a:noFill/>
        </p:spPr>
        <p:txBody>
          <a:bodyPr>
            <a:normAutofit fontScale="90000"/>
          </a:bodyPr>
          <a:lstStyle/>
          <a:p>
            <a:r>
              <a:rPr lang="en-US" sz="2700" dirty="0"/>
              <a:t>Total Biological and Medical Sciences Graduate Students in Doctorate Granting Departments by Citizenship/Visa Status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16</a:t>
            </a:fld>
            <a:endParaRPr lang="en-US"/>
          </a:p>
        </p:txBody>
      </p:sp>
      <p:sp>
        <p:nvSpPr>
          <p:cNvPr id="6" name="Rectangle 9"/>
          <p:cNvSpPr>
            <a:spLocks noChangeArrowheads="1"/>
          </p:cNvSpPr>
          <p:nvPr/>
        </p:nvSpPr>
        <p:spPr bwMode="auto">
          <a:xfrm>
            <a:off x="2286000" y="6397823"/>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http://www.nsf.gov/statistics/gradpostdoc/</a:t>
            </a:r>
            <a:r>
              <a:rPr lang="en-US" sz="1400" b="1" dirty="0">
                <a:solidFill>
                  <a:schemeClr val="tx2"/>
                </a:solidFill>
                <a:latin typeface="Myriad Pro" pitchFamily="34" charset="0"/>
              </a:rPr>
              <a:t> </a:t>
            </a:r>
          </a:p>
        </p:txBody>
      </p:sp>
      <p:sp>
        <p:nvSpPr>
          <p:cNvPr id="9"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hart 6"/>
          <p:cNvGraphicFramePr/>
          <p:nvPr>
            <p:extLst>
              <p:ext uri="{D42A27DB-BD31-4B8C-83A1-F6EECF244321}">
                <p14:modId xmlns:p14="http://schemas.microsoft.com/office/powerpoint/2010/main" val="323947235"/>
              </p:ext>
            </p:extLst>
          </p:nvPr>
        </p:nvGraphicFramePr>
        <p:xfrm>
          <a:off x="1143000" y="1371600"/>
          <a:ext cx="9372600" cy="4851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71831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68362"/>
          </a:xfrm>
        </p:spPr>
        <p:txBody>
          <a:bodyPr>
            <a:normAutofit fontScale="90000"/>
          </a:bodyPr>
          <a:lstStyle/>
          <a:p>
            <a:r>
              <a:rPr lang="en-US" sz="2700" dirty="0"/>
              <a:t>Total Biological and Medical Sciences Graduate Students in Doctorate Granting Departments:  U.S. Citizens and Permanent Residents</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C412A851-D964-4221-86E0-8DDBCA50CD24}" type="slidenum">
              <a:rPr lang="en-US" smtClean="0"/>
              <a:t>17</a:t>
            </a:fld>
            <a:endParaRPr lang="en-US"/>
          </a:p>
        </p:txBody>
      </p:sp>
      <p:sp>
        <p:nvSpPr>
          <p:cNvPr id="6" name="Rectangle 8"/>
          <p:cNvSpPr>
            <a:spLocks noChangeArrowheads="1"/>
          </p:cNvSpPr>
          <p:nvPr/>
        </p:nvSpPr>
        <p:spPr bwMode="auto">
          <a:xfrm>
            <a:off x="2057400" y="6324600"/>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http://www.nsf.gov/statistics/gradpostdoc/</a:t>
            </a:r>
            <a:r>
              <a:rPr lang="en-US" sz="1400" b="1" dirty="0">
                <a:solidFill>
                  <a:schemeClr val="tx2"/>
                </a:solidFill>
                <a:latin typeface="Myriad Pro" pitchFamily="34" charset="0"/>
              </a:rPr>
              <a:t> </a:t>
            </a: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2730031358"/>
              </p:ext>
            </p:extLst>
          </p:nvPr>
        </p:nvGraphicFramePr>
        <p:xfrm>
          <a:off x="1295400" y="1323101"/>
          <a:ext cx="6400800" cy="5257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72044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412555" cy="868362"/>
          </a:xfrm>
        </p:spPr>
        <p:txBody>
          <a:bodyPr>
            <a:normAutofit fontScale="90000"/>
          </a:bodyPr>
          <a:lstStyle/>
          <a:p>
            <a:r>
              <a:rPr lang="en-US" sz="2700" dirty="0"/>
              <a:t>Total Biological and Medical Sciences Graduate Students in Doctorate Granting Departments, Temporary Residents Only</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C412A851-D964-4221-86E0-8DDBCA50CD24}" type="slidenum">
              <a:rPr lang="en-US" smtClean="0"/>
              <a:t>18</a:t>
            </a:fld>
            <a:endParaRPr lang="en-US"/>
          </a:p>
        </p:txBody>
      </p:sp>
      <p:sp>
        <p:nvSpPr>
          <p:cNvPr id="5" name="Rectangle 8"/>
          <p:cNvSpPr>
            <a:spLocks noChangeArrowheads="1"/>
          </p:cNvSpPr>
          <p:nvPr/>
        </p:nvSpPr>
        <p:spPr bwMode="auto">
          <a:xfrm>
            <a:off x="2057400" y="6397823"/>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http://www.nsf.gov/statistics/gradpostdoc/</a:t>
            </a:r>
            <a:r>
              <a:rPr lang="en-US" sz="1400" b="1" dirty="0">
                <a:solidFill>
                  <a:schemeClr val="tx2"/>
                </a:solidFill>
                <a:latin typeface="Myriad Pro" pitchFamily="34" charset="0"/>
              </a:rPr>
              <a:t> </a:t>
            </a:r>
          </a:p>
        </p:txBody>
      </p:sp>
      <p:sp>
        <p:nvSpPr>
          <p:cNvPr id="6"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6"/>
          <p:cNvGraphicFramePr>
            <a:graphicFrameLocks/>
          </p:cNvGraphicFramePr>
          <p:nvPr>
            <p:extLst>
              <p:ext uri="{D42A27DB-BD31-4B8C-83A1-F6EECF244321}">
                <p14:modId xmlns:p14="http://schemas.microsoft.com/office/powerpoint/2010/main" val="423448728"/>
              </p:ext>
            </p:extLst>
          </p:nvPr>
        </p:nvGraphicFramePr>
        <p:xfrm>
          <a:off x="1219200" y="1391392"/>
          <a:ext cx="8686800" cy="48307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89651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868362"/>
          </a:xfrm>
        </p:spPr>
        <p:txBody>
          <a:bodyPr>
            <a:normAutofit fontScale="90000"/>
          </a:bodyPr>
          <a:lstStyle/>
          <a:p>
            <a:r>
              <a:rPr lang="en-US" sz="2700" dirty="0"/>
              <a:t>Total Biological and Medical Sciences Graduate Students in Doctorate Granting Departments by Ethnicity </a:t>
            </a:r>
            <a:r>
              <a:rPr lang="en-US" sz="2700" dirty="0" smtClean="0"/>
              <a:t>(</a:t>
            </a:r>
            <a:r>
              <a:rPr lang="en-US" sz="2700" dirty="0"/>
              <a:t>US Citizens and Permanent Residents Only)</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C412A851-D964-4221-86E0-8DDBCA50CD24}" type="slidenum">
              <a:rPr lang="en-US" smtClean="0"/>
              <a:t>19</a:t>
            </a:fld>
            <a:endParaRPr lang="en-US"/>
          </a:p>
        </p:txBody>
      </p:sp>
      <p:sp>
        <p:nvSpPr>
          <p:cNvPr id="6" name="Rectangle 9"/>
          <p:cNvSpPr>
            <a:spLocks noChangeArrowheads="1"/>
          </p:cNvSpPr>
          <p:nvPr/>
        </p:nvSpPr>
        <p:spPr bwMode="auto">
          <a:xfrm>
            <a:off x="2209800" y="6474023"/>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http://www.nsf.gov/statistics/gradpostdoc/</a:t>
            </a:r>
            <a:r>
              <a:rPr lang="en-US" sz="1400" b="1" dirty="0">
                <a:solidFill>
                  <a:schemeClr val="tx2"/>
                </a:solidFill>
                <a:latin typeface="Myriad Pro" pitchFamily="34" charset="0"/>
              </a:rPr>
              <a:t> </a:t>
            </a: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4021241520"/>
              </p:ext>
            </p:extLst>
          </p:nvPr>
        </p:nvGraphicFramePr>
        <p:xfrm>
          <a:off x="990600" y="1295400"/>
          <a:ext cx="9829800" cy="48307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00730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Contents (1 of 7) </a:t>
            </a:r>
            <a:endParaRPr lang="en-US" sz="2400" dirty="0"/>
          </a:p>
        </p:txBody>
      </p:sp>
      <p:sp>
        <p:nvSpPr>
          <p:cNvPr id="3" name="Content Placeholder 2"/>
          <p:cNvSpPr>
            <a:spLocks noGrp="1"/>
          </p:cNvSpPr>
          <p:nvPr>
            <p:ph idx="1"/>
          </p:nvPr>
        </p:nvSpPr>
        <p:spPr>
          <a:xfrm>
            <a:off x="457200" y="1143000"/>
            <a:ext cx="8077200" cy="4754563"/>
          </a:xfrm>
        </p:spPr>
        <p:txBody>
          <a:bodyPr>
            <a:normAutofit/>
          </a:bodyPr>
          <a:lstStyle/>
          <a:p>
            <a:r>
              <a:rPr lang="en-US" sz="2200" dirty="0"/>
              <a:t>Graduate School </a:t>
            </a:r>
            <a:r>
              <a:rPr lang="en-US" sz="2200" dirty="0" smtClean="0"/>
              <a:t>Applications</a:t>
            </a:r>
            <a:endParaRPr lang="en-US" sz="2200" dirty="0"/>
          </a:p>
          <a:p>
            <a:pPr lvl="1"/>
            <a:r>
              <a:rPr lang="en-US" sz="2000" dirty="0">
                <a:hlinkClick r:id="rId3" action="ppaction://hlinksldjump"/>
              </a:rPr>
              <a:t>Graduate School Applications in Biological and Health Sciences  [Slide </a:t>
            </a:r>
            <a:r>
              <a:rPr lang="en-US" sz="2000" dirty="0" smtClean="0">
                <a:hlinkClick r:id="rId3" action="ppaction://hlinksldjump"/>
              </a:rPr>
              <a:t>10]</a:t>
            </a:r>
            <a:endParaRPr lang="en-US" sz="2000" dirty="0"/>
          </a:p>
          <a:p>
            <a:r>
              <a:rPr lang="en-US" sz="2200" dirty="0"/>
              <a:t>Graduate Records Examination (GRE) Scores</a:t>
            </a:r>
          </a:p>
          <a:p>
            <a:pPr lvl="1"/>
            <a:r>
              <a:rPr lang="en-US" sz="2000" dirty="0" smtClean="0">
                <a:hlinkClick r:id="rId4" action="ppaction://hlinksldjump"/>
              </a:rPr>
              <a:t>Mean Quantitative Scores of US Citizens and Permanent Residents Intending to Enroll in Biological and Health Sciences [Slide 12]</a:t>
            </a:r>
            <a:endParaRPr lang="en-US" sz="2000" dirty="0" smtClean="0"/>
          </a:p>
          <a:p>
            <a:r>
              <a:rPr lang="en-US" sz="2200" dirty="0" smtClean="0"/>
              <a:t>Graduate School Enrollment</a:t>
            </a:r>
          </a:p>
          <a:p>
            <a:pPr lvl="1"/>
            <a:r>
              <a:rPr lang="en-US" sz="2000" dirty="0" smtClean="0">
                <a:hlinkClick r:id="rId5" action="ppaction://hlinksldjump"/>
              </a:rPr>
              <a:t>First </a:t>
            </a:r>
            <a:r>
              <a:rPr lang="en-US" sz="2000" dirty="0">
                <a:hlinkClick r:id="rId5" action="ppaction://hlinksldjump"/>
              </a:rPr>
              <a:t>Time, Full Time Biological and Medical Sciences Graduate Students in Doctorate Granting Departments by Citizenship/Visa Status [Slide </a:t>
            </a:r>
            <a:r>
              <a:rPr lang="en-US" sz="2000" dirty="0" smtClean="0">
                <a:hlinkClick r:id="rId5" action="ppaction://hlinksldjump"/>
              </a:rPr>
              <a:t>14]</a:t>
            </a:r>
            <a:endParaRPr lang="en-US" sz="2000" dirty="0"/>
          </a:p>
          <a:p>
            <a:pPr lvl="1"/>
            <a:r>
              <a:rPr lang="en-US" sz="2000" dirty="0">
                <a:hlinkClick r:id="rId6" action="ppaction://hlinksldjump"/>
              </a:rPr>
              <a:t>First Time, Full Time Biological and Medical Sciences Grad Students in Doctorate Granting Departments by Ethnicity (US Citizens and Permanent Residents Only) [Slide </a:t>
            </a:r>
            <a:r>
              <a:rPr lang="en-US" sz="2000" dirty="0" smtClean="0">
                <a:hlinkClick r:id="rId6" action="ppaction://hlinksldjump"/>
              </a:rPr>
              <a:t>15]</a:t>
            </a:r>
            <a:endParaRPr lang="en-US" sz="2000" dirty="0"/>
          </a:p>
          <a:p>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2</a:t>
            </a:fld>
            <a:endParaRPr lang="en-US"/>
          </a:p>
        </p:txBody>
      </p:sp>
    </p:spTree>
    <p:extLst>
      <p:ext uri="{BB962C8B-B14F-4D97-AF65-F5344CB8AC3E}">
        <p14:creationId xmlns:p14="http://schemas.microsoft.com/office/powerpoint/2010/main" val="1017786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Total Biological and Medical Sciences Graduate Students </a:t>
            </a:r>
            <a:r>
              <a:rPr lang="en-US" sz="2700" dirty="0" smtClean="0"/>
              <a:t>in </a:t>
            </a:r>
            <a:r>
              <a:rPr lang="en-US" sz="2700" dirty="0"/>
              <a:t>Doctorate Granting Departments by Sex</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C412A851-D964-4221-86E0-8DDBCA50CD24}" type="slidenum">
              <a:rPr lang="en-US" smtClean="0"/>
              <a:t>20</a:t>
            </a:fld>
            <a:endParaRPr lang="en-US"/>
          </a:p>
        </p:txBody>
      </p:sp>
      <p:sp>
        <p:nvSpPr>
          <p:cNvPr id="5" name="Rectangle 13"/>
          <p:cNvSpPr>
            <a:spLocks noChangeArrowheads="1"/>
          </p:cNvSpPr>
          <p:nvPr/>
        </p:nvSpPr>
        <p:spPr bwMode="auto">
          <a:xfrm>
            <a:off x="2133600" y="6302727"/>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http://www.nsf.gov/statistics/gradpostdoc/</a:t>
            </a:r>
            <a:r>
              <a:rPr lang="en-US" sz="1400" b="1" dirty="0">
                <a:solidFill>
                  <a:schemeClr val="tx2"/>
                </a:solidFill>
                <a:latin typeface="Myriad Pro" pitchFamily="34" charset="0"/>
              </a:rPr>
              <a:t> </a:t>
            </a:r>
          </a:p>
        </p:txBody>
      </p:sp>
      <p:sp>
        <p:nvSpPr>
          <p:cNvPr id="6"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4"/>
          <p:cNvGraphicFramePr>
            <a:graphicFrameLocks/>
          </p:cNvGraphicFramePr>
          <p:nvPr>
            <p:extLst>
              <p:ext uri="{D42A27DB-BD31-4B8C-83A1-F6EECF244321}">
                <p14:modId xmlns:p14="http://schemas.microsoft.com/office/powerpoint/2010/main" val="380845696"/>
              </p:ext>
            </p:extLst>
          </p:nvPr>
        </p:nvGraphicFramePr>
        <p:xfrm>
          <a:off x="1292876" y="1143000"/>
          <a:ext cx="7412826" cy="4953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16386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68362"/>
          </a:xfrm>
        </p:spPr>
        <p:txBody>
          <a:bodyPr>
            <a:normAutofit fontScale="90000"/>
          </a:bodyPr>
          <a:lstStyle/>
          <a:p>
            <a:r>
              <a:rPr lang="en-US" sz="2700" dirty="0"/>
              <a:t>Full Time Biological and Medical Sciences Graduate Students in Doctorate Granting Departments by Mechanism of Support</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C412A851-D964-4221-86E0-8DDBCA50CD24}" type="slidenum">
              <a:rPr lang="en-US" smtClean="0"/>
              <a:t>21</a:t>
            </a:fld>
            <a:endParaRPr lang="en-US"/>
          </a:p>
        </p:txBody>
      </p:sp>
      <p:sp>
        <p:nvSpPr>
          <p:cNvPr id="6" name="Rectangle 11"/>
          <p:cNvSpPr>
            <a:spLocks noChangeArrowheads="1"/>
          </p:cNvSpPr>
          <p:nvPr/>
        </p:nvSpPr>
        <p:spPr bwMode="auto">
          <a:xfrm>
            <a:off x="2209800" y="6307932"/>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http://www.nsf.gov/statistics/gradpostdoc/</a:t>
            </a:r>
            <a:r>
              <a:rPr lang="en-US" sz="1400" b="1" dirty="0">
                <a:solidFill>
                  <a:schemeClr val="tx2"/>
                </a:solidFill>
                <a:latin typeface="Myriad Pro" pitchFamily="34" charset="0"/>
              </a:rPr>
              <a:t> </a:t>
            </a: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3877682938"/>
              </p:ext>
            </p:extLst>
          </p:nvPr>
        </p:nvGraphicFramePr>
        <p:xfrm>
          <a:off x="1143000" y="1371600"/>
          <a:ext cx="8991600" cy="46783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32955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smtClean="0">
                <a:solidFill>
                  <a:srgbClr val="004282"/>
                </a:solidFill>
              </a:rPr>
              <a:t>NIH Trainees and Fellows</a:t>
            </a:r>
            <a:endParaRPr lang="en-US" sz="3200" b="1" dirty="0">
              <a:solidFill>
                <a:srgbClr val="004282"/>
              </a:solidFill>
            </a:endParaRPr>
          </a:p>
        </p:txBody>
      </p:sp>
      <p:sp>
        <p:nvSpPr>
          <p:cNvPr id="4" name="Slide Number Placeholder 3"/>
          <p:cNvSpPr>
            <a:spLocks noGrp="1"/>
          </p:cNvSpPr>
          <p:nvPr>
            <p:ph type="sldNum" sz="quarter" idx="12"/>
          </p:nvPr>
        </p:nvSpPr>
        <p:spPr/>
        <p:txBody>
          <a:bodyPr/>
          <a:lstStyle/>
          <a:p>
            <a:fld id="{C412A851-D964-4221-86E0-8DDBCA50CD24}" type="slidenum">
              <a:rPr lang="en-US" smtClean="0"/>
              <a:t>22</a:t>
            </a:fld>
            <a:endParaRPr lang="en-US"/>
          </a:p>
        </p:txBody>
      </p:sp>
    </p:spTree>
    <p:extLst>
      <p:ext uri="{BB962C8B-B14F-4D97-AF65-F5344CB8AC3E}">
        <p14:creationId xmlns:p14="http://schemas.microsoft.com/office/powerpoint/2010/main" val="19741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Pre-Doctoral and Post-Doctoral Full-Time Positions Awarded on NIH Training Grants and </a:t>
            </a:r>
            <a:r>
              <a:rPr lang="en-US" sz="2400" dirty="0" smtClean="0"/>
              <a:t>Fellowships</a:t>
            </a:r>
            <a:endParaRPr lang="en-US" sz="2400" dirty="0"/>
          </a:p>
        </p:txBody>
      </p:sp>
      <p:sp>
        <p:nvSpPr>
          <p:cNvPr id="3" name="Slide Number Placeholder 2"/>
          <p:cNvSpPr>
            <a:spLocks noGrp="1"/>
          </p:cNvSpPr>
          <p:nvPr>
            <p:ph type="sldNum" sz="quarter" idx="12"/>
          </p:nvPr>
        </p:nvSpPr>
        <p:spPr/>
        <p:txBody>
          <a:bodyPr/>
          <a:lstStyle/>
          <a:p>
            <a:fld id="{C412A851-D964-4221-86E0-8DDBCA50CD24}" type="slidenum">
              <a:rPr lang="en-US" smtClean="0"/>
              <a:t>23</a:t>
            </a:fld>
            <a:endParaRPr lang="en-US"/>
          </a:p>
        </p:txBody>
      </p:sp>
      <p:sp>
        <p:nvSpPr>
          <p:cNvPr id="5" name="Rectangle 5"/>
          <p:cNvSpPr>
            <a:spLocks noChangeArrowheads="1"/>
          </p:cNvSpPr>
          <p:nvPr/>
        </p:nvSpPr>
        <p:spPr bwMode="auto">
          <a:xfrm>
            <a:off x="2209800" y="6400800"/>
            <a:ext cx="8077200" cy="307777"/>
          </a:xfrm>
          <a:prstGeom prst="rect">
            <a:avLst/>
          </a:prstGeom>
          <a:noFill/>
          <a:ln w="12700" cap="sq">
            <a:noFill/>
            <a:miter lim="800000"/>
            <a:headEnd type="none" w="sm" len="sm"/>
            <a:tailEnd type="none" w="sm" len="sm"/>
          </a:ln>
        </p:spPr>
        <p:txBody>
          <a:bodyPr>
            <a:spAutoFit/>
          </a:bodyPr>
          <a:lstStyle/>
          <a:p>
            <a:pPr marL="0" marR="0" lvl="0" indent="0" defTabSz="914400" eaLnBrk="1" fontAlgn="auto" latinLnBrk="0" hangingPunct="1">
              <a:lnSpc>
                <a:spcPct val="100000"/>
              </a:lnSpc>
              <a:spcBef>
                <a:spcPct val="3000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yriad Pro" pitchFamily="34" charset="0"/>
              </a:rPr>
              <a:t>Source:</a:t>
            </a:r>
            <a:r>
              <a:rPr kumimoji="0" lang="en-US" sz="1400" b="1" i="0" u="none" strike="noStrike" kern="0" cap="none" spc="0" normalizeH="0" baseline="0" noProof="0" dirty="0">
                <a:ln>
                  <a:noFill/>
                </a:ln>
                <a:solidFill>
                  <a:srgbClr val="000066"/>
                </a:solidFill>
                <a:effectLst/>
                <a:uLnTx/>
                <a:uFillTx/>
                <a:latin typeface="Myriad Pro" pitchFamily="34" charset="0"/>
              </a:rPr>
              <a:t> </a:t>
            </a:r>
            <a:r>
              <a:rPr kumimoji="0" lang="en-US" sz="1400" b="1" i="0" u="none" strike="noStrike" kern="0" cap="none" spc="0" normalizeH="0" baseline="0" noProof="0" dirty="0">
                <a:ln>
                  <a:noFill/>
                </a:ln>
                <a:solidFill>
                  <a:srgbClr val="000066"/>
                </a:solidFill>
                <a:effectLst/>
                <a:uLnTx/>
                <a:uFillTx/>
                <a:latin typeface="Myriad Pro" pitchFamily="34" charset="0"/>
                <a:hlinkClick r:id="rId3"/>
              </a:rPr>
              <a:t>http://grants1.nih.gov/grants/award/award.htm</a:t>
            </a:r>
            <a:r>
              <a:rPr kumimoji="0" lang="en-US" sz="1400" b="1" i="0" u="none" strike="noStrike" kern="0" cap="none" spc="0" normalizeH="0" baseline="0" noProof="0" dirty="0">
                <a:ln>
                  <a:noFill/>
                </a:ln>
                <a:solidFill>
                  <a:srgbClr val="000066"/>
                </a:solidFill>
                <a:effectLst/>
                <a:uLnTx/>
                <a:uFillTx/>
                <a:latin typeface="Myriad Pro" pitchFamily="34" charset="0"/>
              </a:rPr>
              <a:t> </a:t>
            </a:r>
          </a:p>
        </p:txBody>
      </p:sp>
      <p:sp>
        <p:nvSpPr>
          <p:cNvPr id="6"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4"/>
          <p:cNvGraphicFramePr>
            <a:graphicFrameLocks/>
          </p:cNvGraphicFramePr>
          <p:nvPr>
            <p:extLst>
              <p:ext uri="{D42A27DB-BD31-4B8C-83A1-F6EECF244321}">
                <p14:modId xmlns:p14="http://schemas.microsoft.com/office/powerpoint/2010/main" val="1617403509"/>
              </p:ext>
            </p:extLst>
          </p:nvPr>
        </p:nvGraphicFramePr>
        <p:xfrm>
          <a:off x="1219200" y="1295400"/>
          <a:ext cx="7896100" cy="48307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767688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pPr eaLnBrk="0" hangingPunct="0">
              <a:spcBef>
                <a:spcPct val="50000"/>
              </a:spcBef>
            </a:pPr>
            <a:r>
              <a:rPr lang="en-US" sz="2400" dirty="0" smtClean="0"/>
              <a:t>Postdoctoral Fellowship </a:t>
            </a:r>
            <a:r>
              <a:rPr lang="en-US" sz="2400" dirty="0"/>
              <a:t>(F32) Applications Reviewed </a:t>
            </a:r>
            <a:r>
              <a:rPr lang="en-US" sz="2400" dirty="0" smtClean="0"/>
              <a:t/>
            </a:r>
            <a:br>
              <a:rPr lang="en-US" sz="2400" dirty="0" smtClean="0"/>
            </a:br>
            <a:r>
              <a:rPr lang="en-US" sz="2400" dirty="0" smtClean="0"/>
              <a:t>and </a:t>
            </a:r>
            <a:r>
              <a:rPr lang="en-US" sz="2400" dirty="0"/>
              <a:t>Awarded</a:t>
            </a:r>
          </a:p>
        </p:txBody>
      </p:sp>
      <p:sp>
        <p:nvSpPr>
          <p:cNvPr id="4" name="Slide Number Placeholder 3"/>
          <p:cNvSpPr>
            <a:spLocks noGrp="1"/>
          </p:cNvSpPr>
          <p:nvPr>
            <p:ph type="sldNum" sz="quarter" idx="12"/>
          </p:nvPr>
        </p:nvSpPr>
        <p:spPr/>
        <p:txBody>
          <a:bodyPr/>
          <a:lstStyle/>
          <a:p>
            <a:fld id="{C412A851-D964-4221-86E0-8DDBCA50CD24}" type="slidenum">
              <a:rPr lang="en-US" smtClean="0"/>
              <a:t>24</a:t>
            </a:fld>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437476243"/>
              </p:ext>
            </p:extLst>
          </p:nvPr>
        </p:nvGraphicFramePr>
        <p:xfrm>
          <a:off x="1447800" y="1692275"/>
          <a:ext cx="6781800" cy="3843338"/>
        </p:xfrm>
        <a:graphic>
          <a:graphicData uri="http://schemas.openxmlformats.org/presentationml/2006/ole">
            <mc:AlternateContent xmlns:mc="http://schemas.openxmlformats.org/markup-compatibility/2006">
              <mc:Choice xmlns:v="urn:schemas-microsoft-com:vml" Requires="v">
                <p:oleObj spid="_x0000_s8587" name="Worksheet" r:id="rId5" imgW="8791457" imgH="4981631" progId="Excel.Sheet.8">
                  <p:embed/>
                </p:oleObj>
              </mc:Choice>
              <mc:Fallback>
                <p:oleObj name="Worksheet" r:id="rId5" imgW="8791457" imgH="4981631" progId="Excel.Sheet.8">
                  <p:embed/>
                  <p:pic>
                    <p:nvPicPr>
                      <p:cNvPr id="0" name="Object 6"/>
                      <p:cNvPicPr>
                        <a:picLocks noGrp="1" noChangeAspect="1" noChangeArrowheads="1"/>
                      </p:cNvPicPr>
                      <p:nvPr/>
                    </p:nvPicPr>
                    <p:blipFill>
                      <a:blip r:embed="rId6"/>
                      <a:srcRect/>
                      <a:stretch>
                        <a:fillRect/>
                      </a:stretch>
                    </p:blipFill>
                    <p:spPr bwMode="auto">
                      <a:xfrm>
                        <a:off x="1447800" y="1692275"/>
                        <a:ext cx="6781800" cy="3843338"/>
                      </a:xfrm>
                      <a:prstGeom prst="rect">
                        <a:avLst/>
                      </a:prstGeom>
                      <a:noFill/>
                      <a:ln>
                        <a:noFill/>
                      </a:ln>
                      <a:extLst/>
                    </p:spPr>
                  </p:pic>
                </p:oleObj>
              </mc:Fallback>
            </mc:AlternateContent>
          </a:graphicData>
        </a:graphic>
      </p:graphicFrame>
      <p:sp>
        <p:nvSpPr>
          <p:cNvPr id="6" name="Rectangle 10"/>
          <p:cNvSpPr>
            <a:spLocks noChangeArrowheads="1"/>
          </p:cNvSpPr>
          <p:nvPr/>
        </p:nvSpPr>
        <p:spPr bwMode="auto">
          <a:xfrm>
            <a:off x="2133600" y="6323992"/>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7"/>
              </a:rPr>
              <a:t>http://grants1.nih.gov/grants/award/award.htm</a:t>
            </a:r>
            <a:r>
              <a:rPr lang="en-US" sz="1400" b="1" dirty="0">
                <a:solidFill>
                  <a:schemeClr val="tx2"/>
                </a:solidFill>
                <a:latin typeface="Myriad Pro" pitchFamily="34" charset="0"/>
              </a:rPr>
              <a:t> </a:t>
            </a:r>
          </a:p>
        </p:txBody>
      </p:sp>
      <p:sp>
        <p:nvSpPr>
          <p:cNvPr id="7" name="AutoShape 19">
            <a:hlinkClick r:id="rId8"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4235409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2400" dirty="0"/>
              <a:t>NIH Spending on Training Grants and </a:t>
            </a:r>
            <a:r>
              <a:rPr lang="en-US" sz="2400" dirty="0" smtClean="0"/>
              <a:t>Fellowships</a:t>
            </a:r>
            <a:endParaRPr lang="en-US" sz="2400" dirty="0"/>
          </a:p>
        </p:txBody>
      </p:sp>
      <p:sp>
        <p:nvSpPr>
          <p:cNvPr id="3" name="Slide Number Placeholder 2"/>
          <p:cNvSpPr>
            <a:spLocks noGrp="1"/>
          </p:cNvSpPr>
          <p:nvPr>
            <p:ph type="sldNum" sz="quarter" idx="12"/>
          </p:nvPr>
        </p:nvSpPr>
        <p:spPr/>
        <p:txBody>
          <a:bodyPr/>
          <a:lstStyle/>
          <a:p>
            <a:fld id="{C412A851-D964-4221-86E0-8DDBCA50CD24}" type="slidenum">
              <a:rPr lang="en-US" smtClean="0"/>
              <a:t>25</a:t>
            </a:fld>
            <a:endParaRPr lang="en-US"/>
          </a:p>
        </p:txBody>
      </p:sp>
      <p:graphicFrame>
        <p:nvGraphicFramePr>
          <p:cNvPr id="4" name="Object 3"/>
          <p:cNvGraphicFramePr>
            <a:graphicFrameLocks noGrp="1" noChangeAspect="1"/>
          </p:cNvGraphicFramePr>
          <p:nvPr>
            <p:extLst>
              <p:ext uri="{D42A27DB-BD31-4B8C-83A1-F6EECF244321}">
                <p14:modId xmlns:p14="http://schemas.microsoft.com/office/powerpoint/2010/main" val="2709924271"/>
              </p:ext>
            </p:extLst>
          </p:nvPr>
        </p:nvGraphicFramePr>
        <p:xfrm>
          <a:off x="1143000" y="914400"/>
          <a:ext cx="7394575" cy="4845050"/>
        </p:xfrm>
        <a:graphic>
          <a:graphicData uri="http://schemas.openxmlformats.org/presentationml/2006/ole">
            <mc:AlternateContent xmlns:mc="http://schemas.openxmlformats.org/markup-compatibility/2006">
              <mc:Choice xmlns:v="urn:schemas-microsoft-com:vml" Requires="v">
                <p:oleObj spid="_x0000_s9611" name="Worksheet" r:id="rId5" imgW="8686800" imgH="4895983" progId="Excel.Sheet.8">
                  <p:embed/>
                </p:oleObj>
              </mc:Choice>
              <mc:Fallback>
                <p:oleObj name="Worksheet" r:id="rId5" imgW="8686800" imgH="4895983" progId="Excel.Sheet.8">
                  <p:embed/>
                  <p:pic>
                    <p:nvPicPr>
                      <p:cNvPr id="0" name="Object 6"/>
                      <p:cNvPicPr>
                        <a:picLocks noGrp="1" noChangeAspect="1" noChangeArrowheads="1"/>
                      </p:cNvPicPr>
                      <p:nvPr/>
                    </p:nvPicPr>
                    <p:blipFill>
                      <a:blip r:embed="rId6"/>
                      <a:srcRect/>
                      <a:stretch>
                        <a:fillRect/>
                      </a:stretch>
                    </p:blipFill>
                    <p:spPr bwMode="auto">
                      <a:xfrm>
                        <a:off x="1143000" y="914400"/>
                        <a:ext cx="7394575" cy="4845050"/>
                      </a:xfrm>
                      <a:prstGeom prst="rect">
                        <a:avLst/>
                      </a:prstGeom>
                      <a:noFill/>
                      <a:ln>
                        <a:noFill/>
                      </a:ln>
                    </p:spPr>
                  </p:pic>
                </p:oleObj>
              </mc:Fallback>
            </mc:AlternateContent>
          </a:graphicData>
        </a:graphic>
      </p:graphicFrame>
      <p:sp>
        <p:nvSpPr>
          <p:cNvPr id="5" name="Rectangle 5"/>
          <p:cNvSpPr>
            <a:spLocks noChangeArrowheads="1"/>
          </p:cNvSpPr>
          <p:nvPr/>
        </p:nvSpPr>
        <p:spPr bwMode="auto">
          <a:xfrm>
            <a:off x="2209800" y="6277082"/>
            <a:ext cx="8382000" cy="307777"/>
          </a:xfrm>
          <a:prstGeom prst="rect">
            <a:avLst/>
          </a:prstGeom>
          <a:noFill/>
          <a:ln w="12700" cap="sq">
            <a:noFill/>
            <a:miter lim="800000"/>
            <a:headEnd type="none" w="sm" len="sm"/>
            <a:tailEnd type="none" w="sm" len="sm"/>
          </a:ln>
        </p:spPr>
        <p:txBody>
          <a:bodyPr>
            <a:spAutoFit/>
          </a:bodyPr>
          <a:lstStyle/>
          <a:p>
            <a:r>
              <a:rPr lang="en-US" sz="1400" b="1" dirty="0">
                <a:solidFill>
                  <a:srgbClr val="000000"/>
                </a:solidFill>
                <a:latin typeface="Myriad Pro" pitchFamily="34" charset="0"/>
                <a:cs typeface="Myriad Arabic" pitchFamily="50" charset="-78"/>
              </a:rPr>
              <a:t>Source:</a:t>
            </a:r>
            <a:r>
              <a:rPr lang="en-US" sz="1400" b="1" dirty="0">
                <a:solidFill>
                  <a:schemeClr val="tx2"/>
                </a:solidFill>
                <a:latin typeface="Myriad Pro" pitchFamily="34" charset="0"/>
                <a:cs typeface="Myriad Arabic" pitchFamily="50" charset="-78"/>
              </a:rPr>
              <a:t> </a:t>
            </a:r>
            <a:r>
              <a:rPr lang="en-US" sz="1400" b="1" dirty="0">
                <a:latin typeface="Myriad Pro" pitchFamily="34" charset="0"/>
                <a:cs typeface="Myriad Arabic" pitchFamily="50" charset="-78"/>
                <a:hlinkClick r:id="rId7"/>
              </a:rPr>
              <a:t>http://</a:t>
            </a:r>
            <a:r>
              <a:rPr lang="en-US" sz="1400" b="1" dirty="0" smtClean="0">
                <a:latin typeface="Myriad Pro" pitchFamily="34" charset="0"/>
                <a:cs typeface="Myriad Arabic" pitchFamily="50" charset="-78"/>
                <a:hlinkClick r:id="rId7"/>
              </a:rPr>
              <a:t>officeofbudget.od.nih.gov/history_budget_req.html</a:t>
            </a:r>
            <a:r>
              <a:rPr lang="en-US" sz="1400" b="1" dirty="0" smtClean="0">
                <a:latin typeface="Myriad Pro" pitchFamily="34" charset="0"/>
                <a:cs typeface="Myriad Arabic" pitchFamily="50" charset="-78"/>
              </a:rPr>
              <a:t> </a:t>
            </a:r>
            <a:endParaRPr lang="en-US" sz="1400" b="1" dirty="0">
              <a:latin typeface="Myriad Pro" pitchFamily="34" charset="0"/>
              <a:cs typeface="Myriad Arabic" pitchFamily="50" charset="-78"/>
            </a:endParaRPr>
          </a:p>
        </p:txBody>
      </p:sp>
      <p:sp>
        <p:nvSpPr>
          <p:cNvPr id="6" name="AutoShape 19">
            <a:hlinkClick r:id="rId8"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1011109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smtClean="0">
                <a:solidFill>
                  <a:srgbClr val="004282"/>
                </a:solidFill>
              </a:rPr>
              <a:t>Doctorate Awards</a:t>
            </a:r>
            <a:endParaRPr lang="en-US" sz="3200" b="1" dirty="0">
              <a:solidFill>
                <a:srgbClr val="004282"/>
              </a:solidFill>
            </a:endParaRPr>
          </a:p>
        </p:txBody>
      </p:sp>
      <p:sp>
        <p:nvSpPr>
          <p:cNvPr id="4" name="Slide Number Placeholder 3"/>
          <p:cNvSpPr>
            <a:spLocks noGrp="1"/>
          </p:cNvSpPr>
          <p:nvPr>
            <p:ph type="sldNum" sz="quarter" idx="12"/>
          </p:nvPr>
        </p:nvSpPr>
        <p:spPr/>
        <p:txBody>
          <a:bodyPr/>
          <a:lstStyle/>
          <a:p>
            <a:fld id="{C412A851-D964-4221-86E0-8DDBCA50CD24}" type="slidenum">
              <a:rPr lang="en-US" smtClean="0"/>
              <a:t>26</a:t>
            </a:fld>
            <a:endParaRPr lang="en-US"/>
          </a:p>
        </p:txBody>
      </p:sp>
    </p:spTree>
    <p:extLst>
      <p:ext uri="{BB962C8B-B14F-4D97-AF65-F5344CB8AC3E}">
        <p14:creationId xmlns:p14="http://schemas.microsoft.com/office/powerpoint/2010/main" val="2988168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Doctorate Degrees Awarded in the Biological and Medical Sciences by Citizenship/Visa </a:t>
            </a:r>
            <a:r>
              <a:rPr lang="en-US" sz="2400" dirty="0" smtClean="0"/>
              <a:t>Status</a:t>
            </a:r>
            <a:endParaRPr lang="en-US" sz="2400" dirty="0"/>
          </a:p>
        </p:txBody>
      </p:sp>
      <p:sp>
        <p:nvSpPr>
          <p:cNvPr id="3" name="Slide Number Placeholder 2"/>
          <p:cNvSpPr>
            <a:spLocks noGrp="1"/>
          </p:cNvSpPr>
          <p:nvPr>
            <p:ph type="sldNum" sz="quarter" idx="12"/>
          </p:nvPr>
        </p:nvSpPr>
        <p:spPr/>
        <p:txBody>
          <a:bodyPr/>
          <a:lstStyle/>
          <a:p>
            <a:fld id="{C412A851-D964-4221-86E0-8DDBCA50CD24}" type="slidenum">
              <a:rPr lang="en-US" smtClean="0"/>
              <a:t>27</a:t>
            </a:fld>
            <a:endParaRPr lang="en-US"/>
          </a:p>
        </p:txBody>
      </p:sp>
      <p:sp>
        <p:nvSpPr>
          <p:cNvPr id="5" name="AutoShape 19">
            <a:hlinkClick r:id="rId3"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4"/>
          <p:cNvGraphicFramePr>
            <a:graphicFrameLocks/>
          </p:cNvGraphicFramePr>
          <p:nvPr>
            <p:extLst>
              <p:ext uri="{D42A27DB-BD31-4B8C-83A1-F6EECF244321}">
                <p14:modId xmlns:p14="http://schemas.microsoft.com/office/powerpoint/2010/main" val="2304888815"/>
              </p:ext>
            </p:extLst>
          </p:nvPr>
        </p:nvGraphicFramePr>
        <p:xfrm>
          <a:off x="1295400" y="1405247"/>
          <a:ext cx="9144000" cy="487680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3"/>
          <p:cNvSpPr>
            <a:spLocks noChangeArrowheads="1"/>
          </p:cNvSpPr>
          <p:nvPr/>
        </p:nvSpPr>
        <p:spPr bwMode="auto">
          <a:xfrm>
            <a:off x="2133600" y="6379758"/>
            <a:ext cx="807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30000"/>
              </a:spcBef>
            </a:pPr>
            <a:r>
              <a:rPr lang="en-US" sz="1400" b="1" dirty="0">
                <a:solidFill>
                  <a:srgbClr val="000000"/>
                </a:solidFill>
                <a:latin typeface="Myriad Pro" pitchFamily="34" charset="0"/>
              </a:rPr>
              <a:t>Source: </a:t>
            </a:r>
            <a:r>
              <a:rPr lang="en-US" sz="1400" b="1" dirty="0">
                <a:solidFill>
                  <a:schemeClr val="accent1"/>
                </a:solidFill>
                <a:latin typeface="Myriad Pro" pitchFamily="34" charset="0"/>
                <a:hlinkClick r:id="rId5"/>
              </a:rPr>
              <a:t>http://www.nsf.gov/statistics/doctorates/</a:t>
            </a:r>
            <a:endParaRPr lang="en-US" sz="1400" b="1" dirty="0">
              <a:solidFill>
                <a:schemeClr val="tx2"/>
              </a:solidFill>
              <a:latin typeface="Myriad Pro" pitchFamily="34" charset="0"/>
            </a:endParaRPr>
          </a:p>
        </p:txBody>
      </p:sp>
    </p:spTree>
    <p:extLst>
      <p:ext uri="{BB962C8B-B14F-4D97-AF65-F5344CB8AC3E}">
        <p14:creationId xmlns:p14="http://schemas.microsoft.com/office/powerpoint/2010/main" val="114059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868362"/>
          </a:xfrm>
          <a:noFill/>
        </p:spPr>
        <p:txBody>
          <a:bodyPr>
            <a:normAutofit fontScale="90000"/>
          </a:bodyPr>
          <a:lstStyle/>
          <a:p>
            <a:r>
              <a:rPr lang="en-US" sz="2600" dirty="0"/>
              <a:t>Doctorate Degrees Awarded in the Biological and Medical Sciences by Ethnicity  </a:t>
            </a:r>
            <a:r>
              <a:rPr lang="en-US" sz="2600" dirty="0" smtClean="0"/>
              <a:t>(</a:t>
            </a:r>
            <a:r>
              <a:rPr lang="en-US" sz="2600" dirty="0"/>
              <a:t>US Citizens </a:t>
            </a:r>
            <a:r>
              <a:rPr lang="en-US" sz="2600" dirty="0" smtClean="0"/>
              <a:t>and Permanent </a:t>
            </a:r>
            <a:r>
              <a:rPr lang="en-US" sz="2600" dirty="0"/>
              <a:t>Residents Only)</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28</a:t>
            </a:fld>
            <a:endParaRPr lang="en-US"/>
          </a:p>
        </p:txBody>
      </p:sp>
      <p:sp>
        <p:nvSpPr>
          <p:cNvPr id="6" name="Rectangle 9"/>
          <p:cNvSpPr>
            <a:spLocks noChangeArrowheads="1"/>
          </p:cNvSpPr>
          <p:nvPr/>
        </p:nvSpPr>
        <p:spPr bwMode="auto">
          <a:xfrm>
            <a:off x="2133600" y="6248400"/>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cs typeface="Myriad Arabic" pitchFamily="50" charset="-78"/>
              </a:rPr>
              <a:t>Source: </a:t>
            </a:r>
            <a:r>
              <a:rPr lang="en-US" sz="1400" b="1" dirty="0">
                <a:solidFill>
                  <a:schemeClr val="accent1"/>
                </a:solidFill>
                <a:latin typeface="Myriad Pro" pitchFamily="34" charset="0"/>
                <a:cs typeface="Myriad Arabic" pitchFamily="50" charset="-78"/>
                <a:hlinkClick r:id="rId3"/>
              </a:rPr>
              <a:t>http://www.nsf.gov/statistics/doctorates/</a:t>
            </a:r>
            <a:endParaRPr lang="en-US" sz="1400" b="1" dirty="0">
              <a:solidFill>
                <a:schemeClr val="tx2"/>
              </a:solidFill>
              <a:latin typeface="Myriad Pro" pitchFamily="34" charset="0"/>
              <a:cs typeface="Myriad Arabic" pitchFamily="50" charset="-78"/>
            </a:endParaRP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10" name="Content Placeholder 4"/>
          <p:cNvGraphicFramePr>
            <a:graphicFrameLocks noGrp="1"/>
          </p:cNvGraphicFramePr>
          <p:nvPr>
            <p:ph idx="1"/>
            <p:extLst>
              <p:ext uri="{D42A27DB-BD31-4B8C-83A1-F6EECF244321}">
                <p14:modId xmlns:p14="http://schemas.microsoft.com/office/powerpoint/2010/main" val="1388993240"/>
              </p:ext>
            </p:extLst>
          </p:nvPr>
        </p:nvGraphicFramePr>
        <p:xfrm>
          <a:off x="1219200" y="1295400"/>
          <a:ext cx="9906000" cy="4953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26592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Doctorate Degrees Awarded in the Biological and Medical Sciences by Sex</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58328216"/>
              </p:ext>
            </p:extLst>
          </p:nvPr>
        </p:nvGraphicFramePr>
        <p:xfrm>
          <a:off x="1447800" y="1219200"/>
          <a:ext cx="65532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C412A851-D964-4221-86E0-8DDBCA50CD24}" type="slidenum">
              <a:rPr lang="en-US" smtClean="0"/>
              <a:t>29</a:t>
            </a:fld>
            <a:endParaRPr lang="en-US"/>
          </a:p>
        </p:txBody>
      </p:sp>
      <p:sp>
        <p:nvSpPr>
          <p:cNvPr id="8" name="Rectangle 9"/>
          <p:cNvSpPr>
            <a:spLocks noChangeArrowheads="1"/>
          </p:cNvSpPr>
          <p:nvPr/>
        </p:nvSpPr>
        <p:spPr bwMode="auto">
          <a:xfrm>
            <a:off x="1905000" y="6279667"/>
            <a:ext cx="807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30000"/>
              </a:spcBef>
            </a:pPr>
            <a:r>
              <a:rPr lang="en-US" sz="1400" b="1" dirty="0">
                <a:solidFill>
                  <a:srgbClr val="000000"/>
                </a:solidFill>
                <a:latin typeface="Myriad Pro" pitchFamily="34" charset="0"/>
              </a:rPr>
              <a:t>Source: </a:t>
            </a:r>
            <a:r>
              <a:rPr lang="en-US" sz="1400" b="1" dirty="0">
                <a:solidFill>
                  <a:schemeClr val="accent1"/>
                </a:solidFill>
                <a:latin typeface="Myriad Pro" pitchFamily="34" charset="0"/>
                <a:hlinkClick r:id="rId4"/>
              </a:rPr>
              <a:t>http://www.nsf.gov/statistics/doctorates/</a:t>
            </a:r>
            <a:endParaRPr lang="en-US" sz="1400" b="1" dirty="0">
              <a:solidFill>
                <a:schemeClr val="tx2"/>
              </a:solidFill>
              <a:latin typeface="Myriad Pro" pitchFamily="34" charset="0"/>
            </a:endParaRPr>
          </a:p>
        </p:txBody>
      </p:sp>
      <p:sp>
        <p:nvSpPr>
          <p:cNvPr id="9" name="AutoShape 19">
            <a:hlinkClick r:id="rId5"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1745817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Contents </a:t>
            </a:r>
            <a:r>
              <a:rPr lang="en-US" sz="2400" dirty="0" smtClean="0"/>
              <a:t>(2 </a:t>
            </a:r>
            <a:r>
              <a:rPr lang="en-US" sz="2400" dirty="0"/>
              <a:t>of </a:t>
            </a:r>
            <a:r>
              <a:rPr lang="en-US" sz="2400" dirty="0" smtClean="0"/>
              <a:t>7) </a:t>
            </a:r>
            <a:endParaRPr lang="en-US" sz="2400" dirty="0"/>
          </a:p>
        </p:txBody>
      </p:sp>
      <p:sp>
        <p:nvSpPr>
          <p:cNvPr id="3" name="Content Placeholder 2"/>
          <p:cNvSpPr>
            <a:spLocks noGrp="1"/>
          </p:cNvSpPr>
          <p:nvPr>
            <p:ph idx="1"/>
          </p:nvPr>
        </p:nvSpPr>
        <p:spPr>
          <a:xfrm>
            <a:off x="457200" y="1219200"/>
            <a:ext cx="8305800" cy="4906963"/>
          </a:xfrm>
        </p:spPr>
        <p:txBody>
          <a:bodyPr>
            <a:normAutofit/>
          </a:bodyPr>
          <a:lstStyle/>
          <a:p>
            <a:r>
              <a:rPr lang="en-US" sz="2200" dirty="0"/>
              <a:t>Graduate School Enrollment </a:t>
            </a:r>
            <a:r>
              <a:rPr lang="en-US" sz="2200" i="1" dirty="0"/>
              <a:t>(continued)</a:t>
            </a:r>
          </a:p>
          <a:p>
            <a:pPr lvl="1"/>
            <a:r>
              <a:rPr lang="en-US" sz="2000" dirty="0">
                <a:hlinkClick r:id="rId3" action="ppaction://hlinksldjump"/>
              </a:rPr>
              <a:t>Total Biological and Medical Sciences Graduate Students in Doctorate Granting Departments by Citizenship/Visa </a:t>
            </a:r>
            <a:r>
              <a:rPr lang="en-US" sz="2000" dirty="0" smtClean="0">
                <a:hlinkClick r:id="rId3" action="ppaction://hlinksldjump"/>
              </a:rPr>
              <a:t>Status [Slide 16]</a:t>
            </a:r>
            <a:endParaRPr lang="en-US" sz="2000" dirty="0"/>
          </a:p>
          <a:p>
            <a:pPr lvl="2"/>
            <a:r>
              <a:rPr lang="en-US" sz="1900" dirty="0">
                <a:hlinkClick r:id="rId4" action="ppaction://hlinksldjump"/>
              </a:rPr>
              <a:t>US Citizens &amp; Permanent Residents Only [Slide </a:t>
            </a:r>
            <a:r>
              <a:rPr lang="en-US" sz="1900" dirty="0" smtClean="0">
                <a:hlinkClick r:id="rId4" action="ppaction://hlinksldjump"/>
              </a:rPr>
              <a:t>17]</a:t>
            </a:r>
            <a:endParaRPr lang="en-US" sz="1900" dirty="0"/>
          </a:p>
          <a:p>
            <a:pPr lvl="2"/>
            <a:r>
              <a:rPr lang="en-US" sz="1900" dirty="0">
                <a:hlinkClick r:id="rId5" action="ppaction://hlinksldjump"/>
              </a:rPr>
              <a:t>Temporary Residents Only [Slide </a:t>
            </a:r>
            <a:r>
              <a:rPr lang="en-US" sz="1900" dirty="0" smtClean="0">
                <a:hlinkClick r:id="rId5" action="ppaction://hlinksldjump"/>
              </a:rPr>
              <a:t>18]</a:t>
            </a:r>
            <a:endParaRPr lang="en-US" sz="1900" dirty="0"/>
          </a:p>
          <a:p>
            <a:pPr lvl="1"/>
            <a:r>
              <a:rPr lang="en-US" sz="2000" dirty="0">
                <a:hlinkClick r:id="rId6" action="ppaction://hlinksldjump"/>
              </a:rPr>
              <a:t>Total Biological and Medical Sciences Graduate Students in Doctorate Granting Departments by Ethnicity (US Citizens and Permanent Residents Only) [Slide </a:t>
            </a:r>
            <a:r>
              <a:rPr lang="en-US" sz="2000" dirty="0" smtClean="0">
                <a:hlinkClick r:id="rId6" action="ppaction://hlinksldjump"/>
              </a:rPr>
              <a:t>19]</a:t>
            </a:r>
            <a:endParaRPr lang="en-US" sz="2000" dirty="0"/>
          </a:p>
          <a:p>
            <a:pPr lvl="1"/>
            <a:r>
              <a:rPr lang="en-US" sz="2000" dirty="0">
                <a:hlinkClick r:id="rId7" action="ppaction://hlinksldjump"/>
              </a:rPr>
              <a:t>Total Biological and Medical Sciences Graduate Students in Doctorate Granting Departments by Sex [Slide </a:t>
            </a:r>
            <a:r>
              <a:rPr lang="en-US" sz="2000" dirty="0" smtClean="0">
                <a:hlinkClick r:id="rId7" action="ppaction://hlinksldjump"/>
              </a:rPr>
              <a:t>20]</a:t>
            </a:r>
            <a:endParaRPr lang="en-US" sz="2000" dirty="0"/>
          </a:p>
          <a:p>
            <a:pPr lvl="1"/>
            <a:r>
              <a:rPr lang="en-US" sz="2000" dirty="0">
                <a:hlinkClick r:id="rId8" action="ppaction://hlinksldjump"/>
              </a:rPr>
              <a:t>Full Time Biological and Medical Sciences Graduate Students in Doctorate Granting Departments by Mechanism of Support [Slide </a:t>
            </a:r>
            <a:r>
              <a:rPr lang="en-US" sz="2000" dirty="0" smtClean="0">
                <a:hlinkClick r:id="rId8" action="ppaction://hlinksldjump"/>
              </a:rPr>
              <a:t>21]</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3</a:t>
            </a:fld>
            <a:endParaRPr lang="en-US"/>
          </a:p>
        </p:txBody>
      </p:sp>
    </p:spTree>
    <p:extLst>
      <p:ext uri="{BB962C8B-B14F-4D97-AF65-F5344CB8AC3E}">
        <p14:creationId xmlns:p14="http://schemas.microsoft.com/office/powerpoint/2010/main" val="361526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smtClean="0">
                <a:solidFill>
                  <a:srgbClr val="004282"/>
                </a:solidFill>
              </a:rPr>
              <a:t>Academic Postdoctoral Appointments</a:t>
            </a:r>
            <a:endParaRPr lang="en-US" sz="3200" b="1" dirty="0">
              <a:solidFill>
                <a:srgbClr val="004282"/>
              </a:solidFill>
            </a:endParaRPr>
          </a:p>
        </p:txBody>
      </p:sp>
      <p:sp>
        <p:nvSpPr>
          <p:cNvPr id="4" name="Slide Number Placeholder 3"/>
          <p:cNvSpPr>
            <a:spLocks noGrp="1"/>
          </p:cNvSpPr>
          <p:nvPr>
            <p:ph type="sldNum" sz="quarter" idx="12"/>
          </p:nvPr>
        </p:nvSpPr>
        <p:spPr/>
        <p:txBody>
          <a:bodyPr/>
          <a:lstStyle/>
          <a:p>
            <a:fld id="{C412A851-D964-4221-86E0-8DDBCA50CD24}" type="slidenum">
              <a:rPr lang="en-US" smtClean="0"/>
              <a:t>30</a:t>
            </a:fld>
            <a:endParaRPr lang="en-US"/>
          </a:p>
        </p:txBody>
      </p:sp>
    </p:spTree>
    <p:extLst>
      <p:ext uri="{BB962C8B-B14F-4D97-AF65-F5344CB8AC3E}">
        <p14:creationId xmlns:p14="http://schemas.microsoft.com/office/powerpoint/2010/main" val="329996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Biological and Medical Sciences Postdocs </a:t>
            </a:r>
            <a:r>
              <a:rPr lang="en-US" sz="2400" dirty="0" smtClean="0"/>
              <a:t>by Citizenship/Visa Status</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31</a:t>
            </a:fld>
            <a:endParaRPr lang="en-US"/>
          </a:p>
        </p:txBody>
      </p:sp>
      <p:sp>
        <p:nvSpPr>
          <p:cNvPr id="6" name="Rectangle 3"/>
          <p:cNvSpPr>
            <a:spLocks noChangeArrowheads="1"/>
          </p:cNvSpPr>
          <p:nvPr/>
        </p:nvSpPr>
        <p:spPr bwMode="auto">
          <a:xfrm>
            <a:off x="2209800" y="6248400"/>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 </a:t>
            </a:r>
            <a:r>
              <a:rPr lang="en-US" sz="1400" b="1" dirty="0">
                <a:solidFill>
                  <a:schemeClr val="accent1"/>
                </a:solidFill>
                <a:latin typeface="Myriad Pro" pitchFamily="34" charset="0"/>
                <a:hlinkClick r:id="rId3"/>
              </a:rPr>
              <a:t>http://www.nsf.gov/statistics/gradpostdoc/</a:t>
            </a:r>
            <a:endParaRPr lang="en-US" sz="1400" b="1" dirty="0">
              <a:solidFill>
                <a:schemeClr val="tx2"/>
              </a:solidFill>
              <a:latin typeface="Myriad Pro" pitchFamily="34" charset="0"/>
            </a:endParaRP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102915158"/>
              </p:ext>
            </p:extLst>
          </p:nvPr>
        </p:nvGraphicFramePr>
        <p:xfrm>
          <a:off x="1219200" y="1341437"/>
          <a:ext cx="9296400" cy="490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44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2400" dirty="0"/>
              <a:t>Biological and Medical Sciences Postdocs by Degree and Citizenship/Visa Status</a:t>
            </a:r>
          </a:p>
        </p:txBody>
      </p:sp>
      <p:sp>
        <p:nvSpPr>
          <p:cNvPr id="3" name="Slide Number Placeholder 2"/>
          <p:cNvSpPr>
            <a:spLocks noGrp="1"/>
          </p:cNvSpPr>
          <p:nvPr>
            <p:ph type="sldNum" sz="quarter" idx="12"/>
          </p:nvPr>
        </p:nvSpPr>
        <p:spPr/>
        <p:txBody>
          <a:bodyPr/>
          <a:lstStyle/>
          <a:p>
            <a:fld id="{C412A851-D964-4221-86E0-8DDBCA50CD24}" type="slidenum">
              <a:rPr lang="en-US" smtClean="0"/>
              <a:t>32</a:t>
            </a:fld>
            <a:endParaRPr lang="en-US"/>
          </a:p>
        </p:txBody>
      </p:sp>
      <p:sp>
        <p:nvSpPr>
          <p:cNvPr id="5" name="Rectangle 8"/>
          <p:cNvSpPr>
            <a:spLocks noChangeArrowheads="1"/>
          </p:cNvSpPr>
          <p:nvPr/>
        </p:nvSpPr>
        <p:spPr bwMode="auto">
          <a:xfrm>
            <a:off x="2181446" y="6323993"/>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a:solidFill>
                  <a:srgbClr val="000000"/>
                </a:solidFill>
                <a:latin typeface="Myriad Pro" pitchFamily="34" charset="0"/>
              </a:rPr>
              <a:t>Source: </a:t>
            </a:r>
            <a:r>
              <a:rPr lang="en-US" sz="1400" b="1">
                <a:solidFill>
                  <a:schemeClr val="accent1"/>
                </a:solidFill>
                <a:latin typeface="Myriad Pro" pitchFamily="34" charset="0"/>
                <a:hlinkClick r:id="rId3"/>
              </a:rPr>
              <a:t>http://www.nsf.gov/statistics/gradpostdoc/</a:t>
            </a:r>
            <a:endParaRPr lang="en-US" sz="1400" b="1">
              <a:solidFill>
                <a:schemeClr val="tx2"/>
              </a:solidFill>
              <a:latin typeface="Myriad Pro" pitchFamily="34" charset="0"/>
            </a:endParaRPr>
          </a:p>
        </p:txBody>
      </p:sp>
      <p:sp>
        <p:nvSpPr>
          <p:cNvPr id="6"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hart 6"/>
          <p:cNvGraphicFramePr/>
          <p:nvPr>
            <p:extLst>
              <p:ext uri="{D42A27DB-BD31-4B8C-83A1-F6EECF244321}">
                <p14:modId xmlns:p14="http://schemas.microsoft.com/office/powerpoint/2010/main" val="2719297754"/>
              </p:ext>
            </p:extLst>
          </p:nvPr>
        </p:nvGraphicFramePr>
        <p:xfrm>
          <a:off x="1066800" y="1219200"/>
          <a:ext cx="9753600" cy="48329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95433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2400" dirty="0"/>
              <a:t>Biological and Medical Sciences Postdocs by Degree and U.S. Citizens and Permanent Residents </a:t>
            </a:r>
            <a:r>
              <a:rPr lang="en-US" sz="2400" dirty="0" smtClean="0"/>
              <a:t>Only</a:t>
            </a:r>
            <a:endParaRPr lang="en-US" sz="2400" dirty="0"/>
          </a:p>
        </p:txBody>
      </p:sp>
      <p:sp>
        <p:nvSpPr>
          <p:cNvPr id="3" name="Slide Number Placeholder 2"/>
          <p:cNvSpPr>
            <a:spLocks noGrp="1"/>
          </p:cNvSpPr>
          <p:nvPr>
            <p:ph type="sldNum" sz="quarter" idx="12"/>
          </p:nvPr>
        </p:nvSpPr>
        <p:spPr/>
        <p:txBody>
          <a:bodyPr/>
          <a:lstStyle/>
          <a:p>
            <a:fld id="{C412A851-D964-4221-86E0-8DDBCA50CD24}" type="slidenum">
              <a:rPr lang="en-US" smtClean="0"/>
              <a:t>33</a:t>
            </a:fld>
            <a:endParaRPr lang="en-US"/>
          </a:p>
        </p:txBody>
      </p:sp>
      <p:sp>
        <p:nvSpPr>
          <p:cNvPr id="5" name="Rectangle 8"/>
          <p:cNvSpPr>
            <a:spLocks noChangeArrowheads="1"/>
          </p:cNvSpPr>
          <p:nvPr/>
        </p:nvSpPr>
        <p:spPr bwMode="auto">
          <a:xfrm>
            <a:off x="2181446" y="6323993"/>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a:solidFill>
                  <a:srgbClr val="000000"/>
                </a:solidFill>
                <a:latin typeface="Myriad Pro" pitchFamily="34" charset="0"/>
              </a:rPr>
              <a:t>Source: </a:t>
            </a:r>
            <a:r>
              <a:rPr lang="en-US" sz="1400" b="1">
                <a:solidFill>
                  <a:schemeClr val="accent1"/>
                </a:solidFill>
                <a:latin typeface="Myriad Pro" pitchFamily="34" charset="0"/>
                <a:hlinkClick r:id="rId3"/>
              </a:rPr>
              <a:t>http://www.nsf.gov/statistics/gradpostdoc/</a:t>
            </a:r>
            <a:endParaRPr lang="en-US" sz="1400" b="1">
              <a:solidFill>
                <a:schemeClr val="tx2"/>
              </a:solidFill>
              <a:latin typeface="Myriad Pro" pitchFamily="34" charset="0"/>
            </a:endParaRPr>
          </a:p>
        </p:txBody>
      </p:sp>
      <p:sp>
        <p:nvSpPr>
          <p:cNvPr id="6"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hart 6"/>
          <p:cNvGraphicFramePr/>
          <p:nvPr>
            <p:extLst>
              <p:ext uri="{D42A27DB-BD31-4B8C-83A1-F6EECF244321}">
                <p14:modId xmlns:p14="http://schemas.microsoft.com/office/powerpoint/2010/main" val="1847977509"/>
              </p:ext>
            </p:extLst>
          </p:nvPr>
        </p:nvGraphicFramePr>
        <p:xfrm>
          <a:off x="1143000" y="1219200"/>
          <a:ext cx="9753600" cy="48329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44441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Biological and Medical Sciences Postdocs by Degree:  Temporary Residents </a:t>
            </a:r>
            <a:r>
              <a:rPr lang="en-US" sz="2400" dirty="0" smtClean="0"/>
              <a:t>Only</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34</a:t>
            </a:fld>
            <a:endParaRPr lang="en-US"/>
          </a:p>
        </p:txBody>
      </p:sp>
      <p:sp>
        <p:nvSpPr>
          <p:cNvPr id="6" name="Rectangle 8"/>
          <p:cNvSpPr>
            <a:spLocks noChangeArrowheads="1"/>
          </p:cNvSpPr>
          <p:nvPr/>
        </p:nvSpPr>
        <p:spPr bwMode="auto">
          <a:xfrm>
            <a:off x="2057400" y="6281462"/>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 </a:t>
            </a:r>
            <a:r>
              <a:rPr lang="en-US" sz="1400" b="1" dirty="0">
                <a:solidFill>
                  <a:schemeClr val="accent1"/>
                </a:solidFill>
                <a:latin typeface="Myriad Pro" pitchFamily="34" charset="0"/>
                <a:hlinkClick r:id="rId3"/>
              </a:rPr>
              <a:t>http://www.nsf.gov/statistics/gradpostdoc/</a:t>
            </a:r>
            <a:endParaRPr lang="en-US" sz="1400" b="1" dirty="0">
              <a:solidFill>
                <a:schemeClr val="tx2"/>
              </a:solidFill>
              <a:latin typeface="Myriad Pro" pitchFamily="34" charset="0"/>
            </a:endParaRP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89044648"/>
              </p:ext>
            </p:extLst>
          </p:nvPr>
        </p:nvGraphicFramePr>
        <p:xfrm>
          <a:off x="990600" y="1143000"/>
          <a:ext cx="9296400" cy="481568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852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Biological and Medical Sciences Postdocs by Sex and Citizenship/ Visa </a:t>
            </a:r>
            <a:r>
              <a:rPr lang="en-US" sz="2400" dirty="0" smtClean="0"/>
              <a:t>Status</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35</a:t>
            </a:fld>
            <a:endParaRPr lang="en-US"/>
          </a:p>
        </p:txBody>
      </p:sp>
      <p:sp>
        <p:nvSpPr>
          <p:cNvPr id="6" name="Rectangle 10"/>
          <p:cNvSpPr>
            <a:spLocks noChangeArrowheads="1"/>
          </p:cNvSpPr>
          <p:nvPr/>
        </p:nvSpPr>
        <p:spPr bwMode="auto">
          <a:xfrm>
            <a:off x="2286000" y="6307932"/>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 </a:t>
            </a:r>
            <a:r>
              <a:rPr lang="en-US" sz="1400" b="1" dirty="0">
                <a:solidFill>
                  <a:schemeClr val="accent1"/>
                </a:solidFill>
                <a:latin typeface="Myriad Pro" pitchFamily="34" charset="0"/>
                <a:hlinkClick r:id="rId3"/>
              </a:rPr>
              <a:t>http://www.nsf.gov/statistics/gradpostdoc/</a:t>
            </a:r>
            <a:endParaRPr lang="en-US" sz="1400" b="1" dirty="0">
              <a:solidFill>
                <a:schemeClr val="tx2"/>
              </a:solidFill>
              <a:latin typeface="Myriad Pro" pitchFamily="34" charset="0"/>
            </a:endParaRP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95755544"/>
              </p:ext>
            </p:extLst>
          </p:nvPr>
        </p:nvGraphicFramePr>
        <p:xfrm>
          <a:off x="457200" y="1219200"/>
          <a:ext cx="8229600" cy="490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22533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Biological and Medical Sciences Postdocs by Source of </a:t>
            </a:r>
            <a:r>
              <a:rPr lang="en-US" sz="2400" dirty="0" smtClean="0"/>
              <a:t>Support</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36</a:t>
            </a:fld>
            <a:endParaRPr lang="en-US"/>
          </a:p>
        </p:txBody>
      </p:sp>
      <p:sp>
        <p:nvSpPr>
          <p:cNvPr id="6" name="Rectangle 9"/>
          <p:cNvSpPr>
            <a:spLocks noChangeArrowheads="1"/>
          </p:cNvSpPr>
          <p:nvPr/>
        </p:nvSpPr>
        <p:spPr bwMode="auto">
          <a:xfrm>
            <a:off x="2057400" y="6303417"/>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 </a:t>
            </a:r>
            <a:r>
              <a:rPr lang="en-US" sz="1400" b="1" dirty="0">
                <a:solidFill>
                  <a:schemeClr val="accent1"/>
                </a:solidFill>
                <a:latin typeface="Myriad Pro" pitchFamily="34" charset="0"/>
                <a:hlinkClick r:id="rId3"/>
              </a:rPr>
              <a:t>http://www.nsf.gov/statistics/gradpostdoc/</a:t>
            </a:r>
            <a:endParaRPr lang="en-US" sz="1400" b="1" dirty="0">
              <a:solidFill>
                <a:schemeClr val="tx2"/>
              </a:solidFill>
              <a:latin typeface="Myriad Pro" pitchFamily="34" charset="0"/>
            </a:endParaRPr>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00056165"/>
              </p:ext>
            </p:extLst>
          </p:nvPr>
        </p:nvGraphicFramePr>
        <p:xfrm>
          <a:off x="1143000" y="1143000"/>
          <a:ext cx="8839200" cy="490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72561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r>
              <a:rPr lang="en-US" sz="3200" b="1" dirty="0">
                <a:solidFill>
                  <a:srgbClr val="004282"/>
                </a:solidFill>
              </a:rPr>
              <a:t>Postdoctoral Appointments for Individuals with PhDs from US Institutions</a:t>
            </a:r>
          </a:p>
        </p:txBody>
      </p:sp>
      <p:sp>
        <p:nvSpPr>
          <p:cNvPr id="4" name="Slide Number Placeholder 3"/>
          <p:cNvSpPr>
            <a:spLocks noGrp="1"/>
          </p:cNvSpPr>
          <p:nvPr>
            <p:ph type="sldNum" sz="quarter" idx="12"/>
          </p:nvPr>
        </p:nvSpPr>
        <p:spPr/>
        <p:txBody>
          <a:bodyPr/>
          <a:lstStyle/>
          <a:p>
            <a:fld id="{C412A851-D964-4221-86E0-8DDBCA50CD24}" type="slidenum">
              <a:rPr lang="en-US" smtClean="0"/>
              <a:t>37</a:t>
            </a:fld>
            <a:endParaRPr lang="en-US"/>
          </a:p>
        </p:txBody>
      </p:sp>
    </p:spTree>
    <p:extLst>
      <p:ext uri="{BB962C8B-B14F-4D97-AF65-F5344CB8AC3E}">
        <p14:creationId xmlns:p14="http://schemas.microsoft.com/office/powerpoint/2010/main" val="566078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Percentage of US Biomedical PhDs with </a:t>
            </a:r>
            <a:r>
              <a:rPr lang="en-US" sz="2700" dirty="0" smtClean="0"/>
              <a:t>Postdoc</a:t>
            </a:r>
            <a:br>
              <a:rPr lang="en-US" sz="2700" dirty="0" smtClean="0"/>
            </a:br>
            <a:r>
              <a:rPr lang="en-US" sz="2700" dirty="0" smtClean="0"/>
              <a:t> </a:t>
            </a:r>
            <a:r>
              <a:rPr lang="en-US" sz="2700" dirty="0"/>
              <a:t>1-2 Years Post-PhD</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38</a:t>
            </a:fld>
            <a:endParaRPr lang="en-US"/>
          </a:p>
        </p:txBody>
      </p:sp>
      <p:sp>
        <p:nvSpPr>
          <p:cNvPr id="7" name="Rectangle 6"/>
          <p:cNvSpPr>
            <a:spLocks noChangeArrowheads="1"/>
          </p:cNvSpPr>
          <p:nvPr/>
        </p:nvSpPr>
        <p:spPr bwMode="auto">
          <a:xfrm>
            <a:off x="2209800" y="6291542"/>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http://sestat.nsf.gov</a:t>
            </a:r>
            <a:r>
              <a:rPr lang="en-US" sz="1400" b="1" dirty="0" smtClean="0">
                <a:solidFill>
                  <a:schemeClr val="tx2"/>
                </a:solidFill>
                <a:latin typeface="Myriad Pro" pitchFamily="34" charset="0"/>
                <a:hlinkClick r:id="rId3"/>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8"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3938472"/>
              </p:ext>
            </p:extLst>
          </p:nvPr>
        </p:nvGraphicFramePr>
        <p:xfrm>
          <a:off x="1447800" y="1078044"/>
          <a:ext cx="6248400" cy="5181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52053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Percentage of US Biomedical PhDs with Postdoc </a:t>
            </a:r>
            <a:r>
              <a:rPr lang="en-US" sz="2400" dirty="0" smtClean="0"/>
              <a:t/>
            </a:r>
            <a:br>
              <a:rPr lang="en-US" sz="2400" dirty="0" smtClean="0"/>
            </a:br>
            <a:r>
              <a:rPr lang="en-US" sz="2400" dirty="0" smtClean="0"/>
              <a:t>3-4 </a:t>
            </a:r>
            <a:r>
              <a:rPr lang="en-US" sz="2400" dirty="0"/>
              <a:t>Years </a:t>
            </a:r>
            <a:r>
              <a:rPr lang="en-US" sz="2400" dirty="0" smtClean="0"/>
              <a:t>Post-PhD</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39</a:t>
            </a:fld>
            <a:endParaRPr lang="en-US"/>
          </a:p>
        </p:txBody>
      </p:sp>
      <p:sp>
        <p:nvSpPr>
          <p:cNvPr id="8" name="Rectangle 6"/>
          <p:cNvSpPr>
            <a:spLocks noChangeArrowheads="1"/>
          </p:cNvSpPr>
          <p:nvPr/>
        </p:nvSpPr>
        <p:spPr bwMode="auto">
          <a:xfrm>
            <a:off x="2286000" y="6400800"/>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http://sestat.nsf.gov</a:t>
            </a:r>
            <a:r>
              <a:rPr lang="en-US" sz="1400" b="1" dirty="0" smtClean="0">
                <a:solidFill>
                  <a:schemeClr val="tx2"/>
                </a:solidFill>
                <a:latin typeface="Myriad Pro" pitchFamily="34" charset="0"/>
                <a:hlinkClick r:id="rId3"/>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10"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91254712"/>
              </p:ext>
            </p:extLst>
          </p:nvPr>
        </p:nvGraphicFramePr>
        <p:xfrm>
          <a:off x="1295400" y="1143000"/>
          <a:ext cx="6248400" cy="51499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1910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Contents (3 of 7)</a:t>
            </a:r>
            <a:endParaRPr lang="en-US" sz="2400" dirty="0"/>
          </a:p>
        </p:txBody>
      </p:sp>
      <p:sp>
        <p:nvSpPr>
          <p:cNvPr id="3" name="Content Placeholder 2"/>
          <p:cNvSpPr>
            <a:spLocks noGrp="1"/>
          </p:cNvSpPr>
          <p:nvPr>
            <p:ph idx="1"/>
          </p:nvPr>
        </p:nvSpPr>
        <p:spPr>
          <a:xfrm>
            <a:off x="457200" y="1112837"/>
            <a:ext cx="8229600" cy="5135563"/>
          </a:xfrm>
        </p:spPr>
        <p:txBody>
          <a:bodyPr>
            <a:normAutofit/>
          </a:bodyPr>
          <a:lstStyle/>
          <a:p>
            <a:r>
              <a:rPr lang="en-US" sz="2200" dirty="0"/>
              <a:t>NIH Trainees and Fellows</a:t>
            </a:r>
          </a:p>
          <a:p>
            <a:pPr lvl="1"/>
            <a:r>
              <a:rPr lang="en-US" sz="2000" dirty="0">
                <a:hlinkClick r:id="rId3" action="ppaction://hlinksldjump"/>
              </a:rPr>
              <a:t>Pre-Doctoral and Post-Doctoral Positions on NIH Training Grants and Fellowships [Slide </a:t>
            </a:r>
            <a:r>
              <a:rPr lang="en-US" sz="2000" dirty="0" smtClean="0">
                <a:hlinkClick r:id="rId3" action="ppaction://hlinksldjump"/>
              </a:rPr>
              <a:t>23]</a:t>
            </a:r>
            <a:endParaRPr lang="en-US" sz="2000" dirty="0"/>
          </a:p>
          <a:p>
            <a:pPr lvl="1"/>
            <a:r>
              <a:rPr lang="en-US" sz="2000" dirty="0" smtClean="0">
                <a:hlinkClick r:id="rId4" action="ppaction://hlinksldjump"/>
              </a:rPr>
              <a:t>Fellowship (F32) Applications and Awards [Slide 24]</a:t>
            </a:r>
            <a:endParaRPr lang="en-US" sz="2000" dirty="0" smtClean="0"/>
          </a:p>
          <a:p>
            <a:pPr lvl="1"/>
            <a:r>
              <a:rPr lang="en-US" sz="2000" dirty="0" smtClean="0">
                <a:hlinkClick r:id="rId5" action="ppaction://hlinksldjump"/>
              </a:rPr>
              <a:t>NIH Spending on Training Grants and Fellowships [Slide 25]</a:t>
            </a:r>
            <a:endParaRPr lang="en-US" sz="2000" dirty="0" smtClean="0"/>
          </a:p>
          <a:p>
            <a:r>
              <a:rPr lang="en-US" sz="2200" dirty="0" smtClean="0"/>
              <a:t>Doctorate </a:t>
            </a:r>
            <a:r>
              <a:rPr lang="en-US" sz="2200" dirty="0"/>
              <a:t>Awards</a:t>
            </a:r>
          </a:p>
          <a:p>
            <a:pPr lvl="1"/>
            <a:r>
              <a:rPr lang="en-US" sz="2000" dirty="0">
                <a:hlinkClick r:id="rId6" action="ppaction://hlinksldjump"/>
              </a:rPr>
              <a:t>Doctorate Degrees Awarded in the Biological and Medical Sciences by Citizenship/Visa Status [Slide </a:t>
            </a:r>
            <a:r>
              <a:rPr lang="en-US" sz="2000" dirty="0" smtClean="0">
                <a:hlinkClick r:id="rId6" action="ppaction://hlinksldjump"/>
              </a:rPr>
              <a:t>27]</a:t>
            </a:r>
            <a:endParaRPr lang="en-US" sz="2000" dirty="0"/>
          </a:p>
          <a:p>
            <a:pPr lvl="1"/>
            <a:r>
              <a:rPr lang="en-US" sz="2000" dirty="0">
                <a:hlinkClick r:id="rId7" action="ppaction://hlinksldjump"/>
              </a:rPr>
              <a:t>Doctorate Degrees Awarded in the Biological and Medical Sciences by Ethnicity (US Citizens and Permanent Residents Only) [Slide </a:t>
            </a:r>
            <a:r>
              <a:rPr lang="en-US" sz="2000" dirty="0" smtClean="0">
                <a:hlinkClick r:id="rId7" action="ppaction://hlinksldjump"/>
              </a:rPr>
              <a:t>28]</a:t>
            </a:r>
            <a:endParaRPr lang="en-US" sz="2000" dirty="0"/>
          </a:p>
          <a:p>
            <a:pPr lvl="1"/>
            <a:r>
              <a:rPr lang="en-US" sz="2000" dirty="0">
                <a:hlinkClick r:id="rId8" action="ppaction://hlinksldjump"/>
              </a:rPr>
              <a:t>Doctorate Degrees Awarded in the Biological and Medical Sciences by Sex [Slide </a:t>
            </a:r>
            <a:r>
              <a:rPr lang="en-US" sz="2000" dirty="0" smtClean="0">
                <a:hlinkClick r:id="rId8" action="ppaction://hlinksldjump"/>
              </a:rPr>
              <a:t>29]</a:t>
            </a:r>
            <a:endParaRPr lang="en-US" sz="2000" dirty="0"/>
          </a:p>
        </p:txBody>
      </p:sp>
      <p:sp>
        <p:nvSpPr>
          <p:cNvPr id="4" name="Slide Number Placeholder 3"/>
          <p:cNvSpPr>
            <a:spLocks noGrp="1"/>
          </p:cNvSpPr>
          <p:nvPr>
            <p:ph type="sldNum" sz="quarter" idx="12"/>
          </p:nvPr>
        </p:nvSpPr>
        <p:spPr/>
        <p:txBody>
          <a:bodyPr/>
          <a:lstStyle/>
          <a:p>
            <a:fld id="{C412A851-D964-4221-86E0-8DDBCA50CD24}" type="slidenum">
              <a:rPr lang="en-US" smtClean="0"/>
              <a:t>4</a:t>
            </a:fld>
            <a:endParaRPr lang="en-US" dirty="0"/>
          </a:p>
        </p:txBody>
      </p:sp>
    </p:spTree>
    <p:extLst>
      <p:ext uri="{BB962C8B-B14F-4D97-AF65-F5344CB8AC3E}">
        <p14:creationId xmlns:p14="http://schemas.microsoft.com/office/powerpoint/2010/main" val="962591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Percentage of US Biomedical PhDs with Academic Postdoc 1-2 Years </a:t>
            </a:r>
            <a:r>
              <a:rPr lang="en-US" sz="2400" dirty="0" smtClean="0"/>
              <a:t>Post-PhD</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40</a:t>
            </a:fld>
            <a:endParaRPr lang="en-US"/>
          </a:p>
        </p:txBody>
      </p:sp>
      <p:sp>
        <p:nvSpPr>
          <p:cNvPr id="6" name="Rectangle 6"/>
          <p:cNvSpPr>
            <a:spLocks noChangeArrowheads="1"/>
          </p:cNvSpPr>
          <p:nvPr/>
        </p:nvSpPr>
        <p:spPr bwMode="auto">
          <a:xfrm>
            <a:off x="2057400" y="6307932"/>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http://sestat.nsf.gov</a:t>
            </a:r>
            <a:r>
              <a:rPr lang="en-US" sz="1400" b="1" dirty="0" smtClean="0">
                <a:solidFill>
                  <a:schemeClr val="tx2"/>
                </a:solidFill>
                <a:latin typeface="Myriad Pro" pitchFamily="34" charset="0"/>
                <a:hlinkClick r:id="rId3"/>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8"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86373242"/>
              </p:ext>
            </p:extLst>
          </p:nvPr>
        </p:nvGraphicFramePr>
        <p:xfrm>
          <a:off x="1371600" y="1219200"/>
          <a:ext cx="6338554" cy="4648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475170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Percentage of US Biomedical PhDs with Academic Postdoc 3-4 Years </a:t>
            </a:r>
            <a:r>
              <a:rPr lang="en-US" sz="2400" dirty="0" smtClean="0"/>
              <a:t>Post-PhD</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41</a:t>
            </a:fld>
            <a:endParaRPr lang="en-US"/>
          </a:p>
        </p:txBody>
      </p:sp>
      <p:sp>
        <p:nvSpPr>
          <p:cNvPr id="6" name="Rectangle 6"/>
          <p:cNvSpPr>
            <a:spLocks noChangeArrowheads="1"/>
          </p:cNvSpPr>
          <p:nvPr/>
        </p:nvSpPr>
        <p:spPr bwMode="auto">
          <a:xfrm>
            <a:off x="2209800" y="6306264"/>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http://sestat.nsf.gov</a:t>
            </a:r>
            <a:r>
              <a:rPr lang="en-US" sz="1400" b="1" dirty="0" smtClean="0">
                <a:solidFill>
                  <a:schemeClr val="tx2"/>
                </a:solidFill>
                <a:latin typeface="Myriad Pro" pitchFamily="34" charset="0"/>
                <a:hlinkClick r:id="rId3"/>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8" name="AutoShape 19">
            <a:hlinkClick r:id="rId4" action="ppaction://hlinksldjump"/>
          </p:cNvPr>
          <p:cNvSpPr>
            <a:spLocks noChangeArrowheads="1"/>
          </p:cNvSpPr>
          <p:nvPr/>
        </p:nvSpPr>
        <p:spPr bwMode="auto">
          <a:xfrm flipH="1">
            <a:off x="8726483"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200784714"/>
              </p:ext>
            </p:extLst>
          </p:nvPr>
        </p:nvGraphicFramePr>
        <p:xfrm>
          <a:off x="1295400" y="1219200"/>
          <a:ext cx="6400800" cy="4876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735537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a:solidFill>
                  <a:srgbClr val="004282"/>
                </a:solidFill>
              </a:rPr>
              <a:t>Stay Rates of Foreign Doctorate Recipients from US Universities</a:t>
            </a:r>
          </a:p>
        </p:txBody>
      </p:sp>
      <p:sp>
        <p:nvSpPr>
          <p:cNvPr id="4" name="Slide Number Placeholder 3"/>
          <p:cNvSpPr>
            <a:spLocks noGrp="1"/>
          </p:cNvSpPr>
          <p:nvPr>
            <p:ph type="sldNum" sz="quarter" idx="12"/>
          </p:nvPr>
        </p:nvSpPr>
        <p:spPr/>
        <p:txBody>
          <a:bodyPr/>
          <a:lstStyle/>
          <a:p>
            <a:fld id="{C412A851-D964-4221-86E0-8DDBCA50CD24}" type="slidenum">
              <a:rPr lang="en-US" smtClean="0"/>
              <a:t>42</a:t>
            </a:fld>
            <a:endParaRPr lang="en-US"/>
          </a:p>
        </p:txBody>
      </p:sp>
    </p:spTree>
    <p:extLst>
      <p:ext uri="{BB962C8B-B14F-4D97-AF65-F5344CB8AC3E}">
        <p14:creationId xmlns:p14="http://schemas.microsoft.com/office/powerpoint/2010/main" val="27374221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4"/>
          <p:cNvGraphicFramePr>
            <a:graphicFrameLocks/>
          </p:cNvGraphicFramePr>
          <p:nvPr>
            <p:extLst>
              <p:ext uri="{D42A27DB-BD31-4B8C-83A1-F6EECF244321}">
                <p14:modId xmlns:p14="http://schemas.microsoft.com/office/powerpoint/2010/main" val="597967629"/>
              </p:ext>
            </p:extLst>
          </p:nvPr>
        </p:nvGraphicFramePr>
        <p:xfrm>
          <a:off x="1143000" y="1066800"/>
          <a:ext cx="8001000" cy="487680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sz="2400" dirty="0" smtClean="0"/>
              <a:t>Percentage Stay </a:t>
            </a:r>
            <a:r>
              <a:rPr lang="en-US" sz="2400" dirty="0"/>
              <a:t>Rates for Temporary </a:t>
            </a:r>
            <a:r>
              <a:rPr lang="en-US" sz="2400" dirty="0" smtClean="0"/>
              <a:t>Residents with </a:t>
            </a:r>
            <a:r>
              <a:rPr lang="en-US" sz="2400" dirty="0"/>
              <a:t>Life Sciences </a:t>
            </a:r>
            <a:r>
              <a:rPr lang="en-US" sz="2400" dirty="0" smtClean="0"/>
              <a:t>Doctorates</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43</a:t>
            </a:fld>
            <a:endParaRPr lang="en-US" dirty="0"/>
          </a:p>
        </p:txBody>
      </p:sp>
      <p:sp>
        <p:nvSpPr>
          <p:cNvPr id="6" name="Rectangle 3"/>
          <p:cNvSpPr>
            <a:spLocks noChangeArrowheads="1"/>
          </p:cNvSpPr>
          <p:nvPr/>
        </p:nvSpPr>
        <p:spPr bwMode="auto">
          <a:xfrm>
            <a:off x="2120735" y="6322011"/>
            <a:ext cx="7010400" cy="307777"/>
          </a:xfrm>
          <a:prstGeom prst="rect">
            <a:avLst/>
          </a:prstGeom>
          <a:noFill/>
          <a:ln w="12700" cap="sq">
            <a:noFill/>
            <a:miter lim="800000"/>
            <a:headEnd type="none" w="sm" len="sm"/>
            <a:tailEnd type="none" w="sm" len="sm"/>
          </a:ln>
        </p:spPr>
        <p:txBody>
          <a:bodyPr wrap="square">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smtClean="0">
                <a:solidFill>
                  <a:schemeClr val="tx2"/>
                </a:solidFill>
                <a:latin typeface="Myriad Pro" pitchFamily="34" charset="0"/>
              </a:rPr>
              <a:t> </a:t>
            </a:r>
            <a:r>
              <a:rPr lang="en-US" sz="1400" b="1" dirty="0" smtClean="0">
                <a:solidFill>
                  <a:srgbClr val="0000FF"/>
                </a:solidFill>
                <a:latin typeface="Myriad Pro" pitchFamily="34" charset="0"/>
                <a:hlinkClick r:id="rId4"/>
              </a:rPr>
              <a:t>http</a:t>
            </a:r>
            <a:r>
              <a:rPr lang="en-US" sz="1400" b="1" dirty="0">
                <a:solidFill>
                  <a:srgbClr val="0000FF"/>
                </a:solidFill>
                <a:latin typeface="Myriad Pro" pitchFamily="34" charset="0"/>
                <a:hlinkClick r:id="rId4"/>
              </a:rPr>
              <a:t>://</a:t>
            </a:r>
            <a:r>
              <a:rPr lang="en-US" sz="1400" b="1" dirty="0" smtClean="0">
                <a:solidFill>
                  <a:srgbClr val="0000FF"/>
                </a:solidFill>
                <a:latin typeface="Myriad Pro" pitchFamily="34" charset="0"/>
                <a:hlinkClick r:id="rId4"/>
              </a:rPr>
              <a:t>orise.orau.gov/science-education/publications/</a:t>
            </a:r>
            <a:r>
              <a:rPr lang="en-US" sz="1400" b="1" dirty="0" smtClean="0">
                <a:solidFill>
                  <a:srgbClr val="0000FF"/>
                </a:solidFill>
                <a:latin typeface="Myriad Pro" pitchFamily="34" charset="0"/>
              </a:rPr>
              <a:t> </a:t>
            </a:r>
            <a:endParaRPr lang="en-US" sz="1400" b="1" dirty="0">
              <a:solidFill>
                <a:srgbClr val="0000FF"/>
              </a:solidFill>
              <a:latin typeface="Myriad Pro" pitchFamily="34" charset="0"/>
            </a:endParaRPr>
          </a:p>
        </p:txBody>
      </p:sp>
      <p:sp>
        <p:nvSpPr>
          <p:cNvPr id="7" name="AutoShape 19">
            <a:hlinkClick r:id="rId5"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
        <p:nvSpPr>
          <p:cNvPr id="3" name="TextBox 2"/>
          <p:cNvSpPr txBox="1"/>
          <p:nvPr/>
        </p:nvSpPr>
        <p:spPr>
          <a:xfrm>
            <a:off x="1447800" y="5864423"/>
            <a:ext cx="5562599" cy="292388"/>
          </a:xfrm>
          <a:prstGeom prst="rect">
            <a:avLst/>
          </a:prstGeom>
          <a:noFill/>
        </p:spPr>
        <p:txBody>
          <a:bodyPr wrap="square" rtlCol="0">
            <a:spAutoFit/>
          </a:bodyPr>
          <a:lstStyle/>
          <a:p>
            <a:pPr algn="ctr"/>
            <a:r>
              <a:rPr lang="en-US" sz="1300" b="1" dirty="0" smtClean="0">
                <a:latin typeface="Arial" pitchFamily="34" charset="0"/>
                <a:cs typeface="Arial" pitchFamily="34" charset="0"/>
              </a:rPr>
              <a:t>Year of Doctorate</a:t>
            </a:r>
            <a:endParaRPr lang="en-US" sz="1300" b="1" dirty="0">
              <a:latin typeface="Arial" pitchFamily="34" charset="0"/>
              <a:cs typeface="Arial" pitchFamily="34" charset="0"/>
            </a:endParaRPr>
          </a:p>
        </p:txBody>
      </p:sp>
    </p:spTree>
    <p:extLst>
      <p:ext uri="{BB962C8B-B14F-4D97-AF65-F5344CB8AC3E}">
        <p14:creationId xmlns:p14="http://schemas.microsoft.com/office/powerpoint/2010/main" val="1410830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a:solidFill>
                  <a:srgbClr val="004282"/>
                </a:solidFill>
              </a:rPr>
              <a:t>Employment Status of Individuals with PhDs from US Institutions</a:t>
            </a:r>
          </a:p>
        </p:txBody>
      </p:sp>
      <p:sp>
        <p:nvSpPr>
          <p:cNvPr id="4" name="Slide Number Placeholder 3"/>
          <p:cNvSpPr>
            <a:spLocks noGrp="1"/>
          </p:cNvSpPr>
          <p:nvPr>
            <p:ph type="sldNum" sz="quarter" idx="12"/>
          </p:nvPr>
        </p:nvSpPr>
        <p:spPr/>
        <p:txBody>
          <a:bodyPr/>
          <a:lstStyle/>
          <a:p>
            <a:fld id="{C412A851-D964-4221-86E0-8DDBCA50CD24}" type="slidenum">
              <a:rPr lang="en-US" smtClean="0"/>
              <a:t>44</a:t>
            </a:fld>
            <a:endParaRPr lang="en-US"/>
          </a:p>
        </p:txBody>
      </p:sp>
    </p:spTree>
    <p:extLst>
      <p:ext uri="{BB962C8B-B14F-4D97-AF65-F5344CB8AC3E}">
        <p14:creationId xmlns:p14="http://schemas.microsoft.com/office/powerpoint/2010/main" val="3601746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4211547761"/>
              </p:ext>
            </p:extLst>
          </p:nvPr>
        </p:nvGraphicFramePr>
        <p:xfrm>
          <a:off x="990600" y="1152398"/>
          <a:ext cx="8229600" cy="519588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r>
              <a:rPr lang="en-US" dirty="0"/>
              <a:t>Employment of Biomedical Science PhDs by</a:t>
            </a:r>
            <a:br>
              <a:rPr lang="en-US" dirty="0"/>
            </a:br>
            <a:r>
              <a:rPr lang="en-US" dirty="0"/>
              <a:t>Sector of </a:t>
            </a:r>
            <a:r>
              <a:rPr lang="en-US" dirty="0" smtClean="0"/>
              <a:t>Employment</a:t>
            </a: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45</a:t>
            </a:fld>
            <a:endParaRPr lang="en-US"/>
          </a:p>
        </p:txBody>
      </p:sp>
      <p:sp>
        <p:nvSpPr>
          <p:cNvPr id="6" name="Rectangle 7"/>
          <p:cNvSpPr>
            <a:spLocks noChangeArrowheads="1"/>
          </p:cNvSpPr>
          <p:nvPr/>
        </p:nvSpPr>
        <p:spPr bwMode="auto">
          <a:xfrm>
            <a:off x="2362200" y="6337399"/>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4"/>
              </a:rPr>
              <a:t>http://sestat.nsf.gov</a:t>
            </a:r>
            <a:r>
              <a:rPr lang="en-US" sz="1400" b="1" dirty="0" smtClean="0">
                <a:solidFill>
                  <a:schemeClr val="tx2"/>
                </a:solidFill>
                <a:latin typeface="Myriad Pro" pitchFamily="34" charset="0"/>
                <a:hlinkClick r:id="rId4"/>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8" name="AutoShape 19">
            <a:hlinkClick r:id="rId5"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
        <p:nvSpPr>
          <p:cNvPr id="3" name="Rectangle 2"/>
          <p:cNvSpPr/>
          <p:nvPr/>
        </p:nvSpPr>
        <p:spPr>
          <a:xfrm>
            <a:off x="1524000" y="5257800"/>
            <a:ext cx="228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5498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Distribution of Biomedical Science PhDs by</a:t>
            </a:r>
            <a:br>
              <a:rPr lang="en-US" sz="2400" dirty="0"/>
            </a:br>
            <a:r>
              <a:rPr lang="en-US" sz="2400" dirty="0"/>
              <a:t>Sector of </a:t>
            </a:r>
            <a:r>
              <a:rPr lang="en-US" sz="2400" dirty="0" smtClean="0"/>
              <a:t>Employment</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46</a:t>
            </a:fld>
            <a:endParaRPr lang="en-US"/>
          </a:p>
        </p:txBody>
      </p:sp>
      <p:sp>
        <p:nvSpPr>
          <p:cNvPr id="6" name="Rectangle 6"/>
          <p:cNvSpPr>
            <a:spLocks noChangeArrowheads="1"/>
          </p:cNvSpPr>
          <p:nvPr/>
        </p:nvSpPr>
        <p:spPr bwMode="auto">
          <a:xfrm>
            <a:off x="2209800" y="6243934"/>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http://sestat.nsf.gov</a:t>
            </a:r>
            <a:r>
              <a:rPr lang="en-US" sz="1400" b="1" dirty="0" smtClean="0">
                <a:solidFill>
                  <a:schemeClr val="tx2"/>
                </a:solidFill>
                <a:latin typeface="Myriad Pro" pitchFamily="34" charset="0"/>
                <a:hlinkClick r:id="rId3"/>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7" name="Rectangle 6"/>
          <p:cNvSpPr/>
          <p:nvPr/>
        </p:nvSpPr>
        <p:spPr>
          <a:xfrm flipV="1">
            <a:off x="762000" y="2819400"/>
            <a:ext cx="1905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10" name="Content Placeholder 12"/>
          <p:cNvGraphicFramePr>
            <a:graphicFrameLocks/>
          </p:cNvGraphicFramePr>
          <p:nvPr>
            <p:extLst>
              <p:ext uri="{D42A27DB-BD31-4B8C-83A1-F6EECF244321}">
                <p14:modId xmlns:p14="http://schemas.microsoft.com/office/powerpoint/2010/main" val="1510632830"/>
              </p:ext>
            </p:extLst>
          </p:nvPr>
        </p:nvGraphicFramePr>
        <p:xfrm>
          <a:off x="1219200" y="1260763"/>
          <a:ext cx="7924800" cy="513705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55920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9669098"/>
              </p:ext>
            </p:extLst>
          </p:nvPr>
        </p:nvGraphicFramePr>
        <p:xfrm>
          <a:off x="1295400" y="1263733"/>
          <a:ext cx="8610600" cy="513805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sz="2400" dirty="0"/>
              <a:t>Academically Employed Biomedical PhDs by </a:t>
            </a:r>
            <a:r>
              <a:rPr lang="en-US" sz="2400" dirty="0" smtClean="0"/>
              <a:t/>
            </a:r>
            <a:br>
              <a:rPr lang="en-US" sz="2400" dirty="0" smtClean="0"/>
            </a:br>
            <a:r>
              <a:rPr lang="en-US" sz="2400" dirty="0" smtClean="0"/>
              <a:t>Tenure Status</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47</a:t>
            </a:fld>
            <a:endParaRPr lang="en-US"/>
          </a:p>
        </p:txBody>
      </p:sp>
      <p:sp>
        <p:nvSpPr>
          <p:cNvPr id="8"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
        <p:nvSpPr>
          <p:cNvPr id="9" name="Rectangle 6"/>
          <p:cNvSpPr>
            <a:spLocks noChangeArrowheads="1"/>
          </p:cNvSpPr>
          <p:nvPr/>
        </p:nvSpPr>
        <p:spPr bwMode="auto">
          <a:xfrm>
            <a:off x="2209800" y="6243934"/>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5"/>
              </a:rPr>
              <a:t>http://sestat.nsf.gov</a:t>
            </a:r>
            <a:r>
              <a:rPr lang="en-US" sz="1400" b="1" dirty="0" smtClean="0">
                <a:solidFill>
                  <a:schemeClr val="tx2"/>
                </a:solidFill>
                <a:latin typeface="Myriad Pro" pitchFamily="34" charset="0"/>
                <a:hlinkClick r:id="rId5"/>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3" name="Rectangle 2"/>
          <p:cNvSpPr/>
          <p:nvPr/>
        </p:nvSpPr>
        <p:spPr>
          <a:xfrm>
            <a:off x="1752600" y="5410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007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extLst>
              <p:ext uri="{D42A27DB-BD31-4B8C-83A1-F6EECF244321}">
                <p14:modId xmlns:p14="http://schemas.microsoft.com/office/powerpoint/2010/main" val="3679022462"/>
              </p:ext>
            </p:extLst>
          </p:nvPr>
        </p:nvGraphicFramePr>
        <p:xfrm>
          <a:off x="1371600" y="1186059"/>
          <a:ext cx="8458200" cy="521176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sz="2400" dirty="0"/>
              <a:t>Distribution of Academically Employed Biomedical PhDs by Tenure </a:t>
            </a:r>
            <a:r>
              <a:rPr lang="en-US" sz="2400" dirty="0" smtClean="0"/>
              <a:t>Status</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48</a:t>
            </a:fld>
            <a:endParaRPr lang="en-US"/>
          </a:p>
        </p:txBody>
      </p:sp>
      <p:sp>
        <p:nvSpPr>
          <p:cNvPr id="7"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
        <p:nvSpPr>
          <p:cNvPr id="8" name="Rectangle 6"/>
          <p:cNvSpPr>
            <a:spLocks noChangeArrowheads="1"/>
          </p:cNvSpPr>
          <p:nvPr/>
        </p:nvSpPr>
        <p:spPr bwMode="auto">
          <a:xfrm>
            <a:off x="2209800" y="6243934"/>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5"/>
              </a:rPr>
              <a:t>http://sestat.nsf.gov</a:t>
            </a:r>
            <a:r>
              <a:rPr lang="en-US" sz="1400" b="1" dirty="0" smtClean="0">
                <a:solidFill>
                  <a:schemeClr val="tx2"/>
                </a:solidFill>
                <a:latin typeface="Myriad Pro" pitchFamily="34" charset="0"/>
                <a:hlinkClick r:id="rId5"/>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Tree>
    <p:extLst>
      <p:ext uri="{BB962C8B-B14F-4D97-AF65-F5344CB8AC3E}">
        <p14:creationId xmlns:p14="http://schemas.microsoft.com/office/powerpoint/2010/main" val="22224737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1198496121"/>
              </p:ext>
            </p:extLst>
          </p:nvPr>
        </p:nvGraphicFramePr>
        <p:xfrm>
          <a:off x="1524000" y="1171164"/>
          <a:ext cx="6126554" cy="522963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pPr eaLnBrk="0" hangingPunct="0">
              <a:spcBef>
                <a:spcPct val="50000"/>
              </a:spcBef>
            </a:pPr>
            <a:r>
              <a:rPr lang="en-US" sz="2400" dirty="0"/>
              <a:t>Percentage of US Biomedical Science PhDs Holding Tenure or Tenure-Track Positions, Total</a:t>
            </a:r>
          </a:p>
        </p:txBody>
      </p:sp>
      <p:sp>
        <p:nvSpPr>
          <p:cNvPr id="4" name="Slide Number Placeholder 3"/>
          <p:cNvSpPr>
            <a:spLocks noGrp="1"/>
          </p:cNvSpPr>
          <p:nvPr>
            <p:ph type="sldNum" sz="quarter" idx="12"/>
          </p:nvPr>
        </p:nvSpPr>
        <p:spPr/>
        <p:txBody>
          <a:bodyPr/>
          <a:lstStyle/>
          <a:p>
            <a:fld id="{C412A851-D964-4221-86E0-8DDBCA50CD24}" type="slidenum">
              <a:rPr lang="en-US" smtClean="0"/>
              <a:t>49</a:t>
            </a:fld>
            <a:endParaRPr lang="en-US"/>
          </a:p>
        </p:txBody>
      </p:sp>
      <p:sp>
        <p:nvSpPr>
          <p:cNvPr id="6"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
        <p:nvSpPr>
          <p:cNvPr id="7" name="Rectangle 6"/>
          <p:cNvSpPr>
            <a:spLocks noChangeArrowheads="1"/>
          </p:cNvSpPr>
          <p:nvPr/>
        </p:nvSpPr>
        <p:spPr bwMode="auto">
          <a:xfrm>
            <a:off x="2209800" y="6243934"/>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5"/>
              </a:rPr>
              <a:t>http://sestat.nsf.gov</a:t>
            </a:r>
            <a:r>
              <a:rPr lang="en-US" sz="1400" b="1" dirty="0" smtClean="0">
                <a:solidFill>
                  <a:schemeClr val="tx2"/>
                </a:solidFill>
                <a:latin typeface="Myriad Pro" pitchFamily="34" charset="0"/>
                <a:hlinkClick r:id="rId5"/>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Tree>
    <p:extLst>
      <p:ext uri="{BB962C8B-B14F-4D97-AF65-F5344CB8AC3E}">
        <p14:creationId xmlns:p14="http://schemas.microsoft.com/office/powerpoint/2010/main" val="248737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Contents </a:t>
            </a:r>
            <a:r>
              <a:rPr lang="en-US" sz="2400" dirty="0" smtClean="0"/>
              <a:t>(4 </a:t>
            </a:r>
            <a:r>
              <a:rPr lang="en-US" sz="2400" dirty="0"/>
              <a:t>of </a:t>
            </a:r>
            <a:r>
              <a:rPr lang="en-US" sz="2400" dirty="0" smtClean="0"/>
              <a:t>7)</a:t>
            </a:r>
            <a:endParaRPr lang="en-US" sz="2400" dirty="0"/>
          </a:p>
        </p:txBody>
      </p:sp>
      <p:sp>
        <p:nvSpPr>
          <p:cNvPr id="3" name="Content Placeholder 2"/>
          <p:cNvSpPr>
            <a:spLocks noGrp="1"/>
          </p:cNvSpPr>
          <p:nvPr>
            <p:ph idx="1"/>
          </p:nvPr>
        </p:nvSpPr>
        <p:spPr>
          <a:xfrm>
            <a:off x="457200" y="1066800"/>
            <a:ext cx="8229600" cy="5211763"/>
          </a:xfrm>
        </p:spPr>
        <p:txBody>
          <a:bodyPr>
            <a:normAutofit/>
          </a:bodyPr>
          <a:lstStyle/>
          <a:p>
            <a:r>
              <a:rPr lang="en-US" sz="2200" dirty="0"/>
              <a:t>Academic Postdoctoral Appointments</a:t>
            </a:r>
          </a:p>
          <a:p>
            <a:pPr lvl="1"/>
            <a:r>
              <a:rPr lang="en-US" sz="2000" dirty="0">
                <a:hlinkClick r:id="rId3" action="ppaction://hlinksldjump"/>
              </a:rPr>
              <a:t>Biological and Medical Sciences Postdocs by Citizenship/ Visa Status [Slide </a:t>
            </a:r>
            <a:r>
              <a:rPr lang="en-US" sz="2000" dirty="0" smtClean="0">
                <a:hlinkClick r:id="rId3" action="ppaction://hlinksldjump"/>
              </a:rPr>
              <a:t>31]</a:t>
            </a:r>
            <a:endParaRPr lang="en-US" sz="2000" dirty="0"/>
          </a:p>
          <a:p>
            <a:pPr lvl="1"/>
            <a:r>
              <a:rPr lang="en-US" sz="2000" dirty="0" smtClean="0">
                <a:hlinkClick r:id="rId4" action="ppaction://hlinksldjump"/>
              </a:rPr>
              <a:t>Biological </a:t>
            </a:r>
            <a:r>
              <a:rPr lang="en-US" sz="2000" dirty="0">
                <a:hlinkClick r:id="rId4" action="ppaction://hlinksldjump"/>
              </a:rPr>
              <a:t>and Medical Sciences Postdocs by Degree and Citizenship/ Visa </a:t>
            </a:r>
            <a:r>
              <a:rPr lang="en-US" sz="2000" dirty="0" smtClean="0">
                <a:hlinkClick r:id="rId4" action="ppaction://hlinksldjump"/>
              </a:rPr>
              <a:t>Status [Slide 32]</a:t>
            </a:r>
            <a:endParaRPr lang="en-US" sz="2000" dirty="0"/>
          </a:p>
          <a:p>
            <a:pPr lvl="2"/>
            <a:r>
              <a:rPr lang="en-US" sz="1900" dirty="0" smtClean="0">
                <a:hlinkClick r:id="rId4" action="ppaction://hlinksldjump"/>
              </a:rPr>
              <a:t>US </a:t>
            </a:r>
            <a:r>
              <a:rPr lang="en-US" sz="1900" dirty="0">
                <a:hlinkClick r:id="rId4" action="ppaction://hlinksldjump"/>
              </a:rPr>
              <a:t>Postdocs with MD or PhD </a:t>
            </a:r>
            <a:r>
              <a:rPr lang="en-US" sz="1900" dirty="0" smtClean="0">
                <a:hlinkClick r:id="rId4" action="ppaction://hlinksldjump"/>
              </a:rPr>
              <a:t> [</a:t>
            </a:r>
            <a:r>
              <a:rPr lang="en-US" sz="1900" dirty="0">
                <a:hlinkClick r:id="rId4" action="ppaction://hlinksldjump"/>
              </a:rPr>
              <a:t>Slide </a:t>
            </a:r>
            <a:r>
              <a:rPr lang="en-US" sz="1900" dirty="0" smtClean="0">
                <a:hlinkClick r:id="rId4" action="ppaction://hlinksldjump"/>
              </a:rPr>
              <a:t>33]</a:t>
            </a:r>
            <a:endParaRPr lang="en-US" sz="1900" dirty="0"/>
          </a:p>
          <a:p>
            <a:pPr lvl="2"/>
            <a:r>
              <a:rPr lang="en-US" sz="1900" dirty="0">
                <a:hlinkClick r:id="rId5" action="ppaction://hlinksldjump"/>
              </a:rPr>
              <a:t>Temporary Resident Postdocs with MD or PhD [Slide </a:t>
            </a:r>
            <a:r>
              <a:rPr lang="en-US" sz="1900" dirty="0" smtClean="0">
                <a:hlinkClick r:id="rId5" action="ppaction://hlinksldjump"/>
              </a:rPr>
              <a:t>34]</a:t>
            </a:r>
            <a:endParaRPr lang="en-US" sz="1900" dirty="0"/>
          </a:p>
          <a:p>
            <a:pPr lvl="1"/>
            <a:r>
              <a:rPr lang="en-US" sz="2000" dirty="0">
                <a:hlinkClick r:id="rId6" action="ppaction://hlinksldjump"/>
              </a:rPr>
              <a:t>Biological and Medical Sciences Postdocs by Sex and Citizenship/ Visa Status [Slide </a:t>
            </a:r>
            <a:r>
              <a:rPr lang="en-US" sz="2000" dirty="0" smtClean="0">
                <a:hlinkClick r:id="rId6" action="ppaction://hlinksldjump"/>
              </a:rPr>
              <a:t>35]</a:t>
            </a:r>
            <a:endParaRPr lang="en-US" sz="2000" dirty="0"/>
          </a:p>
          <a:p>
            <a:pPr lvl="1"/>
            <a:r>
              <a:rPr lang="en-US" sz="2000" dirty="0">
                <a:hlinkClick r:id="rId7" action="ppaction://hlinksldjump"/>
              </a:rPr>
              <a:t>Biological and Medical Sciences Postdocs by Source of Support </a:t>
            </a:r>
            <a:r>
              <a:rPr lang="en-US" sz="2000" dirty="0" smtClean="0">
                <a:hlinkClick r:id="rId7" action="ppaction://hlinksldjump"/>
              </a:rPr>
              <a:t/>
            </a:r>
            <a:br>
              <a:rPr lang="en-US" sz="2000" dirty="0" smtClean="0">
                <a:hlinkClick r:id="rId7" action="ppaction://hlinksldjump"/>
              </a:rPr>
            </a:br>
            <a:r>
              <a:rPr lang="en-US" sz="2000" dirty="0" smtClean="0">
                <a:hlinkClick r:id="rId7" action="ppaction://hlinksldjump"/>
              </a:rPr>
              <a:t>Slide 36]</a:t>
            </a:r>
            <a:endParaRPr lang="en-US" sz="2000" dirty="0"/>
          </a:p>
          <a:p>
            <a:pPr>
              <a:lnSpc>
                <a:spcPct val="8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5</a:t>
            </a:fld>
            <a:endParaRPr lang="en-US"/>
          </a:p>
        </p:txBody>
      </p:sp>
    </p:spTree>
    <p:extLst>
      <p:ext uri="{BB962C8B-B14F-4D97-AF65-F5344CB8AC3E}">
        <p14:creationId xmlns:p14="http://schemas.microsoft.com/office/powerpoint/2010/main" val="1615148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Percentage of US Biomedical Science PhDs Holding Tenure or Tenure-Track Positions 5-6 Years </a:t>
            </a:r>
            <a:r>
              <a:rPr lang="en-US" sz="2400" dirty="0" smtClean="0"/>
              <a:t>Post-PhD</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50</a:t>
            </a:fld>
            <a:endParaRPr lang="en-US"/>
          </a:p>
        </p:txBody>
      </p:sp>
      <p:sp>
        <p:nvSpPr>
          <p:cNvPr id="6" name="AutoShape 19">
            <a:hlinkClick r:id="rId3"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
        <p:nvSpPr>
          <p:cNvPr id="7" name="Rectangle 6"/>
          <p:cNvSpPr>
            <a:spLocks noChangeArrowheads="1"/>
          </p:cNvSpPr>
          <p:nvPr/>
        </p:nvSpPr>
        <p:spPr bwMode="auto">
          <a:xfrm>
            <a:off x="2209800" y="6243934"/>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4"/>
              </a:rPr>
              <a:t>http://sestat.nsf.gov</a:t>
            </a:r>
            <a:r>
              <a:rPr lang="en-US" sz="1400" b="1" dirty="0" smtClean="0">
                <a:solidFill>
                  <a:schemeClr val="tx2"/>
                </a:solidFill>
                <a:latin typeface="Myriad Pro" pitchFamily="34" charset="0"/>
                <a:hlinkClick r:id="rId4"/>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39252011"/>
              </p:ext>
            </p:extLst>
          </p:nvPr>
        </p:nvGraphicFramePr>
        <p:xfrm>
          <a:off x="1600200" y="1169719"/>
          <a:ext cx="6019800" cy="51355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58126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a:solidFill>
                  <a:srgbClr val="004282"/>
                </a:solidFill>
              </a:rPr>
              <a:t>Medical School Faculty Appointments</a:t>
            </a:r>
          </a:p>
        </p:txBody>
      </p:sp>
      <p:sp>
        <p:nvSpPr>
          <p:cNvPr id="4" name="Slide Number Placeholder 3"/>
          <p:cNvSpPr>
            <a:spLocks noGrp="1"/>
          </p:cNvSpPr>
          <p:nvPr>
            <p:ph type="sldNum" sz="quarter" idx="12"/>
          </p:nvPr>
        </p:nvSpPr>
        <p:spPr/>
        <p:txBody>
          <a:bodyPr/>
          <a:lstStyle/>
          <a:p>
            <a:fld id="{C412A851-D964-4221-86E0-8DDBCA50CD24}" type="slidenum">
              <a:rPr lang="en-US" smtClean="0"/>
              <a:t>51</a:t>
            </a:fld>
            <a:endParaRPr lang="en-US"/>
          </a:p>
        </p:txBody>
      </p:sp>
    </p:spTree>
    <p:extLst>
      <p:ext uri="{BB962C8B-B14F-4D97-AF65-F5344CB8AC3E}">
        <p14:creationId xmlns:p14="http://schemas.microsoft.com/office/powerpoint/2010/main" val="17924807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0" hangingPunct="0">
              <a:spcBef>
                <a:spcPct val="50000"/>
              </a:spcBef>
            </a:pPr>
            <a:r>
              <a:rPr lang="en-US" sz="2400" dirty="0"/>
              <a:t>Medical School Faculty Members by Degree and Department Type</a:t>
            </a:r>
          </a:p>
        </p:txBody>
      </p:sp>
      <p:sp>
        <p:nvSpPr>
          <p:cNvPr id="4" name="Slide Number Placeholder 3"/>
          <p:cNvSpPr>
            <a:spLocks noGrp="1"/>
          </p:cNvSpPr>
          <p:nvPr>
            <p:ph type="sldNum" sz="quarter" idx="12"/>
          </p:nvPr>
        </p:nvSpPr>
        <p:spPr/>
        <p:txBody>
          <a:bodyPr/>
          <a:lstStyle/>
          <a:p>
            <a:fld id="{C412A851-D964-4221-86E0-8DDBCA50CD24}" type="slidenum">
              <a:rPr lang="en-US" smtClean="0"/>
              <a:t>52</a:t>
            </a:fld>
            <a:endParaRPr lang="en-US"/>
          </a:p>
        </p:txBody>
      </p:sp>
      <p:sp>
        <p:nvSpPr>
          <p:cNvPr id="6" name="Rectangle 6"/>
          <p:cNvSpPr>
            <a:spLocks noChangeArrowheads="1"/>
          </p:cNvSpPr>
          <p:nvPr/>
        </p:nvSpPr>
        <p:spPr bwMode="auto">
          <a:xfrm>
            <a:off x="2362200" y="6307932"/>
            <a:ext cx="83058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https://www.aamc.org/data/facultyroster/reports</a:t>
            </a:r>
            <a:r>
              <a:rPr lang="en-US" sz="1400" b="1" dirty="0" smtClean="0">
                <a:solidFill>
                  <a:schemeClr val="tx2"/>
                </a:solidFill>
                <a:latin typeface="Myriad Pro" pitchFamily="34" charset="0"/>
                <a:hlinkClick r:id="rId3"/>
              </a:rPr>
              <a:t>/</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8"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5863268"/>
              </p:ext>
            </p:extLst>
          </p:nvPr>
        </p:nvGraphicFramePr>
        <p:xfrm>
          <a:off x="1143000" y="1066800"/>
          <a:ext cx="9296400" cy="501285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69089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68362"/>
          </a:xfrm>
        </p:spPr>
        <p:txBody>
          <a:bodyPr>
            <a:normAutofit fontScale="90000"/>
          </a:bodyPr>
          <a:lstStyle/>
          <a:p>
            <a:r>
              <a:rPr lang="en-US" sz="2700" dirty="0"/>
              <a:t>Total and New Full-Time Faculty 1970 to 2010 in US Medical Schools with Ph.D. or equivalent degree (includes M.D./Ph.D.)</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53</a:t>
            </a:fld>
            <a:endParaRPr lang="en-US"/>
          </a:p>
        </p:txBody>
      </p:sp>
      <p:sp>
        <p:nvSpPr>
          <p:cNvPr id="6" name="Rectangle 5"/>
          <p:cNvSpPr>
            <a:spLocks noChangeArrowheads="1"/>
          </p:cNvSpPr>
          <p:nvPr/>
        </p:nvSpPr>
        <p:spPr bwMode="auto">
          <a:xfrm>
            <a:off x="2209800" y="6315293"/>
            <a:ext cx="80772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chemeClr val="tx2"/>
                </a:solidFill>
                <a:latin typeface="Myriad Pro" pitchFamily="34" charset="0"/>
                <a:hlinkClick r:id="rId3"/>
              </a:rPr>
              <a:t>http://</a:t>
            </a:r>
            <a:r>
              <a:rPr lang="en-US" sz="1400" b="1" dirty="0" smtClean="0">
                <a:solidFill>
                  <a:schemeClr val="tx2"/>
                </a:solidFill>
                <a:latin typeface="Myriad Pro" pitchFamily="34" charset="0"/>
                <a:hlinkClick r:id="rId3"/>
              </a:rPr>
              <a:t>www.aamc.org</a:t>
            </a:r>
            <a:r>
              <a:rPr lang="en-US" sz="1400" b="1" dirty="0" smtClean="0">
                <a:solidFill>
                  <a:schemeClr val="tx2"/>
                </a:solidFill>
                <a:latin typeface="Myriad Pro" pitchFamily="34" charset="0"/>
              </a:rPr>
              <a:t>  </a:t>
            </a:r>
            <a:endParaRPr lang="en-US" sz="1400" b="1" dirty="0">
              <a:solidFill>
                <a:schemeClr val="tx2"/>
              </a:solidFill>
              <a:latin typeface="Myriad Pro" pitchFamily="34" charset="0"/>
            </a:endParaRPr>
          </a:p>
        </p:txBody>
      </p:sp>
      <p:sp>
        <p:nvSpPr>
          <p:cNvPr id="8"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1776019"/>
              </p:ext>
            </p:extLst>
          </p:nvPr>
        </p:nvGraphicFramePr>
        <p:xfrm>
          <a:off x="1066800" y="1295400"/>
          <a:ext cx="9448800" cy="490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55210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a:solidFill>
                  <a:srgbClr val="004282"/>
                </a:solidFill>
              </a:rPr>
              <a:t>NIH Grant Applications and Awards</a:t>
            </a:r>
          </a:p>
        </p:txBody>
      </p:sp>
      <p:sp>
        <p:nvSpPr>
          <p:cNvPr id="4" name="Slide Number Placeholder 3"/>
          <p:cNvSpPr>
            <a:spLocks noGrp="1"/>
          </p:cNvSpPr>
          <p:nvPr>
            <p:ph type="sldNum" sz="quarter" idx="12"/>
          </p:nvPr>
        </p:nvSpPr>
        <p:spPr/>
        <p:txBody>
          <a:bodyPr/>
          <a:lstStyle/>
          <a:p>
            <a:fld id="{C412A851-D964-4221-86E0-8DDBCA50CD24}" type="slidenum">
              <a:rPr lang="en-US" smtClean="0"/>
              <a:t>54</a:t>
            </a:fld>
            <a:endParaRPr lang="en-US"/>
          </a:p>
        </p:txBody>
      </p:sp>
    </p:spTree>
    <p:extLst>
      <p:ext uri="{BB962C8B-B14F-4D97-AF65-F5344CB8AC3E}">
        <p14:creationId xmlns:p14="http://schemas.microsoft.com/office/powerpoint/2010/main" val="2954984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0" hangingPunct="0">
              <a:spcBef>
                <a:spcPct val="50000"/>
              </a:spcBef>
            </a:pPr>
            <a:r>
              <a:rPr lang="en-US" sz="2400" dirty="0"/>
              <a:t>Average Age of First Time R01 Equivalent Investigators</a:t>
            </a:r>
          </a:p>
        </p:txBody>
      </p:sp>
      <p:sp>
        <p:nvSpPr>
          <p:cNvPr id="4" name="Slide Number Placeholder 3"/>
          <p:cNvSpPr>
            <a:spLocks noGrp="1"/>
          </p:cNvSpPr>
          <p:nvPr>
            <p:ph type="sldNum" sz="quarter" idx="12"/>
          </p:nvPr>
        </p:nvSpPr>
        <p:spPr/>
        <p:txBody>
          <a:bodyPr/>
          <a:lstStyle/>
          <a:p>
            <a:fld id="{C412A851-D964-4221-86E0-8DDBCA50CD24}" type="slidenum">
              <a:rPr lang="en-US" smtClean="0"/>
              <a:t>55</a:t>
            </a:fld>
            <a:endParaRPr lang="en-US"/>
          </a:p>
        </p:txBody>
      </p:sp>
      <p:sp>
        <p:nvSpPr>
          <p:cNvPr id="6" name="Rectangle 3"/>
          <p:cNvSpPr>
            <a:spLocks noChangeArrowheads="1"/>
          </p:cNvSpPr>
          <p:nvPr/>
        </p:nvSpPr>
        <p:spPr bwMode="auto">
          <a:xfrm>
            <a:off x="2362200" y="6298191"/>
            <a:ext cx="81534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smtClean="0">
                <a:solidFill>
                  <a:srgbClr val="000000"/>
                </a:solidFill>
                <a:latin typeface="Myriad Pro" pitchFamily="34" charset="0"/>
              </a:rPr>
              <a:t>: </a:t>
            </a:r>
            <a:r>
              <a:rPr lang="en-US" sz="1400" b="1" dirty="0" smtClean="0">
                <a:solidFill>
                  <a:srgbClr val="000000"/>
                </a:solidFill>
                <a:latin typeface="Myriad Pro" pitchFamily="34" charset="0"/>
                <a:hlinkClick r:id="rId3"/>
              </a:rPr>
              <a:t>http</a:t>
            </a:r>
            <a:r>
              <a:rPr lang="en-US" sz="1400" b="1" dirty="0">
                <a:solidFill>
                  <a:srgbClr val="000000"/>
                </a:solidFill>
                <a:latin typeface="Myriad Pro" pitchFamily="34" charset="0"/>
                <a:hlinkClick r:id="rId3"/>
              </a:rPr>
              <a:t>://report.nih.gov</a:t>
            </a:r>
            <a:r>
              <a:rPr lang="en-US" sz="1400" b="1" dirty="0" smtClean="0">
                <a:solidFill>
                  <a:srgbClr val="000000"/>
                </a:solidFill>
                <a:latin typeface="Myriad Pro" pitchFamily="34" charset="0"/>
                <a:hlinkClick r:id="rId3"/>
              </a:rPr>
              <a:t>/</a:t>
            </a:r>
            <a:r>
              <a:rPr lang="en-US" sz="1400" b="1" dirty="0" smtClean="0">
                <a:solidFill>
                  <a:srgbClr val="000000"/>
                </a:solidFill>
                <a:latin typeface="Myriad Pro" pitchFamily="34" charset="0"/>
              </a:rPr>
              <a:t> </a:t>
            </a:r>
            <a:endParaRPr lang="en-US" sz="1400" b="1" dirty="0">
              <a:solidFill>
                <a:srgbClr val="0000FF"/>
              </a:solidFill>
              <a:latin typeface="Myriad Pro" pitchFamily="34" charset="0"/>
            </a:endParaRPr>
          </a:p>
        </p:txBody>
      </p:sp>
      <p:sp>
        <p:nvSpPr>
          <p:cNvPr id="8"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04035700"/>
              </p:ext>
            </p:extLst>
          </p:nvPr>
        </p:nvGraphicFramePr>
        <p:xfrm>
          <a:off x="1600200" y="1066800"/>
          <a:ext cx="7543800" cy="4876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832863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Number of Competing NIH Awards (Including First </a:t>
            </a:r>
            <a:r>
              <a:rPr lang="en-US" sz="2400" dirty="0" smtClean="0"/>
              <a:t>R01)</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56</a:t>
            </a:fld>
            <a:endParaRPr lang="en-US"/>
          </a:p>
        </p:txBody>
      </p:sp>
      <p:sp>
        <p:nvSpPr>
          <p:cNvPr id="6" name="Rectangle 3"/>
          <p:cNvSpPr>
            <a:spLocks noChangeArrowheads="1"/>
          </p:cNvSpPr>
          <p:nvPr/>
        </p:nvSpPr>
        <p:spPr bwMode="auto">
          <a:xfrm>
            <a:off x="2209800" y="6303417"/>
            <a:ext cx="8153400" cy="307777"/>
          </a:xfrm>
          <a:prstGeom prst="rect">
            <a:avLst/>
          </a:prstGeom>
          <a:noFill/>
          <a:ln w="12700" cap="sq">
            <a:noFill/>
            <a:miter lim="800000"/>
            <a:headEnd type="none" w="sm" len="sm"/>
            <a:tailEnd type="none" w="sm" len="sm"/>
          </a:ln>
        </p:spPr>
        <p:txBody>
          <a:bodyPr>
            <a:spAutoFit/>
          </a:bodyPr>
          <a:lstStyle/>
          <a:p>
            <a:pPr>
              <a:spcBef>
                <a:spcPct val="30000"/>
              </a:spcBef>
            </a:pPr>
            <a:r>
              <a:rPr lang="en-US" sz="1400" b="1" dirty="0">
                <a:solidFill>
                  <a:srgbClr val="000000"/>
                </a:solidFill>
                <a:latin typeface="Myriad Pro" pitchFamily="34" charset="0"/>
              </a:rPr>
              <a:t>Source:</a:t>
            </a:r>
            <a:r>
              <a:rPr lang="en-US" sz="1400" b="1" dirty="0">
                <a:solidFill>
                  <a:schemeClr val="tx2"/>
                </a:solidFill>
                <a:latin typeface="Myriad Pro" pitchFamily="34" charset="0"/>
              </a:rPr>
              <a:t> </a:t>
            </a:r>
            <a:r>
              <a:rPr lang="en-US" sz="1400" b="1" dirty="0">
                <a:solidFill>
                  <a:srgbClr val="0000FF"/>
                </a:solidFill>
                <a:latin typeface="Myriad Pro" pitchFamily="34" charset="0"/>
                <a:hlinkClick r:id="rId3"/>
              </a:rPr>
              <a:t>http://grants1.nih.gov/grants/award/award.htm</a:t>
            </a:r>
            <a:r>
              <a:rPr lang="en-US" sz="1400" b="1" dirty="0">
                <a:solidFill>
                  <a:srgbClr val="0000FF"/>
                </a:solidFill>
                <a:latin typeface="Myriad Pro" pitchFamily="34" charset="0"/>
              </a:rPr>
              <a:t> </a:t>
            </a:r>
          </a:p>
        </p:txBody>
      </p:sp>
      <p:sp>
        <p:nvSpPr>
          <p:cNvPr id="8" name="AutoShape 19">
            <a:hlinkClick r:id="rId4"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46122458"/>
              </p:ext>
            </p:extLst>
          </p:nvPr>
        </p:nvGraphicFramePr>
        <p:xfrm>
          <a:off x="1371600" y="1143000"/>
          <a:ext cx="9144000" cy="490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16434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smtClean="0">
                <a:solidFill>
                  <a:srgbClr val="004282"/>
                </a:solidFill>
              </a:rPr>
              <a:t>Employment in Industry</a:t>
            </a:r>
            <a:endParaRPr lang="en-US" sz="3200" b="1" dirty="0">
              <a:solidFill>
                <a:srgbClr val="004282"/>
              </a:solidFill>
            </a:endParaRPr>
          </a:p>
        </p:txBody>
      </p:sp>
      <p:sp>
        <p:nvSpPr>
          <p:cNvPr id="4" name="Slide Number Placeholder 3"/>
          <p:cNvSpPr>
            <a:spLocks noGrp="1"/>
          </p:cNvSpPr>
          <p:nvPr>
            <p:ph type="sldNum" sz="quarter" idx="12"/>
          </p:nvPr>
        </p:nvSpPr>
        <p:spPr/>
        <p:txBody>
          <a:bodyPr/>
          <a:lstStyle/>
          <a:p>
            <a:fld id="{C412A851-D964-4221-86E0-8DDBCA50CD24}" type="slidenum">
              <a:rPr lang="en-US" smtClean="0"/>
              <a:t>57</a:t>
            </a:fld>
            <a:endParaRPr lang="en-US"/>
          </a:p>
        </p:txBody>
      </p:sp>
    </p:spTree>
    <p:extLst>
      <p:ext uri="{BB962C8B-B14F-4D97-AF65-F5344CB8AC3E}">
        <p14:creationId xmlns:p14="http://schemas.microsoft.com/office/powerpoint/2010/main" val="26701106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cs typeface="Arial" pitchFamily="34" charset="0"/>
              </a:rPr>
              <a:t>Employment in </a:t>
            </a:r>
            <a:r>
              <a:rPr lang="en-US" sz="2400" dirty="0" smtClean="0">
                <a:cs typeface="Arial" pitchFamily="34" charset="0"/>
              </a:rPr>
              <a:t>Publicly-Owned </a:t>
            </a:r>
            <a:r>
              <a:rPr lang="en-US" sz="2400" dirty="0">
                <a:cs typeface="Arial" pitchFamily="34" charset="0"/>
              </a:rPr>
              <a:t>Biotechnology Firms, </a:t>
            </a:r>
            <a:r>
              <a:rPr lang="en-US" sz="2400" dirty="0" smtClean="0">
                <a:cs typeface="Arial" pitchFamily="34" charset="0"/>
              </a:rPr>
              <a:t>1992-2013</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58</a:t>
            </a:fld>
            <a:endParaRPr lang="en-US"/>
          </a:p>
        </p:txBody>
      </p:sp>
      <p:sp>
        <p:nvSpPr>
          <p:cNvPr id="8" name="AutoShape 19">
            <a:hlinkClick r:id="rId3"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1419764"/>
              </p:ext>
            </p:extLst>
          </p:nvPr>
        </p:nvGraphicFramePr>
        <p:xfrm>
          <a:off x="1371600" y="1104899"/>
          <a:ext cx="9220200" cy="4800601"/>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2209800" y="6200451"/>
            <a:ext cx="4911473" cy="307777"/>
          </a:xfrm>
          <a:prstGeom prst="rect">
            <a:avLst/>
          </a:prstGeom>
        </p:spPr>
        <p:txBody>
          <a:bodyPr wrap="none">
            <a:spAutoFit/>
          </a:bodyPr>
          <a:lstStyle/>
          <a:p>
            <a:pPr lvl="0" eaLnBrk="0" hangingPunct="0">
              <a:spcBef>
                <a:spcPct val="30000"/>
              </a:spcBef>
            </a:pPr>
            <a:r>
              <a:rPr lang="en-US" sz="1400" b="1" dirty="0" smtClean="0">
                <a:solidFill>
                  <a:srgbClr val="000000"/>
                </a:solidFill>
                <a:latin typeface="Myriad Pro" pitchFamily="34" charset="0"/>
                <a:ea typeface="Verdana" pitchFamily="34" charset="0"/>
                <a:cs typeface="Myriad Arabic" pitchFamily="50" charset="-78"/>
              </a:rPr>
              <a:t>Source:  </a:t>
            </a:r>
            <a:r>
              <a:rPr lang="en-US" sz="1400" b="1" u="sng" dirty="0">
                <a:solidFill>
                  <a:srgbClr val="000000"/>
                </a:solidFill>
                <a:latin typeface="Myriad Pro" pitchFamily="34" charset="0"/>
                <a:ea typeface="Verdana" pitchFamily="34" charset="0"/>
                <a:cs typeface="Myriad Arabic" pitchFamily="50" charset="-78"/>
                <a:hlinkClick r:id="rId5"/>
              </a:rPr>
              <a:t>http://www.ey.com/GL/en/Industries/Life-Sciences</a:t>
            </a:r>
            <a:r>
              <a:rPr lang="en-US" sz="1400" b="1" dirty="0">
                <a:solidFill>
                  <a:srgbClr val="000000"/>
                </a:solidFill>
                <a:latin typeface="Myriad Pro" pitchFamily="34" charset="0"/>
                <a:ea typeface="Verdana" pitchFamily="34" charset="0"/>
                <a:cs typeface="Myriad Arabic" pitchFamily="50" charset="-78"/>
              </a:rPr>
              <a:t> </a:t>
            </a:r>
          </a:p>
        </p:txBody>
      </p:sp>
    </p:spTree>
    <p:extLst>
      <p:ext uri="{BB962C8B-B14F-4D97-AF65-F5344CB8AC3E}">
        <p14:creationId xmlns:p14="http://schemas.microsoft.com/office/powerpoint/2010/main" val="38358933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301775657"/>
              </p:ext>
            </p:extLst>
          </p:nvPr>
        </p:nvGraphicFramePr>
        <p:xfrm>
          <a:off x="914400" y="1143000"/>
          <a:ext cx="8610600" cy="490696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sz="2400" dirty="0" smtClean="0">
                <a:cs typeface="Arial" pitchFamily="34" charset="0"/>
              </a:rPr>
              <a:t>Domestic R&amp;D Scientific and Technical Personnel, PHRMA Member Companies </a:t>
            </a:r>
            <a:r>
              <a:rPr lang="en-US" sz="2400" dirty="0">
                <a:cs typeface="Arial" pitchFamily="34" charset="0"/>
              </a:rPr>
              <a:t>1999-2010</a:t>
            </a:r>
            <a:endParaRPr lang="en-US" sz="2400" dirty="0"/>
          </a:p>
        </p:txBody>
      </p:sp>
      <p:sp>
        <p:nvSpPr>
          <p:cNvPr id="4" name="Slide Number Placeholder 3"/>
          <p:cNvSpPr>
            <a:spLocks noGrp="1"/>
          </p:cNvSpPr>
          <p:nvPr>
            <p:ph type="sldNum" sz="quarter" idx="12"/>
          </p:nvPr>
        </p:nvSpPr>
        <p:spPr/>
        <p:txBody>
          <a:bodyPr/>
          <a:lstStyle/>
          <a:p>
            <a:fld id="{C412A851-D964-4221-86E0-8DDBCA50CD24}" type="slidenum">
              <a:rPr lang="en-US" smtClean="0"/>
              <a:t>59</a:t>
            </a:fld>
            <a:endParaRPr lang="en-US"/>
          </a:p>
        </p:txBody>
      </p:sp>
      <p:sp>
        <p:nvSpPr>
          <p:cNvPr id="6" name="Rectangle 5"/>
          <p:cNvSpPr/>
          <p:nvPr/>
        </p:nvSpPr>
        <p:spPr>
          <a:xfrm>
            <a:off x="2209800" y="6251425"/>
            <a:ext cx="3990067" cy="307777"/>
          </a:xfrm>
          <a:prstGeom prst="rect">
            <a:avLst/>
          </a:prstGeom>
        </p:spPr>
        <p:txBody>
          <a:bodyPr wrap="none">
            <a:spAutoFit/>
          </a:bodyPr>
          <a:lstStyle/>
          <a:p>
            <a:pPr lvl="0" eaLnBrk="0" hangingPunct="0">
              <a:spcBef>
                <a:spcPct val="30000"/>
              </a:spcBef>
            </a:pPr>
            <a:r>
              <a:rPr lang="en-US" sz="1400" b="1" dirty="0" smtClean="0">
                <a:solidFill>
                  <a:srgbClr val="000000"/>
                </a:solidFill>
                <a:latin typeface="Myriad Pro" pitchFamily="34" charset="0"/>
                <a:ea typeface="Verdana" pitchFamily="34" charset="0"/>
                <a:cs typeface="Verdana" pitchFamily="34" charset="0"/>
              </a:rPr>
              <a:t>Source: </a:t>
            </a:r>
            <a:r>
              <a:rPr lang="en-US" sz="1400" b="1" u="sng" dirty="0">
                <a:solidFill>
                  <a:srgbClr val="000000"/>
                </a:solidFill>
                <a:latin typeface="Myriad Pro" pitchFamily="34" charset="0"/>
                <a:ea typeface="Verdana" pitchFamily="34" charset="0"/>
                <a:cs typeface="Verdana" pitchFamily="34" charset="0"/>
                <a:hlinkClick r:id="rId4"/>
              </a:rPr>
              <a:t>http://www.phrma.org/profiles-reports</a:t>
            </a:r>
            <a:r>
              <a:rPr lang="en-US" sz="1400" b="1" dirty="0">
                <a:solidFill>
                  <a:srgbClr val="000000"/>
                </a:solidFill>
                <a:latin typeface="Myriad Pro" pitchFamily="34" charset="0"/>
                <a:ea typeface="Verdana" pitchFamily="34" charset="0"/>
                <a:cs typeface="Verdana" pitchFamily="34" charset="0"/>
              </a:rPr>
              <a:t> </a:t>
            </a:r>
          </a:p>
        </p:txBody>
      </p:sp>
      <p:sp>
        <p:nvSpPr>
          <p:cNvPr id="8" name="AutoShape 19">
            <a:hlinkClick r:id="rId5" action="ppaction://hlinksldjump"/>
          </p:cNvPr>
          <p:cNvSpPr>
            <a:spLocks noChangeArrowheads="1"/>
          </p:cNvSpPr>
          <p:nvPr/>
        </p:nvSpPr>
        <p:spPr bwMode="auto">
          <a:xfrm flipH="1">
            <a:off x="8726484" y="6400800"/>
            <a:ext cx="286543" cy="3681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1996" y="16200"/>
                  <a:pt x="13158" y="15802"/>
                  <a:pt x="14104" y="15070"/>
                </a:cubicBezTo>
                <a:lnTo>
                  <a:pt x="17408" y="19341"/>
                </a:lnTo>
                <a:cubicBezTo>
                  <a:pt x="15516" y="20805"/>
                  <a:pt x="13192"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BFA500"/>
          </a:solidFill>
          <a:ln w="12700" cap="sq">
            <a:solidFill>
              <a:srgbClr val="80808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3924191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Contents </a:t>
            </a:r>
            <a:r>
              <a:rPr lang="en-US" sz="2400" dirty="0" smtClean="0"/>
              <a:t>(5 </a:t>
            </a:r>
            <a:r>
              <a:rPr lang="en-US" sz="2400" dirty="0"/>
              <a:t>of </a:t>
            </a:r>
            <a:r>
              <a:rPr lang="en-US" sz="2400" dirty="0" smtClean="0"/>
              <a:t>7)</a:t>
            </a:r>
            <a:endParaRPr lang="en-US" sz="2400" dirty="0"/>
          </a:p>
        </p:txBody>
      </p:sp>
      <p:sp>
        <p:nvSpPr>
          <p:cNvPr id="3" name="Content Placeholder 2"/>
          <p:cNvSpPr>
            <a:spLocks noGrp="1"/>
          </p:cNvSpPr>
          <p:nvPr>
            <p:ph idx="1"/>
          </p:nvPr>
        </p:nvSpPr>
        <p:spPr>
          <a:xfrm>
            <a:off x="457200" y="1143000"/>
            <a:ext cx="8229600" cy="4906963"/>
          </a:xfrm>
        </p:spPr>
        <p:txBody>
          <a:bodyPr>
            <a:normAutofit/>
          </a:bodyPr>
          <a:lstStyle/>
          <a:p>
            <a:r>
              <a:rPr lang="en-US" sz="2200" dirty="0"/>
              <a:t>Postdoctoral Appointments for Individuals with PhDs from US Institutions</a:t>
            </a:r>
          </a:p>
          <a:p>
            <a:pPr lvl="1"/>
            <a:r>
              <a:rPr lang="en-US" sz="2000" dirty="0">
                <a:hlinkClick r:id="rId3" action="ppaction://hlinksldjump"/>
              </a:rPr>
              <a:t>Percent of US Biomedical PhDs with Postdoc 1-2 Years Post-PhD </a:t>
            </a:r>
            <a:br>
              <a:rPr lang="en-US" sz="2000" dirty="0">
                <a:hlinkClick r:id="rId3" action="ppaction://hlinksldjump"/>
              </a:rPr>
            </a:br>
            <a:r>
              <a:rPr lang="en-US" sz="2000" dirty="0">
                <a:hlinkClick r:id="rId3" action="ppaction://hlinksldjump"/>
              </a:rPr>
              <a:t>[Slide </a:t>
            </a:r>
            <a:r>
              <a:rPr lang="en-US" sz="2000" dirty="0" smtClean="0">
                <a:hlinkClick r:id="rId3" action="ppaction://hlinksldjump"/>
              </a:rPr>
              <a:t>38]</a:t>
            </a:r>
            <a:endParaRPr lang="en-US" sz="2000" dirty="0"/>
          </a:p>
          <a:p>
            <a:pPr lvl="1"/>
            <a:r>
              <a:rPr lang="en-US" sz="2000" dirty="0">
                <a:hlinkClick r:id="rId4" action="ppaction://hlinksldjump"/>
              </a:rPr>
              <a:t>Percent of US Biomedical PhDs with Postdoc 3-4 Years Post-PhD </a:t>
            </a:r>
            <a:br>
              <a:rPr lang="en-US" sz="2000" dirty="0">
                <a:hlinkClick r:id="rId4" action="ppaction://hlinksldjump"/>
              </a:rPr>
            </a:br>
            <a:r>
              <a:rPr lang="en-US" sz="2000" dirty="0">
                <a:hlinkClick r:id="rId4" action="ppaction://hlinksldjump"/>
              </a:rPr>
              <a:t>[Slide </a:t>
            </a:r>
            <a:r>
              <a:rPr lang="en-US" sz="2000" dirty="0" smtClean="0">
                <a:hlinkClick r:id="rId4" action="ppaction://hlinksldjump"/>
              </a:rPr>
              <a:t>39]</a:t>
            </a:r>
            <a:endParaRPr lang="en-US" sz="2000" dirty="0"/>
          </a:p>
          <a:p>
            <a:pPr lvl="1"/>
            <a:r>
              <a:rPr lang="en-US" sz="2000" dirty="0">
                <a:hlinkClick r:id="rId5" action="ppaction://hlinksldjump"/>
              </a:rPr>
              <a:t>Percent of US Biomedical PhDs with Academic Postdoc 1-2 Years Post-PhD [Slide </a:t>
            </a:r>
            <a:r>
              <a:rPr lang="en-US" sz="2000" dirty="0" smtClean="0">
                <a:hlinkClick r:id="rId5" action="ppaction://hlinksldjump"/>
              </a:rPr>
              <a:t>40]</a:t>
            </a:r>
            <a:endParaRPr lang="en-US" sz="2000" dirty="0"/>
          </a:p>
          <a:p>
            <a:pPr lvl="1"/>
            <a:r>
              <a:rPr lang="en-US" sz="2000" dirty="0">
                <a:hlinkClick r:id="rId6" action="ppaction://hlinksldjump"/>
              </a:rPr>
              <a:t>Percent of US Biomedical PhDs with Academic Postdoc 3-4 Years Post-PhD [Slide </a:t>
            </a:r>
            <a:r>
              <a:rPr lang="en-US" sz="2000" dirty="0" smtClean="0">
                <a:hlinkClick r:id="rId6" action="ppaction://hlinksldjump"/>
              </a:rPr>
              <a:t>41]</a:t>
            </a:r>
            <a:endParaRPr lang="en-US" sz="2000" dirty="0"/>
          </a:p>
          <a:p>
            <a:r>
              <a:rPr lang="en-US" sz="2200" dirty="0"/>
              <a:t>Stay Rates of Foreign Doctorate Recipients from US Universities</a:t>
            </a:r>
          </a:p>
          <a:p>
            <a:pPr lvl="1"/>
            <a:r>
              <a:rPr lang="en-US" sz="2000" dirty="0">
                <a:hlinkClick r:id="rId7" action="ppaction://hlinksldjump"/>
              </a:rPr>
              <a:t>Stay Rates for Temporary Residents with Life Science Doctorates [Slide </a:t>
            </a:r>
            <a:r>
              <a:rPr lang="en-US" sz="2000" dirty="0" smtClean="0">
                <a:hlinkClick r:id="rId7" action="ppaction://hlinksldjump"/>
              </a:rPr>
              <a:t>43]</a:t>
            </a:r>
            <a:endParaRPr lang="en-US" sz="2000" dirty="0"/>
          </a:p>
          <a:p>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6</a:t>
            </a:fld>
            <a:endParaRPr lang="en-US"/>
          </a:p>
        </p:txBody>
      </p:sp>
    </p:spTree>
    <p:extLst>
      <p:ext uri="{BB962C8B-B14F-4D97-AF65-F5344CB8AC3E}">
        <p14:creationId xmlns:p14="http://schemas.microsoft.com/office/powerpoint/2010/main" val="33549709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Contact Us</a:t>
            </a:r>
            <a:endParaRPr lang="en-US" sz="2400" dirty="0"/>
          </a:p>
        </p:txBody>
      </p:sp>
      <p:sp>
        <p:nvSpPr>
          <p:cNvPr id="3" name="Content Placeholder 2"/>
          <p:cNvSpPr>
            <a:spLocks noGrp="1"/>
          </p:cNvSpPr>
          <p:nvPr>
            <p:ph idx="1"/>
          </p:nvPr>
        </p:nvSpPr>
        <p:spPr/>
        <p:txBody>
          <a:bodyPr/>
          <a:lstStyle/>
          <a:p>
            <a:pPr marL="0" indent="0">
              <a:buNone/>
            </a:pPr>
            <a:r>
              <a:rPr lang="en-US" sz="2200" dirty="0"/>
              <a:t>For comments or questions, please contact Howard Garrison at </a:t>
            </a:r>
            <a:r>
              <a:rPr lang="en-US" sz="2200" dirty="0">
                <a:hlinkClick r:id="rId3"/>
              </a:rPr>
              <a:t>hgarrison@faseb.org</a:t>
            </a:r>
            <a:r>
              <a:rPr lang="en-US" sz="2200" dirty="0"/>
              <a:t> or call 301-634-7650.</a:t>
            </a:r>
            <a:endParaRPr lang="en-US" sz="2200" i="1" dirty="0"/>
          </a:p>
          <a:p>
            <a:pPr marL="0" indent="0">
              <a:buNone/>
            </a:pPr>
            <a:endParaRPr lang="en-US" dirty="0"/>
          </a:p>
        </p:txBody>
      </p:sp>
      <p:sp>
        <p:nvSpPr>
          <p:cNvPr id="4" name="Slide Number Placeholder 3"/>
          <p:cNvSpPr>
            <a:spLocks noGrp="1"/>
          </p:cNvSpPr>
          <p:nvPr>
            <p:ph type="sldNum" sz="quarter" idx="12"/>
          </p:nvPr>
        </p:nvSpPr>
        <p:spPr/>
        <p:txBody>
          <a:bodyPr/>
          <a:lstStyle/>
          <a:p>
            <a:fld id="{C412A851-D964-4221-86E0-8DDBCA50CD24}" type="slidenum">
              <a:rPr lang="en-US" smtClean="0"/>
              <a:t>60</a:t>
            </a:fld>
            <a:endParaRPr lang="en-US"/>
          </a:p>
        </p:txBody>
      </p:sp>
    </p:spTree>
    <p:extLst>
      <p:ext uri="{BB962C8B-B14F-4D97-AF65-F5344CB8AC3E}">
        <p14:creationId xmlns:p14="http://schemas.microsoft.com/office/powerpoint/2010/main" val="342542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Contents </a:t>
            </a:r>
            <a:r>
              <a:rPr lang="en-US" sz="2400" dirty="0" smtClean="0"/>
              <a:t>(6 </a:t>
            </a:r>
            <a:r>
              <a:rPr lang="en-US" sz="2400" dirty="0"/>
              <a:t>of </a:t>
            </a:r>
            <a:r>
              <a:rPr lang="en-US" sz="2400" dirty="0" smtClean="0"/>
              <a:t>7)</a:t>
            </a:r>
            <a:endParaRPr lang="en-US" sz="2400" dirty="0"/>
          </a:p>
        </p:txBody>
      </p:sp>
      <p:sp>
        <p:nvSpPr>
          <p:cNvPr id="3" name="Content Placeholder 2"/>
          <p:cNvSpPr>
            <a:spLocks noGrp="1"/>
          </p:cNvSpPr>
          <p:nvPr>
            <p:ph idx="1"/>
          </p:nvPr>
        </p:nvSpPr>
        <p:spPr>
          <a:xfrm>
            <a:off x="457200" y="1143000"/>
            <a:ext cx="8382000" cy="4983163"/>
          </a:xfrm>
        </p:spPr>
        <p:txBody>
          <a:bodyPr>
            <a:normAutofit/>
          </a:bodyPr>
          <a:lstStyle/>
          <a:p>
            <a:r>
              <a:rPr lang="en-US" sz="2200" dirty="0" smtClean="0"/>
              <a:t>Employment </a:t>
            </a:r>
            <a:r>
              <a:rPr lang="en-US" sz="2200" dirty="0"/>
              <a:t>Status of Individuals with PhDs from US Institutions</a:t>
            </a:r>
          </a:p>
          <a:p>
            <a:pPr lvl="1"/>
            <a:r>
              <a:rPr lang="en-US" sz="2000" dirty="0">
                <a:hlinkClick r:id="rId3" action="ppaction://hlinksldjump"/>
              </a:rPr>
              <a:t>Employment of Biomedical Science PhDs by Sector of Employment [Slide </a:t>
            </a:r>
            <a:r>
              <a:rPr lang="en-US" sz="2000" dirty="0" smtClean="0">
                <a:hlinkClick r:id="rId3" action="ppaction://hlinksldjump"/>
              </a:rPr>
              <a:t>45]</a:t>
            </a:r>
            <a:endParaRPr lang="en-US" sz="2000" dirty="0"/>
          </a:p>
          <a:p>
            <a:pPr lvl="1"/>
            <a:r>
              <a:rPr lang="en-US" sz="2000" dirty="0">
                <a:hlinkClick r:id="rId4" action="ppaction://hlinksldjump"/>
              </a:rPr>
              <a:t>Distribution of Biomedical Science PhDs by Sector of Employment [Slide </a:t>
            </a:r>
            <a:r>
              <a:rPr lang="en-US" sz="2000" dirty="0" smtClean="0">
                <a:hlinkClick r:id="rId4" action="ppaction://hlinksldjump"/>
              </a:rPr>
              <a:t>46]</a:t>
            </a:r>
            <a:endParaRPr lang="en-US" sz="2000" dirty="0"/>
          </a:p>
          <a:p>
            <a:pPr lvl="1"/>
            <a:r>
              <a:rPr lang="en-US" sz="2000" dirty="0">
                <a:hlinkClick r:id="rId5" action="ppaction://hlinksldjump"/>
              </a:rPr>
              <a:t>Academically Employed Biomedical PhDs by Tenure Status [Slide </a:t>
            </a:r>
            <a:r>
              <a:rPr lang="en-US" sz="2000" dirty="0" smtClean="0">
                <a:hlinkClick r:id="rId5" action="ppaction://hlinksldjump"/>
              </a:rPr>
              <a:t>47]</a:t>
            </a:r>
            <a:endParaRPr lang="en-US" sz="2000" dirty="0"/>
          </a:p>
          <a:p>
            <a:pPr lvl="1"/>
            <a:r>
              <a:rPr lang="en-US" sz="2000" dirty="0">
                <a:hlinkClick r:id="rId6" action="ppaction://hlinksldjump"/>
              </a:rPr>
              <a:t>Distribution of Academically Employed Biomedical PhDs by Tenure Status [Slide </a:t>
            </a:r>
            <a:r>
              <a:rPr lang="en-US" sz="2000" dirty="0" smtClean="0">
                <a:hlinkClick r:id="rId6" action="ppaction://hlinksldjump"/>
              </a:rPr>
              <a:t>48]</a:t>
            </a:r>
            <a:endParaRPr lang="en-US" sz="2000" dirty="0"/>
          </a:p>
          <a:p>
            <a:pPr lvl="1"/>
            <a:r>
              <a:rPr lang="en-US" sz="2000" dirty="0">
                <a:hlinkClick r:id="rId7" action="ppaction://hlinksldjump"/>
              </a:rPr>
              <a:t>Percentage of U.S. Biomedical Science PhDs Holding Tenure or Tenure-Track Positions, Total [Slide </a:t>
            </a:r>
            <a:r>
              <a:rPr lang="en-US" sz="2000" dirty="0" smtClean="0">
                <a:hlinkClick r:id="rId7" action="ppaction://hlinksldjump"/>
              </a:rPr>
              <a:t>49]</a:t>
            </a:r>
            <a:endParaRPr lang="en-US" sz="2000" dirty="0" smtClean="0"/>
          </a:p>
          <a:p>
            <a:pPr lvl="1"/>
            <a:r>
              <a:rPr lang="en-US" sz="2000" dirty="0">
                <a:hlinkClick r:id="rId7" action="ppaction://hlinksldjump"/>
              </a:rPr>
              <a:t>Percentage of U.S. Biomedical Science PhDs Holding Tenure or Tenure-Track Positions 5-6 Years Post-P</a:t>
            </a:r>
            <a:r>
              <a:rPr lang="en-US" sz="2000" dirty="0">
                <a:hlinkClick r:id="rId8" action="ppaction://hlinksldjump"/>
              </a:rPr>
              <a:t>h</a:t>
            </a:r>
            <a:r>
              <a:rPr lang="en-US" sz="2000" dirty="0">
                <a:hlinkClick r:id="rId7" action="ppaction://hlinksldjump"/>
              </a:rPr>
              <a:t>D [Slide </a:t>
            </a:r>
            <a:r>
              <a:rPr lang="en-US" sz="2000" dirty="0" smtClean="0">
                <a:hlinkClick r:id="rId7" action="ppaction://hlinksldjump"/>
              </a:rPr>
              <a:t>50]</a:t>
            </a:r>
            <a:endParaRPr lang="en-US" sz="2000" dirty="0"/>
          </a:p>
          <a:p>
            <a:pPr lvl="1"/>
            <a:endParaRPr lang="en-US" sz="2000" dirty="0"/>
          </a:p>
        </p:txBody>
      </p:sp>
      <p:sp>
        <p:nvSpPr>
          <p:cNvPr id="4" name="Slide Number Placeholder 3"/>
          <p:cNvSpPr>
            <a:spLocks noGrp="1"/>
          </p:cNvSpPr>
          <p:nvPr>
            <p:ph type="sldNum" sz="quarter" idx="12"/>
          </p:nvPr>
        </p:nvSpPr>
        <p:spPr/>
        <p:txBody>
          <a:bodyPr/>
          <a:lstStyle/>
          <a:p>
            <a:fld id="{C412A851-D964-4221-86E0-8DDBCA50CD24}" type="slidenum">
              <a:rPr lang="en-US" smtClean="0"/>
              <a:t>7</a:t>
            </a:fld>
            <a:endParaRPr lang="en-US"/>
          </a:p>
        </p:txBody>
      </p:sp>
    </p:spTree>
    <p:extLst>
      <p:ext uri="{BB962C8B-B14F-4D97-AF65-F5344CB8AC3E}">
        <p14:creationId xmlns:p14="http://schemas.microsoft.com/office/powerpoint/2010/main" val="28091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Contents </a:t>
            </a:r>
            <a:r>
              <a:rPr lang="en-US" sz="2400" dirty="0" smtClean="0"/>
              <a:t>(</a:t>
            </a:r>
            <a:r>
              <a:rPr lang="en-US" sz="2400" dirty="0"/>
              <a:t>7</a:t>
            </a:r>
            <a:r>
              <a:rPr lang="en-US" sz="2400" dirty="0" smtClean="0"/>
              <a:t> </a:t>
            </a:r>
            <a:r>
              <a:rPr lang="en-US" sz="2400" dirty="0"/>
              <a:t>of </a:t>
            </a:r>
            <a:r>
              <a:rPr lang="en-US" sz="2400" dirty="0" smtClean="0"/>
              <a:t>7)</a:t>
            </a:r>
            <a:endParaRPr lang="en-US" sz="2400" dirty="0"/>
          </a:p>
        </p:txBody>
      </p:sp>
      <p:sp>
        <p:nvSpPr>
          <p:cNvPr id="3" name="Content Placeholder 2"/>
          <p:cNvSpPr>
            <a:spLocks noGrp="1"/>
          </p:cNvSpPr>
          <p:nvPr>
            <p:ph idx="1"/>
          </p:nvPr>
        </p:nvSpPr>
        <p:spPr>
          <a:xfrm>
            <a:off x="457200" y="1066800"/>
            <a:ext cx="8382000" cy="5410200"/>
          </a:xfrm>
        </p:spPr>
        <p:txBody>
          <a:bodyPr>
            <a:normAutofit/>
          </a:bodyPr>
          <a:lstStyle/>
          <a:p>
            <a:r>
              <a:rPr lang="en-US" sz="2200" dirty="0" smtClean="0"/>
              <a:t>Medical </a:t>
            </a:r>
            <a:r>
              <a:rPr lang="en-US" sz="2200" dirty="0"/>
              <a:t>School Faculty Appointments</a:t>
            </a:r>
          </a:p>
          <a:p>
            <a:pPr lvl="1"/>
            <a:r>
              <a:rPr lang="en-US" sz="2000" dirty="0">
                <a:hlinkClick r:id="rId3" action="ppaction://hlinksldjump"/>
              </a:rPr>
              <a:t>Medical School Faculty Members by Degree and Department Type [Slide </a:t>
            </a:r>
            <a:r>
              <a:rPr lang="en-US" sz="2000" dirty="0" smtClean="0">
                <a:hlinkClick r:id="rId3" action="ppaction://hlinksldjump"/>
              </a:rPr>
              <a:t>52]</a:t>
            </a:r>
            <a:endParaRPr lang="en-US" sz="2000" dirty="0"/>
          </a:p>
          <a:p>
            <a:pPr lvl="1"/>
            <a:r>
              <a:rPr lang="en-US" sz="2000" dirty="0">
                <a:hlinkClick r:id="rId4" action="ppaction://hlinksldjump"/>
              </a:rPr>
              <a:t>Total and New Faculty </a:t>
            </a:r>
            <a:r>
              <a:rPr lang="en-US" sz="2000" dirty="0" smtClean="0">
                <a:hlinkClick r:id="rId4" action="ppaction://hlinksldjump"/>
              </a:rPr>
              <a:t>1970-2007 </a:t>
            </a:r>
            <a:r>
              <a:rPr lang="en-US" sz="2000" dirty="0">
                <a:hlinkClick r:id="rId4" action="ppaction://hlinksldjump"/>
              </a:rPr>
              <a:t>in U.S. Medical Schools </a:t>
            </a:r>
            <a:r>
              <a:rPr lang="en-US" sz="2000" dirty="0" smtClean="0">
                <a:hlinkClick r:id="rId4" action="ppaction://hlinksldjump"/>
              </a:rPr>
              <a:t>[</a:t>
            </a:r>
            <a:r>
              <a:rPr lang="en-US" sz="2000" dirty="0">
                <a:hlinkClick r:id="rId4" action="ppaction://hlinksldjump"/>
              </a:rPr>
              <a:t>Slide </a:t>
            </a:r>
            <a:r>
              <a:rPr lang="en-US" sz="2000" dirty="0" smtClean="0">
                <a:hlinkClick r:id="rId4" action="ppaction://hlinksldjump"/>
              </a:rPr>
              <a:t>53]</a:t>
            </a:r>
            <a:endParaRPr lang="en-US" sz="2000" dirty="0"/>
          </a:p>
          <a:p>
            <a:r>
              <a:rPr lang="en-US" sz="2200" dirty="0"/>
              <a:t>NIH Grant Applications and Awards</a:t>
            </a:r>
          </a:p>
          <a:p>
            <a:pPr lvl="1"/>
            <a:r>
              <a:rPr lang="en-US" sz="2000" dirty="0">
                <a:hlinkClick r:id="rId5" action="ppaction://hlinksldjump"/>
              </a:rPr>
              <a:t>Age of First Time R01 Equivalent Investigators [Slide </a:t>
            </a:r>
            <a:r>
              <a:rPr lang="en-US" sz="2000" dirty="0" smtClean="0">
                <a:hlinkClick r:id="rId5" action="ppaction://hlinksldjump"/>
              </a:rPr>
              <a:t>55]</a:t>
            </a:r>
            <a:endParaRPr lang="en-US" sz="2000" dirty="0"/>
          </a:p>
          <a:p>
            <a:pPr lvl="1"/>
            <a:r>
              <a:rPr lang="en-US" sz="2000" dirty="0">
                <a:hlinkClick r:id="rId6" action="ppaction://hlinksldjump"/>
              </a:rPr>
              <a:t>Number of Competing Awards (Including First R01) [Slide </a:t>
            </a:r>
            <a:r>
              <a:rPr lang="en-US" sz="2000" dirty="0" smtClean="0">
                <a:hlinkClick r:id="rId6" action="ppaction://hlinksldjump"/>
              </a:rPr>
              <a:t>56]</a:t>
            </a:r>
            <a:endParaRPr lang="en-US" sz="2000" dirty="0"/>
          </a:p>
          <a:p>
            <a:r>
              <a:rPr lang="en-US" sz="2200" dirty="0"/>
              <a:t>Employment in Industry</a:t>
            </a:r>
          </a:p>
          <a:p>
            <a:pPr lvl="1"/>
            <a:r>
              <a:rPr lang="en-US" sz="2000" dirty="0">
                <a:hlinkClick r:id="rId7" action="ppaction://hlinksldjump"/>
              </a:rPr>
              <a:t>Employment in U.S. Biotechnology Firms, 1992-2012 [Slide </a:t>
            </a:r>
            <a:r>
              <a:rPr lang="en-US" sz="2000" dirty="0" smtClean="0">
                <a:hlinkClick r:id="rId7" action="ppaction://hlinksldjump"/>
              </a:rPr>
              <a:t>58]</a:t>
            </a:r>
            <a:endParaRPr lang="en-US" sz="2000" dirty="0"/>
          </a:p>
          <a:p>
            <a:pPr lvl="1"/>
            <a:r>
              <a:rPr lang="en-US" sz="2000" dirty="0">
                <a:hlinkClick r:id="rId8" action="ppaction://hlinksldjump"/>
              </a:rPr>
              <a:t>Employment in U.S. Pharmaceutical Companies, </a:t>
            </a:r>
            <a:r>
              <a:rPr lang="en-US" sz="2000" dirty="0" smtClean="0">
                <a:hlinkClick r:id="rId8" action="ppaction://hlinksldjump"/>
              </a:rPr>
              <a:t>1999-2010</a:t>
            </a:r>
            <a:br>
              <a:rPr lang="en-US" sz="2000" dirty="0" smtClean="0">
                <a:hlinkClick r:id="rId8" action="ppaction://hlinksldjump"/>
              </a:rPr>
            </a:br>
            <a:r>
              <a:rPr lang="en-US" sz="2000" dirty="0" smtClean="0">
                <a:hlinkClick r:id="rId8" action="ppaction://hlinksldjump"/>
              </a:rPr>
              <a:t>[</a:t>
            </a:r>
            <a:r>
              <a:rPr lang="en-US" sz="2000" dirty="0">
                <a:hlinkClick r:id="rId8" action="ppaction://hlinksldjump"/>
              </a:rPr>
              <a:t>Slide </a:t>
            </a:r>
            <a:r>
              <a:rPr lang="en-US" sz="2000" dirty="0" smtClean="0">
                <a:hlinkClick r:id="rId8" action="ppaction://hlinksldjump"/>
              </a:rPr>
              <a:t>59]</a:t>
            </a:r>
            <a:endParaRPr lang="en-US" sz="2000" dirty="0"/>
          </a:p>
        </p:txBody>
      </p:sp>
      <p:sp>
        <p:nvSpPr>
          <p:cNvPr id="4" name="Slide Number Placeholder 3"/>
          <p:cNvSpPr>
            <a:spLocks noGrp="1"/>
          </p:cNvSpPr>
          <p:nvPr>
            <p:ph type="sldNum" sz="quarter" idx="12"/>
          </p:nvPr>
        </p:nvSpPr>
        <p:spPr/>
        <p:txBody>
          <a:bodyPr/>
          <a:lstStyle/>
          <a:p>
            <a:fld id="{C412A851-D964-4221-86E0-8DDBCA50CD24}" type="slidenum">
              <a:rPr lang="en-US" smtClean="0"/>
              <a:t>8</a:t>
            </a:fld>
            <a:endParaRPr lang="en-US"/>
          </a:p>
        </p:txBody>
      </p:sp>
    </p:spTree>
    <p:extLst>
      <p:ext uri="{BB962C8B-B14F-4D97-AF65-F5344CB8AC3E}">
        <p14:creationId xmlns:p14="http://schemas.microsoft.com/office/powerpoint/2010/main" val="4057809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dirty="0" smtClean="0">
                <a:solidFill>
                  <a:srgbClr val="004282"/>
                </a:solidFill>
              </a:rPr>
              <a:t>Graduate School Applications</a:t>
            </a:r>
            <a:endParaRPr lang="en-US" sz="3200" b="1" dirty="0">
              <a:solidFill>
                <a:srgbClr val="004282"/>
              </a:solidFill>
            </a:endParaRPr>
          </a:p>
        </p:txBody>
      </p:sp>
      <p:sp>
        <p:nvSpPr>
          <p:cNvPr id="4" name="Slide Number Placeholder 3"/>
          <p:cNvSpPr>
            <a:spLocks noGrp="1"/>
          </p:cNvSpPr>
          <p:nvPr>
            <p:ph type="sldNum" sz="quarter" idx="12"/>
          </p:nvPr>
        </p:nvSpPr>
        <p:spPr/>
        <p:txBody>
          <a:bodyPr/>
          <a:lstStyle/>
          <a:p>
            <a:fld id="{C412A851-D964-4221-86E0-8DDBCA50CD24}" type="slidenum">
              <a:rPr lang="en-US" smtClean="0"/>
              <a:t>9</a:t>
            </a:fld>
            <a:endParaRPr lang="en-US"/>
          </a:p>
        </p:txBody>
      </p:sp>
    </p:spTree>
    <p:extLst>
      <p:ext uri="{BB962C8B-B14F-4D97-AF65-F5344CB8AC3E}">
        <p14:creationId xmlns:p14="http://schemas.microsoft.com/office/powerpoint/2010/main" val="620013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Lisa FASEB Template v1">
  <a:themeElements>
    <a:clrScheme name="Custom 1">
      <a:dk1>
        <a:sysClr val="windowText" lastClr="000000"/>
      </a:dk1>
      <a:lt1>
        <a:sysClr val="window" lastClr="FFFFFF"/>
      </a:lt1>
      <a:dk2>
        <a:srgbClr val="1F497D"/>
      </a:dk2>
      <a:lt2>
        <a:srgbClr val="EEECE1"/>
      </a:lt2>
      <a:accent1>
        <a:srgbClr val="84888B"/>
      </a:accent1>
      <a:accent2>
        <a:srgbClr val="BFA500"/>
      </a:accent2>
      <a:accent3>
        <a:srgbClr val="3EAEDA"/>
      </a:accent3>
      <a:accent4>
        <a:srgbClr val="BFA500"/>
      </a:accent4>
      <a:accent5>
        <a:srgbClr val="004282"/>
      </a:accent5>
      <a:accent6>
        <a:srgbClr val="BE1E2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Lisa FASEB Template v1</Template>
  <TotalTime>6424</TotalTime>
  <Words>13340</Words>
  <Application>Microsoft Office PowerPoint</Application>
  <PresentationFormat>On-screen Show (4:3)</PresentationFormat>
  <Paragraphs>1180</Paragraphs>
  <Slides>60</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Lisa FASEB Template v1</vt:lpstr>
      <vt:lpstr>Worksheet</vt:lpstr>
      <vt:lpstr>Education and Employment of Biological and Medical Scientists 2016  Data from National Surveys</vt:lpstr>
      <vt:lpstr>Contents (1 of 7) </vt:lpstr>
      <vt:lpstr>Contents (2 of 7) </vt:lpstr>
      <vt:lpstr>Contents (3 of 7)</vt:lpstr>
      <vt:lpstr>Contents (4 of 7)</vt:lpstr>
      <vt:lpstr>Contents (5 of 7)</vt:lpstr>
      <vt:lpstr>Contents (6 of 7)</vt:lpstr>
      <vt:lpstr>Contents (7 of 7)</vt:lpstr>
      <vt:lpstr>PowerPoint Presentation</vt:lpstr>
      <vt:lpstr>Graduate School Applications in Health and Biological Sciences</vt:lpstr>
      <vt:lpstr>PowerPoint Presentation</vt:lpstr>
      <vt:lpstr>Mean Quantitative Scores of US Citizens and Permanent Residents Intending to Enroll in Biological and Health Sciences</vt:lpstr>
      <vt:lpstr>PowerPoint Presentation</vt:lpstr>
      <vt:lpstr>First Time, Full Time Biological and Medical Sciences Graduate Students in Doctorate Granting Departments by Citizenship/Visa Status </vt:lpstr>
      <vt:lpstr>First Time, Full Time Biological and Medical Sciences Graduate Students in Doctorate Granting Departments by Ethnicity (US Citizens and Permanent Residents Only) </vt:lpstr>
      <vt:lpstr>Total Biological and Medical Sciences Graduate Students in Doctorate Granting Departments by Citizenship/Visa Status </vt:lpstr>
      <vt:lpstr>Total Biological and Medical Sciences Graduate Students in Doctorate Granting Departments:  U.S. Citizens and Permanent Residents </vt:lpstr>
      <vt:lpstr>Total Biological and Medical Sciences Graduate Students in Doctorate Granting Departments, Temporary Residents Only </vt:lpstr>
      <vt:lpstr>Total Biological and Medical Sciences Graduate Students in Doctorate Granting Departments by Ethnicity (US Citizens and Permanent Residents Only) </vt:lpstr>
      <vt:lpstr>Total Biological and Medical Sciences Graduate Students in Doctorate Granting Departments by Sex </vt:lpstr>
      <vt:lpstr>Full Time Biological and Medical Sciences Graduate Students in Doctorate Granting Departments by Mechanism of Support </vt:lpstr>
      <vt:lpstr>PowerPoint Presentation</vt:lpstr>
      <vt:lpstr>Pre-Doctoral and Post-Doctoral Full-Time Positions Awarded on NIH Training Grants and Fellowships</vt:lpstr>
      <vt:lpstr>Postdoctoral Fellowship (F32) Applications Reviewed  and Awarded</vt:lpstr>
      <vt:lpstr>NIH Spending on Training Grants and Fellowships</vt:lpstr>
      <vt:lpstr>PowerPoint Presentation</vt:lpstr>
      <vt:lpstr>Doctorate Degrees Awarded in the Biological and Medical Sciences by Citizenship/Visa Status</vt:lpstr>
      <vt:lpstr>Doctorate Degrees Awarded in the Biological and Medical Sciences by Ethnicity  (US Citizens and Permanent Residents Only) </vt:lpstr>
      <vt:lpstr>Doctorate Degrees Awarded in the Biological and Medical Sciences by Sex</vt:lpstr>
      <vt:lpstr>PowerPoint Presentation</vt:lpstr>
      <vt:lpstr>Biological and Medical Sciences Postdocs by Citizenship/Visa Status</vt:lpstr>
      <vt:lpstr>Biological and Medical Sciences Postdocs by Degree and Citizenship/Visa Status</vt:lpstr>
      <vt:lpstr>Biological and Medical Sciences Postdocs by Degree and U.S. Citizens and Permanent Residents Only</vt:lpstr>
      <vt:lpstr>Biological and Medical Sciences Postdocs by Degree:  Temporary Residents Only</vt:lpstr>
      <vt:lpstr>Biological and Medical Sciences Postdocs by Sex and Citizenship/ Visa Status</vt:lpstr>
      <vt:lpstr>Biological and Medical Sciences Postdocs by Source of Support</vt:lpstr>
      <vt:lpstr>PowerPoint Presentation</vt:lpstr>
      <vt:lpstr>Percentage of US Biomedical PhDs with Postdoc  1-2 Years Post-PhD </vt:lpstr>
      <vt:lpstr>Percentage of US Biomedical PhDs with Postdoc  3-4 Years Post-PhD</vt:lpstr>
      <vt:lpstr>Percentage of US Biomedical PhDs with Academic Postdoc 1-2 Years Post-PhD</vt:lpstr>
      <vt:lpstr>Percentage of US Biomedical PhDs with Academic Postdoc 3-4 Years Post-PhD</vt:lpstr>
      <vt:lpstr>PowerPoint Presentation</vt:lpstr>
      <vt:lpstr>Percentage Stay Rates for Temporary Residents with Life Sciences Doctorates</vt:lpstr>
      <vt:lpstr>PowerPoint Presentation</vt:lpstr>
      <vt:lpstr>Employment of Biomedical Science PhDs by Sector of Employment</vt:lpstr>
      <vt:lpstr>Distribution of Biomedical Science PhDs by Sector of Employment</vt:lpstr>
      <vt:lpstr>Academically Employed Biomedical PhDs by  Tenure Status</vt:lpstr>
      <vt:lpstr>Distribution of Academically Employed Biomedical PhDs by Tenure Status</vt:lpstr>
      <vt:lpstr>Percentage of US Biomedical Science PhDs Holding Tenure or Tenure-Track Positions, Total</vt:lpstr>
      <vt:lpstr>Percentage of US Biomedical Science PhDs Holding Tenure or Tenure-Track Positions 5-6 Years Post-PhD</vt:lpstr>
      <vt:lpstr>PowerPoint Presentation</vt:lpstr>
      <vt:lpstr>Medical School Faculty Members by Degree and Department Type</vt:lpstr>
      <vt:lpstr>Total and New Full-Time Faculty 1970 to 2010 in US Medical Schools with Ph.D. or equivalent degree (includes M.D./Ph.D.) </vt:lpstr>
      <vt:lpstr>PowerPoint Presentation</vt:lpstr>
      <vt:lpstr>Average Age of First Time R01 Equivalent Investigators</vt:lpstr>
      <vt:lpstr>Number of Competing NIH Awards (Including First R01)</vt:lpstr>
      <vt:lpstr>PowerPoint Presentation</vt:lpstr>
      <vt:lpstr>Employment in Publicly-Owned Biotechnology Firms, 1992-2013</vt:lpstr>
      <vt:lpstr>Domestic R&amp;D Scientific and Technical Personnel, PHRMA Member Companies 1999-2010</vt:lpstr>
      <vt:lpstr>Contact Us</vt:lpstr>
    </vt:vector>
  </TitlesOfParts>
  <Company>FASEB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Neu, Elisabeth</dc:creator>
  <cp:lastModifiedBy>Broschart, Chelsea</cp:lastModifiedBy>
  <cp:revision>400</cp:revision>
  <cp:lastPrinted>2016-06-28T15:54:28Z</cp:lastPrinted>
  <dcterms:created xsi:type="dcterms:W3CDTF">2013-10-29T15:08:55Z</dcterms:created>
  <dcterms:modified xsi:type="dcterms:W3CDTF">2016-09-27T18:46:23Z</dcterms:modified>
</cp:coreProperties>
</file>