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vml" ContentType="application/vnd.openxmlformats-officedocument.vmlDrawi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
  </p:notesMasterIdLst>
  <p:handoutMasterIdLst>
    <p:handoutMasterId r:id="rId6"/>
  </p:handoutMasterIdLst>
  <p:sldIdLst>
    <p:sldId id="338" r:id="rId3"/>
    <p:sldId id="339" r:id="rId4"/>
  </p:sldIdLst>
  <p:sldSz cx="9144000" cy="6858000" type="screen4x3"/>
  <p:notesSz cx="7007225" cy="92884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affew"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CC"/>
    <a:srgbClr val="339966"/>
    <a:srgbClr val="3366FF"/>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howGuides="1">
      <p:cViewPr varScale="1">
        <p:scale>
          <a:sx n="220" d="100"/>
          <a:sy n="220" d="100"/>
        </p:scale>
        <p:origin x="-120" y="-136"/>
      </p:cViewPr>
      <p:guideLst>
        <p:guide orient="horz" pos="2160"/>
        <p:guide pos="2880"/>
      </p:guideLst>
    </p:cSldViewPr>
  </p:slideViewPr>
  <p:notesTextViewPr>
    <p:cViewPr>
      <p:scale>
        <a:sx n="1" d="1"/>
        <a:sy n="1" d="1"/>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interSettings" Target="printerSettings/printerSettings1.bin"/><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odhsrv01\home2$\SchaffeW\My%20Documents\New%20Investigator%20Age%20with%20degree%20FY2013%20update_R01first_time_by_age_degree_13-14_BM_LS_ME_3jan2014_KP_Approved_vsent_20140106134119(1).xlsx" TargetMode="External"/><Relationship Id="rId2"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Chart 13-14-1.  Average Age and Degree</a:t>
            </a:r>
            <a:r>
              <a:rPr lang="en-US" baseline="0"/>
              <a:t> Type of First-Time Investigators on R01-Equivalent Grants* (Fiscal Years 1980-2013)**</a:t>
            </a:r>
            <a:endParaRPr lang="en-US"/>
          </a:p>
        </c:rich>
      </c:tx>
      <c:layout/>
      <c:overlay val="0"/>
    </c:title>
    <c:autoTitleDeleted val="0"/>
    <c:plotArea>
      <c:layout>
        <c:manualLayout>
          <c:layoutTarget val="inner"/>
          <c:xMode val="edge"/>
          <c:yMode val="edge"/>
          <c:x val="0.0785670174748959"/>
          <c:y val="0.139322541474489"/>
          <c:w val="0.796340753443393"/>
          <c:h val="0.663788092456882"/>
        </c:manualLayout>
      </c:layout>
      <c:lineChart>
        <c:grouping val="standard"/>
        <c:varyColors val="0"/>
        <c:ser>
          <c:idx val="1"/>
          <c:order val="0"/>
          <c:tx>
            <c:strRef>
              <c:f>'Age Data'!$B$21</c:f>
              <c:strCache>
                <c:ptCount val="1"/>
                <c:pt idx="0">
                  <c:v>MD-PhD</c:v>
                </c:pt>
              </c:strCache>
            </c:strRef>
          </c:tx>
          <c:spPr>
            <a:ln>
              <a:solidFill>
                <a:srgbClr val="0070C0"/>
              </a:solidFill>
            </a:ln>
          </c:spPr>
          <c:marker>
            <c:symbol val="diamond"/>
            <c:size val="7"/>
            <c:spPr>
              <a:solidFill>
                <a:srgbClr val="0070C0"/>
              </a:solidFill>
            </c:spPr>
          </c:marker>
          <c:trendline>
            <c:trendlineType val="poly"/>
            <c:order val="3"/>
            <c:dispRSqr val="0"/>
            <c:dispEq val="0"/>
          </c:trendline>
          <c:cat>
            <c:numRef>
              <c:f>'Age Data'!$A$22:$A$55</c:f>
              <c:numCache>
                <c:formatCode>General</c:formatCode>
                <c:ptCount val="34"/>
                <c:pt idx="0">
                  <c:v>1980.0</c:v>
                </c:pt>
                <c:pt idx="1">
                  <c:v>1981.0</c:v>
                </c:pt>
                <c:pt idx="2">
                  <c:v>1982.0</c:v>
                </c:pt>
                <c:pt idx="3">
                  <c:v>1983.0</c:v>
                </c:pt>
                <c:pt idx="4">
                  <c:v>1984.0</c:v>
                </c:pt>
                <c:pt idx="5">
                  <c:v>1985.0</c:v>
                </c:pt>
                <c:pt idx="6">
                  <c:v>1986.0</c:v>
                </c:pt>
                <c:pt idx="7">
                  <c:v>1987.0</c:v>
                </c:pt>
                <c:pt idx="8">
                  <c:v>1988.0</c:v>
                </c:pt>
                <c:pt idx="9">
                  <c:v>1989.0</c:v>
                </c:pt>
                <c:pt idx="10">
                  <c:v>1990.0</c:v>
                </c:pt>
                <c:pt idx="11">
                  <c:v>1991.0</c:v>
                </c:pt>
                <c:pt idx="12">
                  <c:v>1992.0</c:v>
                </c:pt>
                <c:pt idx="13">
                  <c:v>1993.0</c:v>
                </c:pt>
                <c:pt idx="14">
                  <c:v>1994.0</c:v>
                </c:pt>
                <c:pt idx="15">
                  <c:v>1995.0</c:v>
                </c:pt>
                <c:pt idx="16">
                  <c:v>1996.0</c:v>
                </c:pt>
                <c:pt idx="17">
                  <c:v>1997.0</c:v>
                </c:pt>
                <c:pt idx="18">
                  <c:v>1998.0</c:v>
                </c:pt>
                <c:pt idx="19">
                  <c:v>1999.0</c:v>
                </c:pt>
                <c:pt idx="20">
                  <c:v>2000.0</c:v>
                </c:pt>
                <c:pt idx="21">
                  <c:v>2001.0</c:v>
                </c:pt>
                <c:pt idx="22">
                  <c:v>2002.0</c:v>
                </c:pt>
                <c:pt idx="23">
                  <c:v>2003.0</c:v>
                </c:pt>
                <c:pt idx="24">
                  <c:v>2004.0</c:v>
                </c:pt>
                <c:pt idx="25">
                  <c:v>2005.0</c:v>
                </c:pt>
                <c:pt idx="26">
                  <c:v>2006.0</c:v>
                </c:pt>
                <c:pt idx="27">
                  <c:v>2007.0</c:v>
                </c:pt>
                <c:pt idx="28">
                  <c:v>2008.0</c:v>
                </c:pt>
                <c:pt idx="29">
                  <c:v>2009.0</c:v>
                </c:pt>
                <c:pt idx="30" formatCode="0_);\(0\)">
                  <c:v>2010.0</c:v>
                </c:pt>
                <c:pt idx="31" formatCode="0_);\(0\)">
                  <c:v>2011.0</c:v>
                </c:pt>
                <c:pt idx="32">
                  <c:v>2012.0</c:v>
                </c:pt>
                <c:pt idx="33">
                  <c:v>2013.0</c:v>
                </c:pt>
              </c:numCache>
            </c:numRef>
          </c:cat>
          <c:val>
            <c:numRef>
              <c:f>'Age Data'!$B$22:$B$55</c:f>
              <c:numCache>
                <c:formatCode>0.0</c:formatCode>
                <c:ptCount val="34"/>
                <c:pt idx="0">
                  <c:v>36.1</c:v>
                </c:pt>
                <c:pt idx="1">
                  <c:v>36.2</c:v>
                </c:pt>
                <c:pt idx="2">
                  <c:v>36.30000000000001</c:v>
                </c:pt>
                <c:pt idx="3">
                  <c:v>36.5</c:v>
                </c:pt>
                <c:pt idx="4">
                  <c:v>36.9</c:v>
                </c:pt>
                <c:pt idx="5">
                  <c:v>37.0</c:v>
                </c:pt>
                <c:pt idx="6">
                  <c:v>37.5</c:v>
                </c:pt>
                <c:pt idx="7">
                  <c:v>38.0</c:v>
                </c:pt>
                <c:pt idx="8">
                  <c:v>38.2</c:v>
                </c:pt>
                <c:pt idx="9">
                  <c:v>38.80000000000001</c:v>
                </c:pt>
                <c:pt idx="10">
                  <c:v>39.0</c:v>
                </c:pt>
                <c:pt idx="11">
                  <c:v>39.2</c:v>
                </c:pt>
                <c:pt idx="12">
                  <c:v>39.2</c:v>
                </c:pt>
                <c:pt idx="13">
                  <c:v>39.9</c:v>
                </c:pt>
                <c:pt idx="14">
                  <c:v>40.0</c:v>
                </c:pt>
                <c:pt idx="15">
                  <c:v>40.1</c:v>
                </c:pt>
                <c:pt idx="16">
                  <c:v>40.1</c:v>
                </c:pt>
                <c:pt idx="17">
                  <c:v>40.30000000000001</c:v>
                </c:pt>
                <c:pt idx="18">
                  <c:v>40.4</c:v>
                </c:pt>
                <c:pt idx="19">
                  <c:v>41.2</c:v>
                </c:pt>
                <c:pt idx="20">
                  <c:v>42.2</c:v>
                </c:pt>
                <c:pt idx="21">
                  <c:v>42.1</c:v>
                </c:pt>
                <c:pt idx="22">
                  <c:v>42.2</c:v>
                </c:pt>
                <c:pt idx="23">
                  <c:v>42.5</c:v>
                </c:pt>
                <c:pt idx="24">
                  <c:v>42.1</c:v>
                </c:pt>
                <c:pt idx="25">
                  <c:v>42.5</c:v>
                </c:pt>
                <c:pt idx="26">
                  <c:v>42.3</c:v>
                </c:pt>
                <c:pt idx="27">
                  <c:v>43.3</c:v>
                </c:pt>
                <c:pt idx="28">
                  <c:v>43.6</c:v>
                </c:pt>
                <c:pt idx="29">
                  <c:v>43.7</c:v>
                </c:pt>
                <c:pt idx="30">
                  <c:v>44.25</c:v>
                </c:pt>
                <c:pt idx="31">
                  <c:v>44.3</c:v>
                </c:pt>
                <c:pt idx="32">
                  <c:v>44.7</c:v>
                </c:pt>
                <c:pt idx="33">
                  <c:v>43.6</c:v>
                </c:pt>
              </c:numCache>
            </c:numRef>
          </c:val>
          <c:smooth val="0"/>
        </c:ser>
        <c:ser>
          <c:idx val="2"/>
          <c:order val="1"/>
          <c:tx>
            <c:strRef>
              <c:f>'Age Data'!$C$21</c:f>
              <c:strCache>
                <c:ptCount val="1"/>
                <c:pt idx="0">
                  <c:v>MD Only</c:v>
                </c:pt>
              </c:strCache>
            </c:strRef>
          </c:tx>
          <c:spPr>
            <a:ln>
              <a:solidFill>
                <a:srgbClr val="C00000"/>
              </a:solidFill>
            </a:ln>
          </c:spPr>
          <c:marker>
            <c:symbol val="square"/>
            <c:size val="7"/>
            <c:spPr>
              <a:solidFill>
                <a:srgbClr val="C00000"/>
              </a:solidFill>
              <a:ln>
                <a:solidFill>
                  <a:srgbClr val="C00000"/>
                </a:solidFill>
              </a:ln>
            </c:spPr>
          </c:marker>
          <c:trendline>
            <c:trendlineType val="poly"/>
            <c:order val="3"/>
            <c:dispRSqr val="0"/>
            <c:dispEq val="0"/>
          </c:trendline>
          <c:cat>
            <c:numRef>
              <c:f>'Age Data'!$A$22:$A$55</c:f>
              <c:numCache>
                <c:formatCode>General</c:formatCode>
                <c:ptCount val="34"/>
                <c:pt idx="0">
                  <c:v>1980.0</c:v>
                </c:pt>
                <c:pt idx="1">
                  <c:v>1981.0</c:v>
                </c:pt>
                <c:pt idx="2">
                  <c:v>1982.0</c:v>
                </c:pt>
                <c:pt idx="3">
                  <c:v>1983.0</c:v>
                </c:pt>
                <c:pt idx="4">
                  <c:v>1984.0</c:v>
                </c:pt>
                <c:pt idx="5">
                  <c:v>1985.0</c:v>
                </c:pt>
                <c:pt idx="6">
                  <c:v>1986.0</c:v>
                </c:pt>
                <c:pt idx="7">
                  <c:v>1987.0</c:v>
                </c:pt>
                <c:pt idx="8">
                  <c:v>1988.0</c:v>
                </c:pt>
                <c:pt idx="9">
                  <c:v>1989.0</c:v>
                </c:pt>
                <c:pt idx="10">
                  <c:v>1990.0</c:v>
                </c:pt>
                <c:pt idx="11">
                  <c:v>1991.0</c:v>
                </c:pt>
                <c:pt idx="12">
                  <c:v>1992.0</c:v>
                </c:pt>
                <c:pt idx="13">
                  <c:v>1993.0</c:v>
                </c:pt>
                <c:pt idx="14">
                  <c:v>1994.0</c:v>
                </c:pt>
                <c:pt idx="15">
                  <c:v>1995.0</c:v>
                </c:pt>
                <c:pt idx="16">
                  <c:v>1996.0</c:v>
                </c:pt>
                <c:pt idx="17">
                  <c:v>1997.0</c:v>
                </c:pt>
                <c:pt idx="18">
                  <c:v>1998.0</c:v>
                </c:pt>
                <c:pt idx="19">
                  <c:v>1999.0</c:v>
                </c:pt>
                <c:pt idx="20">
                  <c:v>2000.0</c:v>
                </c:pt>
                <c:pt idx="21">
                  <c:v>2001.0</c:v>
                </c:pt>
                <c:pt idx="22">
                  <c:v>2002.0</c:v>
                </c:pt>
                <c:pt idx="23">
                  <c:v>2003.0</c:v>
                </c:pt>
                <c:pt idx="24">
                  <c:v>2004.0</c:v>
                </c:pt>
                <c:pt idx="25">
                  <c:v>2005.0</c:v>
                </c:pt>
                <c:pt idx="26">
                  <c:v>2006.0</c:v>
                </c:pt>
                <c:pt idx="27">
                  <c:v>2007.0</c:v>
                </c:pt>
                <c:pt idx="28">
                  <c:v>2008.0</c:v>
                </c:pt>
                <c:pt idx="29">
                  <c:v>2009.0</c:v>
                </c:pt>
                <c:pt idx="30" formatCode="0_);\(0\)">
                  <c:v>2010.0</c:v>
                </c:pt>
                <c:pt idx="31" formatCode="0_);\(0\)">
                  <c:v>2011.0</c:v>
                </c:pt>
                <c:pt idx="32">
                  <c:v>2012.0</c:v>
                </c:pt>
                <c:pt idx="33">
                  <c:v>2013.0</c:v>
                </c:pt>
              </c:numCache>
            </c:numRef>
          </c:cat>
          <c:val>
            <c:numRef>
              <c:f>'Age Data'!$C$22:$C$55</c:f>
              <c:numCache>
                <c:formatCode>0.0</c:formatCode>
                <c:ptCount val="34"/>
                <c:pt idx="0">
                  <c:v>37.7</c:v>
                </c:pt>
                <c:pt idx="1">
                  <c:v>37.30000000000001</c:v>
                </c:pt>
                <c:pt idx="2">
                  <c:v>37.7</c:v>
                </c:pt>
                <c:pt idx="3">
                  <c:v>38.2</c:v>
                </c:pt>
                <c:pt idx="4">
                  <c:v>38.80000000000001</c:v>
                </c:pt>
                <c:pt idx="5">
                  <c:v>38.2</c:v>
                </c:pt>
                <c:pt idx="6">
                  <c:v>38.0</c:v>
                </c:pt>
                <c:pt idx="7">
                  <c:v>39.5</c:v>
                </c:pt>
                <c:pt idx="8">
                  <c:v>39.1</c:v>
                </c:pt>
                <c:pt idx="9">
                  <c:v>39.2</c:v>
                </c:pt>
                <c:pt idx="10">
                  <c:v>39.7</c:v>
                </c:pt>
                <c:pt idx="11">
                  <c:v>40.0</c:v>
                </c:pt>
                <c:pt idx="12">
                  <c:v>40.7</c:v>
                </c:pt>
                <c:pt idx="13">
                  <c:v>40.7</c:v>
                </c:pt>
                <c:pt idx="14">
                  <c:v>40.5</c:v>
                </c:pt>
                <c:pt idx="15">
                  <c:v>40.9</c:v>
                </c:pt>
                <c:pt idx="16">
                  <c:v>41.1</c:v>
                </c:pt>
                <c:pt idx="17">
                  <c:v>42.0</c:v>
                </c:pt>
                <c:pt idx="18">
                  <c:v>42.0</c:v>
                </c:pt>
                <c:pt idx="19">
                  <c:v>42.9</c:v>
                </c:pt>
                <c:pt idx="20">
                  <c:v>43.2</c:v>
                </c:pt>
                <c:pt idx="21">
                  <c:v>43.9</c:v>
                </c:pt>
                <c:pt idx="22">
                  <c:v>44.0</c:v>
                </c:pt>
                <c:pt idx="23">
                  <c:v>44.1</c:v>
                </c:pt>
                <c:pt idx="24">
                  <c:v>43.5</c:v>
                </c:pt>
                <c:pt idx="25">
                  <c:v>44.6</c:v>
                </c:pt>
                <c:pt idx="26">
                  <c:v>44.2</c:v>
                </c:pt>
                <c:pt idx="27">
                  <c:v>43.5</c:v>
                </c:pt>
                <c:pt idx="28">
                  <c:v>44.2</c:v>
                </c:pt>
                <c:pt idx="29">
                  <c:v>44.1</c:v>
                </c:pt>
                <c:pt idx="30">
                  <c:v>45.37</c:v>
                </c:pt>
                <c:pt idx="31">
                  <c:v>45.1</c:v>
                </c:pt>
                <c:pt idx="32">
                  <c:v>44.7</c:v>
                </c:pt>
                <c:pt idx="33">
                  <c:v>45.2</c:v>
                </c:pt>
              </c:numCache>
            </c:numRef>
          </c:val>
          <c:smooth val="0"/>
        </c:ser>
        <c:ser>
          <c:idx val="3"/>
          <c:order val="2"/>
          <c:tx>
            <c:strRef>
              <c:f>'Age Data'!$D$21</c:f>
              <c:strCache>
                <c:ptCount val="1"/>
                <c:pt idx="0">
                  <c:v>PhD Only</c:v>
                </c:pt>
              </c:strCache>
            </c:strRef>
          </c:tx>
          <c:spPr>
            <a:ln>
              <a:solidFill>
                <a:srgbClr val="92D050"/>
              </a:solidFill>
            </a:ln>
          </c:spPr>
          <c:marker>
            <c:symbol val="triangle"/>
            <c:size val="7"/>
            <c:spPr>
              <a:solidFill>
                <a:srgbClr val="92D050"/>
              </a:solidFill>
              <a:ln>
                <a:solidFill>
                  <a:srgbClr val="92D050"/>
                </a:solidFill>
              </a:ln>
            </c:spPr>
          </c:marker>
          <c:trendline>
            <c:trendlineType val="poly"/>
            <c:order val="3"/>
            <c:dispRSqr val="0"/>
            <c:dispEq val="0"/>
          </c:trendline>
          <c:cat>
            <c:numRef>
              <c:f>'Age Data'!$A$22:$A$55</c:f>
              <c:numCache>
                <c:formatCode>General</c:formatCode>
                <c:ptCount val="34"/>
                <c:pt idx="0">
                  <c:v>1980.0</c:v>
                </c:pt>
                <c:pt idx="1">
                  <c:v>1981.0</c:v>
                </c:pt>
                <c:pt idx="2">
                  <c:v>1982.0</c:v>
                </c:pt>
                <c:pt idx="3">
                  <c:v>1983.0</c:v>
                </c:pt>
                <c:pt idx="4">
                  <c:v>1984.0</c:v>
                </c:pt>
                <c:pt idx="5">
                  <c:v>1985.0</c:v>
                </c:pt>
                <c:pt idx="6">
                  <c:v>1986.0</c:v>
                </c:pt>
                <c:pt idx="7">
                  <c:v>1987.0</c:v>
                </c:pt>
                <c:pt idx="8">
                  <c:v>1988.0</c:v>
                </c:pt>
                <c:pt idx="9">
                  <c:v>1989.0</c:v>
                </c:pt>
                <c:pt idx="10">
                  <c:v>1990.0</c:v>
                </c:pt>
                <c:pt idx="11">
                  <c:v>1991.0</c:v>
                </c:pt>
                <c:pt idx="12">
                  <c:v>1992.0</c:v>
                </c:pt>
                <c:pt idx="13">
                  <c:v>1993.0</c:v>
                </c:pt>
                <c:pt idx="14">
                  <c:v>1994.0</c:v>
                </c:pt>
                <c:pt idx="15">
                  <c:v>1995.0</c:v>
                </c:pt>
                <c:pt idx="16">
                  <c:v>1996.0</c:v>
                </c:pt>
                <c:pt idx="17">
                  <c:v>1997.0</c:v>
                </c:pt>
                <c:pt idx="18">
                  <c:v>1998.0</c:v>
                </c:pt>
                <c:pt idx="19">
                  <c:v>1999.0</c:v>
                </c:pt>
                <c:pt idx="20">
                  <c:v>2000.0</c:v>
                </c:pt>
                <c:pt idx="21">
                  <c:v>2001.0</c:v>
                </c:pt>
                <c:pt idx="22">
                  <c:v>2002.0</c:v>
                </c:pt>
                <c:pt idx="23">
                  <c:v>2003.0</c:v>
                </c:pt>
                <c:pt idx="24">
                  <c:v>2004.0</c:v>
                </c:pt>
                <c:pt idx="25">
                  <c:v>2005.0</c:v>
                </c:pt>
                <c:pt idx="26">
                  <c:v>2006.0</c:v>
                </c:pt>
                <c:pt idx="27">
                  <c:v>2007.0</c:v>
                </c:pt>
                <c:pt idx="28">
                  <c:v>2008.0</c:v>
                </c:pt>
                <c:pt idx="29">
                  <c:v>2009.0</c:v>
                </c:pt>
                <c:pt idx="30" formatCode="0_);\(0\)">
                  <c:v>2010.0</c:v>
                </c:pt>
                <c:pt idx="31" formatCode="0_);\(0\)">
                  <c:v>2011.0</c:v>
                </c:pt>
                <c:pt idx="32">
                  <c:v>2012.0</c:v>
                </c:pt>
                <c:pt idx="33">
                  <c:v>2013.0</c:v>
                </c:pt>
              </c:numCache>
            </c:numRef>
          </c:cat>
          <c:val>
            <c:numRef>
              <c:f>'Age Data'!$D$22:$D$55</c:f>
              <c:numCache>
                <c:formatCode>0.0</c:formatCode>
                <c:ptCount val="34"/>
                <c:pt idx="0">
                  <c:v>35.7</c:v>
                </c:pt>
                <c:pt idx="1">
                  <c:v>35.6</c:v>
                </c:pt>
                <c:pt idx="2">
                  <c:v>36.0</c:v>
                </c:pt>
                <c:pt idx="3">
                  <c:v>35.9</c:v>
                </c:pt>
                <c:pt idx="4">
                  <c:v>36.4</c:v>
                </c:pt>
                <c:pt idx="5">
                  <c:v>36.6</c:v>
                </c:pt>
                <c:pt idx="6">
                  <c:v>37.30000000000001</c:v>
                </c:pt>
                <c:pt idx="7">
                  <c:v>37.6</c:v>
                </c:pt>
                <c:pt idx="8">
                  <c:v>37.9</c:v>
                </c:pt>
                <c:pt idx="9">
                  <c:v>38.7</c:v>
                </c:pt>
                <c:pt idx="10">
                  <c:v>38.7</c:v>
                </c:pt>
                <c:pt idx="11">
                  <c:v>38.80000000000001</c:v>
                </c:pt>
                <c:pt idx="12">
                  <c:v>38.9</c:v>
                </c:pt>
                <c:pt idx="13">
                  <c:v>39.5</c:v>
                </c:pt>
                <c:pt idx="14">
                  <c:v>39.80000000000001</c:v>
                </c:pt>
                <c:pt idx="15">
                  <c:v>39.7</c:v>
                </c:pt>
                <c:pt idx="16">
                  <c:v>39.80000000000001</c:v>
                </c:pt>
                <c:pt idx="17">
                  <c:v>39.9</c:v>
                </c:pt>
                <c:pt idx="18">
                  <c:v>40.0</c:v>
                </c:pt>
                <c:pt idx="19">
                  <c:v>40.7</c:v>
                </c:pt>
                <c:pt idx="20">
                  <c:v>41.8</c:v>
                </c:pt>
                <c:pt idx="21">
                  <c:v>41.7</c:v>
                </c:pt>
                <c:pt idx="22">
                  <c:v>41.7</c:v>
                </c:pt>
                <c:pt idx="23">
                  <c:v>42.0</c:v>
                </c:pt>
                <c:pt idx="24">
                  <c:v>41.7</c:v>
                </c:pt>
                <c:pt idx="25">
                  <c:v>41.8</c:v>
                </c:pt>
                <c:pt idx="26">
                  <c:v>41.7</c:v>
                </c:pt>
                <c:pt idx="27">
                  <c:v>42.2</c:v>
                </c:pt>
                <c:pt idx="28">
                  <c:v>41.8</c:v>
                </c:pt>
                <c:pt idx="29">
                  <c:v>42.3</c:v>
                </c:pt>
                <c:pt idx="30">
                  <c:v>41.7</c:v>
                </c:pt>
                <c:pt idx="31">
                  <c:v>42.4</c:v>
                </c:pt>
                <c:pt idx="32">
                  <c:v>42.2</c:v>
                </c:pt>
                <c:pt idx="33">
                  <c:v>42.1</c:v>
                </c:pt>
              </c:numCache>
            </c:numRef>
          </c:val>
          <c:smooth val="0"/>
        </c:ser>
        <c:dLbls>
          <c:showLegendKey val="0"/>
          <c:showVal val="0"/>
          <c:showCatName val="0"/>
          <c:showSerName val="0"/>
          <c:showPercent val="0"/>
          <c:showBubbleSize val="0"/>
        </c:dLbls>
        <c:marker val="1"/>
        <c:smooth val="0"/>
        <c:axId val="2090923432"/>
        <c:axId val="2089382712"/>
      </c:lineChart>
      <c:catAx>
        <c:axId val="2090923432"/>
        <c:scaling>
          <c:orientation val="minMax"/>
        </c:scaling>
        <c:delete val="0"/>
        <c:axPos val="b"/>
        <c:title>
          <c:tx>
            <c:rich>
              <a:bodyPr/>
              <a:lstStyle/>
              <a:p>
                <a:pPr>
                  <a:defRPr/>
                </a:pPr>
                <a:r>
                  <a:rPr lang="en-US"/>
                  <a:t>Fiscal Year</a:t>
                </a:r>
              </a:p>
            </c:rich>
          </c:tx>
          <c:layout/>
          <c:overlay val="0"/>
        </c:title>
        <c:numFmt formatCode="General" sourceLinked="1"/>
        <c:majorTickMark val="none"/>
        <c:minorTickMark val="none"/>
        <c:tickLblPos val="nextTo"/>
        <c:txPr>
          <a:bodyPr rot="-3300000"/>
          <a:lstStyle/>
          <a:p>
            <a:pPr>
              <a:defRPr/>
            </a:pPr>
            <a:endParaRPr lang="en-US"/>
          </a:p>
        </c:txPr>
        <c:crossAx val="2089382712"/>
        <c:crosses val="autoZero"/>
        <c:auto val="1"/>
        <c:lblAlgn val="ctr"/>
        <c:lblOffset val="100"/>
        <c:noMultiLvlLbl val="0"/>
      </c:catAx>
      <c:valAx>
        <c:axId val="2089382712"/>
        <c:scaling>
          <c:orientation val="minMax"/>
          <c:max val="48.0"/>
          <c:min val="32.0"/>
        </c:scaling>
        <c:delete val="0"/>
        <c:axPos val="l"/>
        <c:majorGridlines/>
        <c:title>
          <c:tx>
            <c:rich>
              <a:bodyPr/>
              <a:lstStyle/>
              <a:p>
                <a:pPr>
                  <a:defRPr/>
                </a:pPr>
                <a:r>
                  <a:rPr lang="en-US"/>
                  <a:t>Averge</a:t>
                </a:r>
                <a:r>
                  <a:rPr lang="en-US" baseline="0"/>
                  <a:t> Age (Years)</a:t>
                </a:r>
                <a:endParaRPr lang="en-US"/>
              </a:p>
            </c:rich>
          </c:tx>
          <c:layout/>
          <c:overlay val="0"/>
        </c:title>
        <c:numFmt formatCode="0.0" sourceLinked="1"/>
        <c:majorTickMark val="out"/>
        <c:minorTickMark val="none"/>
        <c:tickLblPos val="nextTo"/>
        <c:crossAx val="2090923432"/>
        <c:crosses val="autoZero"/>
        <c:crossBetween val="between"/>
      </c:valAx>
      <c:spPr>
        <a:noFill/>
        <a:ln w="25400">
          <a:noFill/>
        </a:ln>
      </c:spPr>
    </c:plotArea>
    <c:legend>
      <c:legendPos val="r"/>
      <c:layout/>
      <c:overlay val="0"/>
    </c:legend>
    <c:plotVisOnly val="1"/>
    <c:dispBlanksAs val="gap"/>
    <c:showDLblsOverMax val="0"/>
  </c:chart>
  <c:externalData r:id="rId1">
    <c:autoUpdate val="0"/>
  </c:externalData>
  <c:userShapes r:id="rId2"/>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drawing1.xml><?xml version="1.0" encoding="utf-8"?>
<c:userShapes xmlns:c="http://schemas.openxmlformats.org/drawingml/2006/chart">
  <cdr:relSizeAnchor xmlns:cdr="http://schemas.openxmlformats.org/drawingml/2006/chartDrawing">
    <cdr:from>
      <cdr:x>0</cdr:x>
      <cdr:y>0.90658</cdr:y>
    </cdr:from>
    <cdr:to>
      <cdr:x>1</cdr:x>
      <cdr:y>0.99286</cdr:y>
    </cdr:to>
    <cdr:sp macro="" textlink="">
      <cdr:nvSpPr>
        <cdr:cNvPr id="2" name="TextBox 1"/>
        <cdr:cNvSpPr txBox="1"/>
      </cdr:nvSpPr>
      <cdr:spPr>
        <a:xfrm xmlns:a="http://schemas.openxmlformats.org/drawingml/2006/main">
          <a:off x="0" y="5700994"/>
          <a:ext cx="8669694" cy="542552"/>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sz="800" b="0">
              <a:solidFill>
                <a:sysClr val="windowText" lastClr="000000"/>
              </a:solidFill>
              <a:latin typeface="Calibri"/>
            </a:rPr>
            <a:t>*The definition of first time investigator has changed over time, and the annual numbers in the chart reflect the first time investigator policies that were in place during those years.  R01 Equivalents include activity codes R01, R23, R29, and R37, and beginning in 2008 included DP2 awards to first-time NIH investigators.  Not all these activities are in use by NIH every year.</a:t>
          </a:r>
        </a:p>
        <a:p xmlns:a="http://schemas.openxmlformats.org/drawingml/2006/main">
          <a:r>
            <a:rPr lang="en-US" sz="800" b="0">
              <a:solidFill>
                <a:sysClr val="windowText" lastClr="000000"/>
              </a:solidFill>
              <a:latin typeface="Calibri"/>
            </a:rPr>
            <a:t>** Excludes American Reinvestment and Recovery</a:t>
          </a:r>
          <a:r>
            <a:rPr lang="en-US" sz="800" b="0" baseline="0">
              <a:solidFill>
                <a:sysClr val="windowText" lastClr="000000"/>
              </a:solidFill>
              <a:latin typeface="Calibri"/>
            </a:rPr>
            <a:t> Act Awards (ARRA).</a:t>
          </a:r>
          <a:endParaRPr lang="en-US" sz="800" b="0">
            <a:solidFill>
              <a:sysClr val="windowText" lastClr="000000"/>
            </a:solidFill>
            <a:latin typeface="Calibri"/>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6888" cy="465138"/>
          </a:xfrm>
          <a:prstGeom prst="rect">
            <a:avLst/>
          </a:prstGeom>
        </p:spPr>
        <p:txBody>
          <a:bodyPr vert="horz" lIns="91431" tIns="45715" rIns="91431" bIns="45715" rtlCol="0"/>
          <a:lstStyle>
            <a:lvl1pPr algn="l">
              <a:defRPr sz="1200"/>
            </a:lvl1pPr>
          </a:lstStyle>
          <a:p>
            <a:endParaRPr lang="en-US"/>
          </a:p>
        </p:txBody>
      </p:sp>
      <p:sp>
        <p:nvSpPr>
          <p:cNvPr id="3" name="Date Placeholder 2"/>
          <p:cNvSpPr>
            <a:spLocks noGrp="1"/>
          </p:cNvSpPr>
          <p:nvPr>
            <p:ph type="dt" sz="quarter" idx="1"/>
          </p:nvPr>
        </p:nvSpPr>
        <p:spPr>
          <a:xfrm>
            <a:off x="3968750" y="0"/>
            <a:ext cx="3036888" cy="465138"/>
          </a:xfrm>
          <a:prstGeom prst="rect">
            <a:avLst/>
          </a:prstGeom>
        </p:spPr>
        <p:txBody>
          <a:bodyPr vert="horz" lIns="91431" tIns="45715" rIns="91431" bIns="45715" rtlCol="0"/>
          <a:lstStyle>
            <a:lvl1pPr algn="r">
              <a:defRPr sz="1200"/>
            </a:lvl1pPr>
          </a:lstStyle>
          <a:p>
            <a:fld id="{5069B1D6-E820-44A1-85AC-0B5F5C894AA8}" type="datetimeFigureOut">
              <a:rPr lang="en-US" smtClean="0"/>
              <a:t>1/20/15</a:t>
            </a:fld>
            <a:endParaRPr lang="en-US"/>
          </a:p>
        </p:txBody>
      </p:sp>
      <p:sp>
        <p:nvSpPr>
          <p:cNvPr id="4" name="Footer Placeholder 3"/>
          <p:cNvSpPr>
            <a:spLocks noGrp="1"/>
          </p:cNvSpPr>
          <p:nvPr>
            <p:ph type="ftr" sz="quarter" idx="2"/>
          </p:nvPr>
        </p:nvSpPr>
        <p:spPr>
          <a:xfrm>
            <a:off x="1" y="8821739"/>
            <a:ext cx="3036888" cy="465137"/>
          </a:xfrm>
          <a:prstGeom prst="rect">
            <a:avLst/>
          </a:prstGeom>
        </p:spPr>
        <p:txBody>
          <a:bodyPr vert="horz" lIns="91431" tIns="45715" rIns="91431"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3968750" y="8821739"/>
            <a:ext cx="3036888" cy="465137"/>
          </a:xfrm>
          <a:prstGeom prst="rect">
            <a:avLst/>
          </a:prstGeom>
        </p:spPr>
        <p:txBody>
          <a:bodyPr vert="horz" lIns="91431" tIns="45715" rIns="91431" bIns="45715" rtlCol="0" anchor="b"/>
          <a:lstStyle>
            <a:lvl1pPr algn="r">
              <a:defRPr sz="1200"/>
            </a:lvl1pPr>
          </a:lstStyle>
          <a:p>
            <a:fld id="{C333B0A5-67A8-4E67-A4B8-C0A93371E306}" type="slidenum">
              <a:rPr lang="en-US" smtClean="0"/>
              <a:t>‹#›</a:t>
            </a:fld>
            <a:endParaRPr lang="en-US"/>
          </a:p>
        </p:txBody>
      </p:sp>
    </p:spTree>
    <p:extLst>
      <p:ext uri="{BB962C8B-B14F-4D97-AF65-F5344CB8AC3E}">
        <p14:creationId xmlns:p14="http://schemas.microsoft.com/office/powerpoint/2010/main" val="14547670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6464" cy="464423"/>
          </a:xfrm>
          <a:prstGeom prst="rect">
            <a:avLst/>
          </a:prstGeom>
        </p:spPr>
        <p:txBody>
          <a:bodyPr vert="horz" lIns="93104" tIns="46552" rIns="93104" bIns="46552" rtlCol="0"/>
          <a:lstStyle>
            <a:lvl1pPr algn="l">
              <a:defRPr sz="1200"/>
            </a:lvl1pPr>
          </a:lstStyle>
          <a:p>
            <a:endParaRPr lang="en-US"/>
          </a:p>
        </p:txBody>
      </p:sp>
      <p:sp>
        <p:nvSpPr>
          <p:cNvPr id="3" name="Date Placeholder 2"/>
          <p:cNvSpPr>
            <a:spLocks noGrp="1"/>
          </p:cNvSpPr>
          <p:nvPr>
            <p:ph type="dt" idx="1"/>
          </p:nvPr>
        </p:nvSpPr>
        <p:spPr>
          <a:xfrm>
            <a:off x="3969139" y="1"/>
            <a:ext cx="3036464" cy="464423"/>
          </a:xfrm>
          <a:prstGeom prst="rect">
            <a:avLst/>
          </a:prstGeom>
        </p:spPr>
        <p:txBody>
          <a:bodyPr vert="horz" lIns="93104" tIns="46552" rIns="93104" bIns="46552" rtlCol="0"/>
          <a:lstStyle>
            <a:lvl1pPr algn="r">
              <a:defRPr sz="1200"/>
            </a:lvl1pPr>
          </a:lstStyle>
          <a:p>
            <a:fld id="{035E81EA-9F49-447C-81A5-D9622601E31D}" type="datetimeFigureOut">
              <a:rPr lang="en-US" smtClean="0"/>
              <a:t>1/20/15</a:t>
            </a:fld>
            <a:endParaRPr lang="en-US"/>
          </a:p>
        </p:txBody>
      </p:sp>
      <p:sp>
        <p:nvSpPr>
          <p:cNvPr id="4" name="Slide Image Placeholder 3"/>
          <p:cNvSpPr>
            <a:spLocks noGrp="1" noRot="1" noChangeAspect="1"/>
          </p:cNvSpPr>
          <p:nvPr>
            <p:ph type="sldImg" idx="2"/>
          </p:nvPr>
        </p:nvSpPr>
        <p:spPr>
          <a:xfrm>
            <a:off x="1182688" y="696913"/>
            <a:ext cx="4641850" cy="3482975"/>
          </a:xfrm>
          <a:prstGeom prst="rect">
            <a:avLst/>
          </a:prstGeom>
          <a:noFill/>
          <a:ln w="12700">
            <a:solidFill>
              <a:prstClr val="black"/>
            </a:solidFill>
          </a:ln>
        </p:spPr>
        <p:txBody>
          <a:bodyPr vert="horz" lIns="93104" tIns="46552" rIns="93104" bIns="46552" rtlCol="0" anchor="ctr"/>
          <a:lstStyle/>
          <a:p>
            <a:endParaRPr lang="en-US"/>
          </a:p>
        </p:txBody>
      </p:sp>
      <p:sp>
        <p:nvSpPr>
          <p:cNvPr id="5" name="Notes Placeholder 4"/>
          <p:cNvSpPr>
            <a:spLocks noGrp="1"/>
          </p:cNvSpPr>
          <p:nvPr>
            <p:ph type="body" sz="quarter" idx="3"/>
          </p:nvPr>
        </p:nvSpPr>
        <p:spPr>
          <a:xfrm>
            <a:off x="700723" y="4412020"/>
            <a:ext cx="5605780" cy="4179808"/>
          </a:xfrm>
          <a:prstGeom prst="rect">
            <a:avLst/>
          </a:prstGeom>
        </p:spPr>
        <p:txBody>
          <a:bodyPr vert="horz" lIns="93104" tIns="46552" rIns="93104" bIns="4655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2429"/>
            <a:ext cx="3036464" cy="464423"/>
          </a:xfrm>
          <a:prstGeom prst="rect">
            <a:avLst/>
          </a:prstGeom>
        </p:spPr>
        <p:txBody>
          <a:bodyPr vert="horz" lIns="93104" tIns="46552" rIns="93104" bIns="46552" rtlCol="0" anchor="b"/>
          <a:lstStyle>
            <a:lvl1pPr algn="l">
              <a:defRPr sz="1200"/>
            </a:lvl1pPr>
          </a:lstStyle>
          <a:p>
            <a:endParaRPr lang="en-US"/>
          </a:p>
        </p:txBody>
      </p:sp>
      <p:sp>
        <p:nvSpPr>
          <p:cNvPr id="7" name="Slide Number Placeholder 6"/>
          <p:cNvSpPr>
            <a:spLocks noGrp="1"/>
          </p:cNvSpPr>
          <p:nvPr>
            <p:ph type="sldNum" sz="quarter" idx="5"/>
          </p:nvPr>
        </p:nvSpPr>
        <p:spPr>
          <a:xfrm>
            <a:off x="3969139" y="8822429"/>
            <a:ext cx="3036464" cy="464423"/>
          </a:xfrm>
          <a:prstGeom prst="rect">
            <a:avLst/>
          </a:prstGeom>
        </p:spPr>
        <p:txBody>
          <a:bodyPr vert="horz" lIns="93104" tIns="46552" rIns="93104" bIns="46552" rtlCol="0" anchor="b"/>
          <a:lstStyle>
            <a:lvl1pPr algn="r">
              <a:defRPr sz="1200"/>
            </a:lvl1pPr>
          </a:lstStyle>
          <a:p>
            <a:fld id="{CD373198-7C3F-4AB0-BC50-7872DC3859AA}" type="slidenum">
              <a:rPr lang="en-US" smtClean="0"/>
              <a:t>‹#›</a:t>
            </a:fld>
            <a:endParaRPr lang="en-US"/>
          </a:p>
        </p:txBody>
      </p:sp>
    </p:spTree>
    <p:extLst>
      <p:ext uri="{BB962C8B-B14F-4D97-AF65-F5344CB8AC3E}">
        <p14:creationId xmlns:p14="http://schemas.microsoft.com/office/powerpoint/2010/main" val="1004271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373198-7C3F-4AB0-BC50-7872DC3859AA}" type="slidenum">
              <a:rPr lang="en-US" smtClean="0"/>
              <a:t>1</a:t>
            </a:fld>
            <a:endParaRPr lang="en-US"/>
          </a:p>
        </p:txBody>
      </p:sp>
    </p:spTree>
    <p:extLst>
      <p:ext uri="{BB962C8B-B14F-4D97-AF65-F5344CB8AC3E}">
        <p14:creationId xmlns:p14="http://schemas.microsoft.com/office/powerpoint/2010/main" val="3502783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373198-7C3F-4AB0-BC50-7872DC3859AA}" type="slidenum">
              <a:rPr lang="en-US" smtClean="0"/>
              <a:t>2</a:t>
            </a:fld>
            <a:endParaRPr lang="en-US"/>
          </a:p>
        </p:txBody>
      </p:sp>
    </p:spTree>
    <p:extLst>
      <p:ext uri="{BB962C8B-B14F-4D97-AF65-F5344CB8AC3E}">
        <p14:creationId xmlns:p14="http://schemas.microsoft.com/office/powerpoint/2010/main" val="577262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81F9DF-3886-4769-AE86-B562D1550614}" type="datetime1">
              <a:rPr lang="en-US" smtClean="0"/>
              <a:t>1/20/15</a:t>
            </a:fld>
            <a:endParaRPr lang="en-US"/>
          </a:p>
        </p:txBody>
      </p:sp>
      <p:sp>
        <p:nvSpPr>
          <p:cNvPr id="5" name="Footer Placeholder 4"/>
          <p:cNvSpPr>
            <a:spLocks noGrp="1"/>
          </p:cNvSpPr>
          <p:nvPr>
            <p:ph type="ftr" sz="quarter" idx="11"/>
          </p:nvPr>
        </p:nvSpPr>
        <p:spPr/>
        <p:txBody>
          <a:bodyPr/>
          <a:lstStyle/>
          <a:p>
            <a:r>
              <a:rPr lang="en-US" smtClean="0"/>
              <a:t>DRAFT – Must be UPDATED - DO NOT DISTRIBUTE</a:t>
            </a:r>
            <a:endParaRPr lang="en-US"/>
          </a:p>
        </p:txBody>
      </p:sp>
      <p:sp>
        <p:nvSpPr>
          <p:cNvPr id="6" name="Slide Number Placeholder 5"/>
          <p:cNvSpPr>
            <a:spLocks noGrp="1"/>
          </p:cNvSpPr>
          <p:nvPr>
            <p:ph type="sldNum" sz="quarter" idx="12"/>
          </p:nvPr>
        </p:nvSpPr>
        <p:spPr/>
        <p:txBody>
          <a:bodyPr/>
          <a:lstStyle/>
          <a:p>
            <a:fld id="{DBE0628C-139D-4B0E-AC58-8E96C1340F7A}" type="slidenum">
              <a:rPr lang="en-US" smtClean="0"/>
              <a:t>‹#›</a:t>
            </a:fld>
            <a:endParaRPr lang="en-US"/>
          </a:p>
        </p:txBody>
      </p:sp>
    </p:spTree>
    <p:extLst>
      <p:ext uri="{BB962C8B-B14F-4D97-AF65-F5344CB8AC3E}">
        <p14:creationId xmlns:p14="http://schemas.microsoft.com/office/powerpoint/2010/main" val="3849367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8E3979-326E-49DC-8F55-2DDE773BF6FA}" type="datetime1">
              <a:rPr lang="en-US" smtClean="0"/>
              <a:t>1/20/15</a:t>
            </a:fld>
            <a:endParaRPr lang="en-US"/>
          </a:p>
        </p:txBody>
      </p:sp>
      <p:sp>
        <p:nvSpPr>
          <p:cNvPr id="5" name="Footer Placeholder 4"/>
          <p:cNvSpPr>
            <a:spLocks noGrp="1"/>
          </p:cNvSpPr>
          <p:nvPr>
            <p:ph type="ftr" sz="quarter" idx="11"/>
          </p:nvPr>
        </p:nvSpPr>
        <p:spPr/>
        <p:txBody>
          <a:bodyPr/>
          <a:lstStyle/>
          <a:p>
            <a:r>
              <a:rPr lang="en-US" smtClean="0"/>
              <a:t>DRAFT – Must be UPDATED - DO NOT DISTRIBUTE</a:t>
            </a:r>
            <a:endParaRPr lang="en-US"/>
          </a:p>
        </p:txBody>
      </p:sp>
      <p:sp>
        <p:nvSpPr>
          <p:cNvPr id="6" name="Slide Number Placeholder 5"/>
          <p:cNvSpPr>
            <a:spLocks noGrp="1"/>
          </p:cNvSpPr>
          <p:nvPr>
            <p:ph type="sldNum" sz="quarter" idx="12"/>
          </p:nvPr>
        </p:nvSpPr>
        <p:spPr/>
        <p:txBody>
          <a:bodyPr/>
          <a:lstStyle/>
          <a:p>
            <a:fld id="{DBE0628C-139D-4B0E-AC58-8E96C1340F7A}" type="slidenum">
              <a:rPr lang="en-US" smtClean="0"/>
              <a:t>‹#›</a:t>
            </a:fld>
            <a:endParaRPr lang="en-US"/>
          </a:p>
        </p:txBody>
      </p:sp>
    </p:spTree>
    <p:extLst>
      <p:ext uri="{BB962C8B-B14F-4D97-AF65-F5344CB8AC3E}">
        <p14:creationId xmlns:p14="http://schemas.microsoft.com/office/powerpoint/2010/main" val="2387089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F2E695-71DD-457F-A608-D7818F242E73}" type="datetime1">
              <a:rPr lang="en-US" smtClean="0"/>
              <a:t>1/20/15</a:t>
            </a:fld>
            <a:endParaRPr lang="en-US"/>
          </a:p>
        </p:txBody>
      </p:sp>
      <p:sp>
        <p:nvSpPr>
          <p:cNvPr id="5" name="Footer Placeholder 4"/>
          <p:cNvSpPr>
            <a:spLocks noGrp="1"/>
          </p:cNvSpPr>
          <p:nvPr>
            <p:ph type="ftr" sz="quarter" idx="11"/>
          </p:nvPr>
        </p:nvSpPr>
        <p:spPr/>
        <p:txBody>
          <a:bodyPr/>
          <a:lstStyle/>
          <a:p>
            <a:r>
              <a:rPr lang="en-US" smtClean="0"/>
              <a:t>DRAFT – Must be UPDATED - DO NOT DISTRIBUTE</a:t>
            </a:r>
            <a:endParaRPr lang="en-US"/>
          </a:p>
        </p:txBody>
      </p:sp>
      <p:sp>
        <p:nvSpPr>
          <p:cNvPr id="6" name="Slide Number Placeholder 5"/>
          <p:cNvSpPr>
            <a:spLocks noGrp="1"/>
          </p:cNvSpPr>
          <p:nvPr>
            <p:ph type="sldNum" sz="quarter" idx="12"/>
          </p:nvPr>
        </p:nvSpPr>
        <p:spPr/>
        <p:txBody>
          <a:bodyPr/>
          <a:lstStyle/>
          <a:p>
            <a:fld id="{DBE0628C-139D-4B0E-AC58-8E96C1340F7A}" type="slidenum">
              <a:rPr lang="en-US" smtClean="0"/>
              <a:t>‹#›</a:t>
            </a:fld>
            <a:endParaRPr lang="en-US"/>
          </a:p>
        </p:txBody>
      </p:sp>
    </p:spTree>
    <p:extLst>
      <p:ext uri="{BB962C8B-B14F-4D97-AF65-F5344CB8AC3E}">
        <p14:creationId xmlns:p14="http://schemas.microsoft.com/office/powerpoint/2010/main" val="3389561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DA047402-5284-4515-8AD2-5D5C2EEFFED4}" type="datetimeFigureOut">
              <a:rPr lang="en-US">
                <a:solidFill>
                  <a:prstClr val="black">
                    <a:tint val="75000"/>
                  </a:prstClr>
                </a:solidFill>
              </a:rPr>
              <a:pPr>
                <a:defRPr/>
              </a:pPr>
              <a:t>1/20/15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D4E6A99-CDF7-46DD-AFB2-412D57226C5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852638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EE461EF-1D07-4A59-AFEA-706416F4AD23}" type="datetimeFigureOut">
              <a:rPr lang="en-US">
                <a:solidFill>
                  <a:prstClr val="black">
                    <a:tint val="75000"/>
                  </a:prstClr>
                </a:solidFill>
              </a:rPr>
              <a:pPr>
                <a:defRPr/>
              </a:pPr>
              <a:t>1/20/15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0DA55EE-46CF-40CE-884D-70E7B920688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835651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48072A3F-072B-4A97-AF5D-051C944F4264}" type="datetimeFigureOut">
              <a:rPr lang="en-US">
                <a:solidFill>
                  <a:prstClr val="black">
                    <a:tint val="75000"/>
                  </a:prstClr>
                </a:solidFill>
              </a:rPr>
              <a:pPr>
                <a:defRPr/>
              </a:pPr>
              <a:t>1/20/15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3391947-4735-45F5-B162-76DED9798DA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6302814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F5DD903-0EAA-4ED6-B941-3B5B10290228}" type="datetimeFigureOut">
              <a:rPr lang="en-US">
                <a:solidFill>
                  <a:prstClr val="black">
                    <a:tint val="75000"/>
                  </a:prstClr>
                </a:solidFill>
              </a:rPr>
              <a:pPr>
                <a:defRPr/>
              </a:pPr>
              <a:t>1/20/15</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6BC6FB50-ECF2-4F06-9D84-AC46ED95E29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0737034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AAED5C87-08C3-4DC2-8647-7AD6268377EA}" type="datetimeFigureOut">
              <a:rPr lang="en-US">
                <a:solidFill>
                  <a:prstClr val="black">
                    <a:tint val="75000"/>
                  </a:prstClr>
                </a:solidFill>
              </a:rPr>
              <a:pPr>
                <a:defRPr/>
              </a:pPr>
              <a:t>1/20/15</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413CF86D-44B4-4D5D-B6CC-7D421ABBC8A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6507283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E633893-0FDD-49A0-AFA0-DA7265A34397}" type="datetimeFigureOut">
              <a:rPr lang="en-US">
                <a:solidFill>
                  <a:prstClr val="black">
                    <a:tint val="75000"/>
                  </a:prstClr>
                </a:solidFill>
              </a:rPr>
              <a:pPr>
                <a:defRPr/>
              </a:pPr>
              <a:t>1/20/15</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80187987-D475-496A-83F2-044197F6082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8759521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2099150-CC7D-4A89-99EC-7CFA1B87C8DF}" type="datetimeFigureOut">
              <a:rPr lang="en-US">
                <a:solidFill>
                  <a:prstClr val="black">
                    <a:tint val="75000"/>
                  </a:prstClr>
                </a:solidFill>
              </a:rPr>
              <a:pPr>
                <a:defRPr/>
              </a:pPr>
              <a:t>1/20/15</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44B76165-5903-4076-9A27-A5AACD22153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8942539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DEE503E-7480-45B7-884F-52EF1BA990A6}" type="datetimeFigureOut">
              <a:rPr lang="en-US">
                <a:solidFill>
                  <a:prstClr val="black">
                    <a:tint val="75000"/>
                  </a:prstClr>
                </a:solidFill>
              </a:rPr>
              <a:pPr>
                <a:defRPr/>
              </a:pPr>
              <a:t>1/20/15</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F38E0899-7DF1-478C-B274-637E6E4CD0E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705789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568959-6B93-4E0E-9B98-CEE3B841B11D}" type="datetime1">
              <a:rPr lang="en-US" smtClean="0"/>
              <a:t>1/20/15</a:t>
            </a:fld>
            <a:endParaRPr lang="en-US"/>
          </a:p>
        </p:txBody>
      </p:sp>
      <p:sp>
        <p:nvSpPr>
          <p:cNvPr id="5" name="Footer Placeholder 4"/>
          <p:cNvSpPr>
            <a:spLocks noGrp="1"/>
          </p:cNvSpPr>
          <p:nvPr>
            <p:ph type="ftr" sz="quarter" idx="11"/>
          </p:nvPr>
        </p:nvSpPr>
        <p:spPr/>
        <p:txBody>
          <a:bodyPr/>
          <a:lstStyle/>
          <a:p>
            <a:r>
              <a:rPr lang="en-US" smtClean="0"/>
              <a:t>DRAFT – Must be UPDATED - DO NOT DISTRIBUTE</a:t>
            </a:r>
            <a:endParaRPr lang="en-US"/>
          </a:p>
        </p:txBody>
      </p:sp>
      <p:sp>
        <p:nvSpPr>
          <p:cNvPr id="6" name="Slide Number Placeholder 5"/>
          <p:cNvSpPr>
            <a:spLocks noGrp="1"/>
          </p:cNvSpPr>
          <p:nvPr>
            <p:ph type="sldNum" sz="quarter" idx="12"/>
          </p:nvPr>
        </p:nvSpPr>
        <p:spPr/>
        <p:txBody>
          <a:bodyPr/>
          <a:lstStyle/>
          <a:p>
            <a:fld id="{DBE0628C-139D-4B0E-AC58-8E96C1340F7A}" type="slidenum">
              <a:rPr lang="en-US" smtClean="0"/>
              <a:t>‹#›</a:t>
            </a:fld>
            <a:endParaRPr lang="en-US"/>
          </a:p>
        </p:txBody>
      </p:sp>
    </p:spTree>
    <p:extLst>
      <p:ext uri="{BB962C8B-B14F-4D97-AF65-F5344CB8AC3E}">
        <p14:creationId xmlns:p14="http://schemas.microsoft.com/office/powerpoint/2010/main" val="42751990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0E8D99E-26EF-4D05-ACC0-C63DB0F242E3}" type="datetimeFigureOut">
              <a:rPr lang="en-US">
                <a:solidFill>
                  <a:prstClr val="black">
                    <a:tint val="75000"/>
                  </a:prstClr>
                </a:solidFill>
              </a:rPr>
              <a:pPr>
                <a:defRPr/>
              </a:pPr>
              <a:t>1/20/15</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E2D4EC3-9654-4D0F-B415-97A80540DA9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0719372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19B600C-EF3C-4713-8A44-B1A607D6332B}" type="datetimeFigureOut">
              <a:rPr lang="en-US">
                <a:solidFill>
                  <a:prstClr val="black">
                    <a:tint val="75000"/>
                  </a:prstClr>
                </a:solidFill>
              </a:rPr>
              <a:pPr>
                <a:defRPr/>
              </a:pPr>
              <a:t>1/20/15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F7E2178-3D8C-4248-8DAA-1942B3CFC47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5858192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6A30E49-1B3A-4800-8D08-AEC2E09CE574}" type="datetimeFigureOut">
              <a:rPr lang="en-US">
                <a:solidFill>
                  <a:prstClr val="black">
                    <a:tint val="75000"/>
                  </a:prstClr>
                </a:solidFill>
              </a:rPr>
              <a:pPr>
                <a:defRPr/>
              </a:pPr>
              <a:t>1/20/15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6676BBF1-DADA-43D1-A5BA-6AC7B94936D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700083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31D938-0BB3-4596-BE8C-E81FACDDC6F0}" type="datetime1">
              <a:rPr lang="en-US" smtClean="0"/>
              <a:t>1/20/15</a:t>
            </a:fld>
            <a:endParaRPr lang="en-US"/>
          </a:p>
        </p:txBody>
      </p:sp>
      <p:sp>
        <p:nvSpPr>
          <p:cNvPr id="5" name="Footer Placeholder 4"/>
          <p:cNvSpPr>
            <a:spLocks noGrp="1"/>
          </p:cNvSpPr>
          <p:nvPr>
            <p:ph type="ftr" sz="quarter" idx="11"/>
          </p:nvPr>
        </p:nvSpPr>
        <p:spPr/>
        <p:txBody>
          <a:bodyPr/>
          <a:lstStyle/>
          <a:p>
            <a:r>
              <a:rPr lang="en-US" smtClean="0"/>
              <a:t>DRAFT – Must be UPDATED - DO NOT DISTRIBUTE</a:t>
            </a:r>
            <a:endParaRPr lang="en-US"/>
          </a:p>
        </p:txBody>
      </p:sp>
      <p:sp>
        <p:nvSpPr>
          <p:cNvPr id="6" name="Slide Number Placeholder 5"/>
          <p:cNvSpPr>
            <a:spLocks noGrp="1"/>
          </p:cNvSpPr>
          <p:nvPr>
            <p:ph type="sldNum" sz="quarter" idx="12"/>
          </p:nvPr>
        </p:nvSpPr>
        <p:spPr/>
        <p:txBody>
          <a:bodyPr/>
          <a:lstStyle/>
          <a:p>
            <a:fld id="{DBE0628C-139D-4B0E-AC58-8E96C1340F7A}" type="slidenum">
              <a:rPr lang="en-US" smtClean="0"/>
              <a:t>‹#›</a:t>
            </a:fld>
            <a:endParaRPr lang="en-US"/>
          </a:p>
        </p:txBody>
      </p:sp>
    </p:spTree>
    <p:extLst>
      <p:ext uri="{BB962C8B-B14F-4D97-AF65-F5344CB8AC3E}">
        <p14:creationId xmlns:p14="http://schemas.microsoft.com/office/powerpoint/2010/main" val="4103766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74A5AD-CCFB-4B6C-A171-28EC0D260CF0}" type="datetime1">
              <a:rPr lang="en-US" smtClean="0"/>
              <a:t>1/20/15</a:t>
            </a:fld>
            <a:endParaRPr lang="en-US"/>
          </a:p>
        </p:txBody>
      </p:sp>
      <p:sp>
        <p:nvSpPr>
          <p:cNvPr id="6" name="Footer Placeholder 5"/>
          <p:cNvSpPr>
            <a:spLocks noGrp="1"/>
          </p:cNvSpPr>
          <p:nvPr>
            <p:ph type="ftr" sz="quarter" idx="11"/>
          </p:nvPr>
        </p:nvSpPr>
        <p:spPr/>
        <p:txBody>
          <a:bodyPr/>
          <a:lstStyle/>
          <a:p>
            <a:r>
              <a:rPr lang="en-US" smtClean="0"/>
              <a:t>DRAFT – Must be UPDATED - DO NOT DISTRIBUTE</a:t>
            </a:r>
            <a:endParaRPr lang="en-US"/>
          </a:p>
        </p:txBody>
      </p:sp>
      <p:sp>
        <p:nvSpPr>
          <p:cNvPr id="7" name="Slide Number Placeholder 6"/>
          <p:cNvSpPr>
            <a:spLocks noGrp="1"/>
          </p:cNvSpPr>
          <p:nvPr>
            <p:ph type="sldNum" sz="quarter" idx="12"/>
          </p:nvPr>
        </p:nvSpPr>
        <p:spPr/>
        <p:txBody>
          <a:bodyPr/>
          <a:lstStyle/>
          <a:p>
            <a:fld id="{DBE0628C-139D-4B0E-AC58-8E96C1340F7A}" type="slidenum">
              <a:rPr lang="en-US" smtClean="0"/>
              <a:t>‹#›</a:t>
            </a:fld>
            <a:endParaRPr lang="en-US"/>
          </a:p>
        </p:txBody>
      </p:sp>
    </p:spTree>
    <p:extLst>
      <p:ext uri="{BB962C8B-B14F-4D97-AF65-F5344CB8AC3E}">
        <p14:creationId xmlns:p14="http://schemas.microsoft.com/office/powerpoint/2010/main" val="3758502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6B0329-6AC3-491A-A558-F274CFC13A4C}" type="datetime1">
              <a:rPr lang="en-US" smtClean="0"/>
              <a:t>1/20/15</a:t>
            </a:fld>
            <a:endParaRPr lang="en-US"/>
          </a:p>
        </p:txBody>
      </p:sp>
      <p:sp>
        <p:nvSpPr>
          <p:cNvPr id="8" name="Footer Placeholder 7"/>
          <p:cNvSpPr>
            <a:spLocks noGrp="1"/>
          </p:cNvSpPr>
          <p:nvPr>
            <p:ph type="ftr" sz="quarter" idx="11"/>
          </p:nvPr>
        </p:nvSpPr>
        <p:spPr/>
        <p:txBody>
          <a:bodyPr/>
          <a:lstStyle/>
          <a:p>
            <a:r>
              <a:rPr lang="en-US" smtClean="0"/>
              <a:t>DRAFT – Must be UPDATED - DO NOT DISTRIBUTE</a:t>
            </a:r>
            <a:endParaRPr lang="en-US"/>
          </a:p>
        </p:txBody>
      </p:sp>
      <p:sp>
        <p:nvSpPr>
          <p:cNvPr id="9" name="Slide Number Placeholder 8"/>
          <p:cNvSpPr>
            <a:spLocks noGrp="1"/>
          </p:cNvSpPr>
          <p:nvPr>
            <p:ph type="sldNum" sz="quarter" idx="12"/>
          </p:nvPr>
        </p:nvSpPr>
        <p:spPr/>
        <p:txBody>
          <a:bodyPr/>
          <a:lstStyle/>
          <a:p>
            <a:fld id="{DBE0628C-139D-4B0E-AC58-8E96C1340F7A}" type="slidenum">
              <a:rPr lang="en-US" smtClean="0"/>
              <a:t>‹#›</a:t>
            </a:fld>
            <a:endParaRPr lang="en-US"/>
          </a:p>
        </p:txBody>
      </p:sp>
    </p:spTree>
    <p:extLst>
      <p:ext uri="{BB962C8B-B14F-4D97-AF65-F5344CB8AC3E}">
        <p14:creationId xmlns:p14="http://schemas.microsoft.com/office/powerpoint/2010/main" val="3699701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839535-372B-437B-B807-E780DE18C19D}" type="datetime1">
              <a:rPr lang="en-US" smtClean="0"/>
              <a:t>1/20/15</a:t>
            </a:fld>
            <a:endParaRPr lang="en-US"/>
          </a:p>
        </p:txBody>
      </p:sp>
      <p:sp>
        <p:nvSpPr>
          <p:cNvPr id="4" name="Footer Placeholder 3"/>
          <p:cNvSpPr>
            <a:spLocks noGrp="1"/>
          </p:cNvSpPr>
          <p:nvPr>
            <p:ph type="ftr" sz="quarter" idx="11"/>
          </p:nvPr>
        </p:nvSpPr>
        <p:spPr/>
        <p:txBody>
          <a:bodyPr/>
          <a:lstStyle/>
          <a:p>
            <a:r>
              <a:rPr lang="en-US" smtClean="0"/>
              <a:t>DRAFT – Must be UPDATED - DO NOT DISTRIBUTE</a:t>
            </a:r>
            <a:endParaRPr lang="en-US"/>
          </a:p>
        </p:txBody>
      </p:sp>
      <p:sp>
        <p:nvSpPr>
          <p:cNvPr id="5" name="Slide Number Placeholder 4"/>
          <p:cNvSpPr>
            <a:spLocks noGrp="1"/>
          </p:cNvSpPr>
          <p:nvPr>
            <p:ph type="sldNum" sz="quarter" idx="12"/>
          </p:nvPr>
        </p:nvSpPr>
        <p:spPr/>
        <p:txBody>
          <a:bodyPr/>
          <a:lstStyle/>
          <a:p>
            <a:fld id="{DBE0628C-139D-4B0E-AC58-8E96C1340F7A}" type="slidenum">
              <a:rPr lang="en-US" smtClean="0"/>
              <a:t>‹#›</a:t>
            </a:fld>
            <a:endParaRPr lang="en-US"/>
          </a:p>
        </p:txBody>
      </p:sp>
    </p:spTree>
    <p:extLst>
      <p:ext uri="{BB962C8B-B14F-4D97-AF65-F5344CB8AC3E}">
        <p14:creationId xmlns:p14="http://schemas.microsoft.com/office/powerpoint/2010/main" val="102431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44506F-AAA9-4F33-AB32-21E5BF2D04C7}" type="datetime1">
              <a:rPr lang="en-US" smtClean="0"/>
              <a:t>1/20/15</a:t>
            </a:fld>
            <a:endParaRPr lang="en-US"/>
          </a:p>
        </p:txBody>
      </p:sp>
      <p:sp>
        <p:nvSpPr>
          <p:cNvPr id="3" name="Footer Placeholder 2"/>
          <p:cNvSpPr>
            <a:spLocks noGrp="1"/>
          </p:cNvSpPr>
          <p:nvPr>
            <p:ph type="ftr" sz="quarter" idx="11"/>
          </p:nvPr>
        </p:nvSpPr>
        <p:spPr/>
        <p:txBody>
          <a:bodyPr/>
          <a:lstStyle/>
          <a:p>
            <a:r>
              <a:rPr lang="en-US" smtClean="0"/>
              <a:t>DRAFT – Must be UPDATED - DO NOT DISTRIBUTE</a:t>
            </a:r>
            <a:endParaRPr lang="en-US"/>
          </a:p>
        </p:txBody>
      </p:sp>
      <p:sp>
        <p:nvSpPr>
          <p:cNvPr id="4" name="Slide Number Placeholder 3"/>
          <p:cNvSpPr>
            <a:spLocks noGrp="1"/>
          </p:cNvSpPr>
          <p:nvPr>
            <p:ph type="sldNum" sz="quarter" idx="12"/>
          </p:nvPr>
        </p:nvSpPr>
        <p:spPr/>
        <p:txBody>
          <a:bodyPr/>
          <a:lstStyle/>
          <a:p>
            <a:fld id="{DBE0628C-139D-4B0E-AC58-8E96C1340F7A}" type="slidenum">
              <a:rPr lang="en-US" smtClean="0"/>
              <a:t>‹#›</a:t>
            </a:fld>
            <a:endParaRPr lang="en-US"/>
          </a:p>
        </p:txBody>
      </p:sp>
    </p:spTree>
    <p:extLst>
      <p:ext uri="{BB962C8B-B14F-4D97-AF65-F5344CB8AC3E}">
        <p14:creationId xmlns:p14="http://schemas.microsoft.com/office/powerpoint/2010/main" val="1166671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6EDBD5-1244-4FDE-BF3C-9920FD21985F}" type="datetime1">
              <a:rPr lang="en-US" smtClean="0"/>
              <a:t>1/20/15</a:t>
            </a:fld>
            <a:endParaRPr lang="en-US"/>
          </a:p>
        </p:txBody>
      </p:sp>
      <p:sp>
        <p:nvSpPr>
          <p:cNvPr id="6" name="Footer Placeholder 5"/>
          <p:cNvSpPr>
            <a:spLocks noGrp="1"/>
          </p:cNvSpPr>
          <p:nvPr>
            <p:ph type="ftr" sz="quarter" idx="11"/>
          </p:nvPr>
        </p:nvSpPr>
        <p:spPr/>
        <p:txBody>
          <a:bodyPr/>
          <a:lstStyle/>
          <a:p>
            <a:r>
              <a:rPr lang="en-US" smtClean="0"/>
              <a:t>DRAFT – Must be UPDATED - DO NOT DISTRIBUTE</a:t>
            </a:r>
            <a:endParaRPr lang="en-US"/>
          </a:p>
        </p:txBody>
      </p:sp>
      <p:sp>
        <p:nvSpPr>
          <p:cNvPr id="7" name="Slide Number Placeholder 6"/>
          <p:cNvSpPr>
            <a:spLocks noGrp="1"/>
          </p:cNvSpPr>
          <p:nvPr>
            <p:ph type="sldNum" sz="quarter" idx="12"/>
          </p:nvPr>
        </p:nvSpPr>
        <p:spPr/>
        <p:txBody>
          <a:bodyPr/>
          <a:lstStyle/>
          <a:p>
            <a:fld id="{DBE0628C-139D-4B0E-AC58-8E96C1340F7A}" type="slidenum">
              <a:rPr lang="en-US" smtClean="0"/>
              <a:t>‹#›</a:t>
            </a:fld>
            <a:endParaRPr lang="en-US"/>
          </a:p>
        </p:txBody>
      </p:sp>
    </p:spTree>
    <p:extLst>
      <p:ext uri="{BB962C8B-B14F-4D97-AF65-F5344CB8AC3E}">
        <p14:creationId xmlns:p14="http://schemas.microsoft.com/office/powerpoint/2010/main" val="1725314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DCC4EA-C270-4004-BDEE-6DCB55301D5C}" type="datetime1">
              <a:rPr lang="en-US" smtClean="0"/>
              <a:t>1/20/15</a:t>
            </a:fld>
            <a:endParaRPr lang="en-US"/>
          </a:p>
        </p:txBody>
      </p:sp>
      <p:sp>
        <p:nvSpPr>
          <p:cNvPr id="6" name="Footer Placeholder 5"/>
          <p:cNvSpPr>
            <a:spLocks noGrp="1"/>
          </p:cNvSpPr>
          <p:nvPr>
            <p:ph type="ftr" sz="quarter" idx="11"/>
          </p:nvPr>
        </p:nvSpPr>
        <p:spPr/>
        <p:txBody>
          <a:bodyPr/>
          <a:lstStyle/>
          <a:p>
            <a:r>
              <a:rPr lang="en-US" smtClean="0"/>
              <a:t>DRAFT – Must be UPDATED - DO NOT DISTRIBUTE</a:t>
            </a:r>
            <a:endParaRPr lang="en-US"/>
          </a:p>
        </p:txBody>
      </p:sp>
      <p:sp>
        <p:nvSpPr>
          <p:cNvPr id="7" name="Slide Number Placeholder 6"/>
          <p:cNvSpPr>
            <a:spLocks noGrp="1"/>
          </p:cNvSpPr>
          <p:nvPr>
            <p:ph type="sldNum" sz="quarter" idx="12"/>
          </p:nvPr>
        </p:nvSpPr>
        <p:spPr/>
        <p:txBody>
          <a:bodyPr/>
          <a:lstStyle/>
          <a:p>
            <a:fld id="{DBE0628C-139D-4B0E-AC58-8E96C1340F7A}" type="slidenum">
              <a:rPr lang="en-US" smtClean="0"/>
              <a:t>‹#›</a:t>
            </a:fld>
            <a:endParaRPr lang="en-US"/>
          </a:p>
        </p:txBody>
      </p:sp>
    </p:spTree>
    <p:extLst>
      <p:ext uri="{BB962C8B-B14F-4D97-AF65-F5344CB8AC3E}">
        <p14:creationId xmlns:p14="http://schemas.microsoft.com/office/powerpoint/2010/main" val="334361804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1D28BD-9EED-4355-BE07-D0B900FF55C1}" type="datetime1">
              <a:rPr lang="en-US" smtClean="0"/>
              <a:t>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DRAFT – Must be UPDATED - DO NOT DISTRIBUTE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E0628C-139D-4B0E-AC58-8E96C1340F7A}" type="slidenum">
              <a:rPr lang="en-US" smtClean="0"/>
              <a:t>‹#›</a:t>
            </a:fld>
            <a:endParaRPr lang="en-US"/>
          </a:p>
        </p:txBody>
      </p:sp>
    </p:spTree>
    <p:extLst>
      <p:ext uri="{BB962C8B-B14F-4D97-AF65-F5344CB8AC3E}">
        <p14:creationId xmlns:p14="http://schemas.microsoft.com/office/powerpoint/2010/main" val="1299033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eaLnBrk="0" fontAlgn="base" hangingPunct="0">
              <a:spcBef>
                <a:spcPct val="0"/>
              </a:spcBef>
              <a:spcAft>
                <a:spcPct val="0"/>
              </a:spcAft>
              <a:defRPr/>
            </a:pPr>
            <a:fld id="{9D1F1CF2-DA2A-4376-B104-D1A540BE1959}" type="datetimeFigureOut">
              <a:rPr lang="en-US">
                <a:solidFill>
                  <a:prstClr val="black">
                    <a:tint val="75000"/>
                  </a:prstClr>
                </a:solidFill>
                <a:latin typeface="Arial" charset="0"/>
              </a:rPr>
              <a:pPr eaLnBrk="0" fontAlgn="base" hangingPunct="0">
                <a:spcBef>
                  <a:spcPct val="0"/>
                </a:spcBef>
                <a:spcAft>
                  <a:spcPct val="0"/>
                </a:spcAft>
                <a:defRPr/>
              </a:pPr>
              <a:t>1/20/15</a:t>
            </a:fld>
            <a:endParaRPr lang="en-US">
              <a:solidFill>
                <a:prstClr val="black">
                  <a:tint val="75000"/>
                </a:prstClr>
              </a:solidFill>
              <a:latin typeface="Arial"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smtClean="0">
                <a:solidFill>
                  <a:schemeClr val="tx1">
                    <a:tint val="75000"/>
                  </a:schemeClr>
                </a:solidFill>
              </a:defRPr>
            </a:lvl1pPr>
          </a:lstStyle>
          <a:p>
            <a:pPr eaLnBrk="0" fontAlgn="base" hangingPunct="0">
              <a:spcBef>
                <a:spcPct val="0"/>
              </a:spcBef>
              <a:spcAft>
                <a:spcPct val="0"/>
              </a:spcAft>
              <a:defRPr/>
            </a:pPr>
            <a:endParaRPr lang="en-US">
              <a:solidFill>
                <a:prstClr val="black">
                  <a:tint val="75000"/>
                </a:prstClr>
              </a:solidFill>
              <a:latin typeface="Arial"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eaLnBrk="0" fontAlgn="base" hangingPunct="0">
              <a:spcBef>
                <a:spcPct val="0"/>
              </a:spcBef>
              <a:spcAft>
                <a:spcPct val="0"/>
              </a:spcAft>
              <a:defRPr/>
            </a:pPr>
            <a:fld id="{5460DDF8-9E38-4E5D-99F6-9DACE49C9748}" type="slidenum">
              <a:rPr lang="en-US">
                <a:solidFill>
                  <a:prstClr val="black">
                    <a:tint val="75000"/>
                  </a:prstClr>
                </a:solidFill>
                <a:latin typeface="Arial" charset="0"/>
              </a:rPr>
              <a:pPr eaLnBrk="0" fontAlgn="base" hangingPunct="0">
                <a:spcBef>
                  <a:spcPct val="0"/>
                </a:spcBef>
                <a:spcAft>
                  <a:spcPct val="0"/>
                </a:spcAft>
                <a:defRPr/>
              </a:pPr>
              <a:t>‹#›</a:t>
            </a:fld>
            <a:endParaRPr lang="en-US">
              <a:solidFill>
                <a:prstClr val="black">
                  <a:tint val="75000"/>
                </a:prstClr>
              </a:solidFill>
              <a:latin typeface="Arial" charset="0"/>
            </a:endParaRPr>
          </a:p>
        </p:txBody>
      </p:sp>
    </p:spTree>
    <p:extLst>
      <p:ext uri="{BB962C8B-B14F-4D97-AF65-F5344CB8AC3E}">
        <p14:creationId xmlns:p14="http://schemas.microsoft.com/office/powerpoint/2010/main" val="36638600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chart" Target="../charts/char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file:///\\odhsrv01\home2$\SchaffeW\My%20Documents\First%20Time%20-%20FY1962_2012%20_%203revised%20_%20RFM_CS_LLS_06FEB2013%20(2)%20approved%20rmw_unlocked.xlsx!First%20Time%20Chart2" TargetMode="External"/><Relationship Id="rId5" Type="http://schemas.openxmlformats.org/officeDocument/2006/relationships/image" Target="../media/image1.emf"/><Relationship Id="rId6" Type="http://schemas.openxmlformats.org/officeDocument/2006/relationships/hyperlink" Target="http://report.nih.gov/NIHDatabook/Charts/Default.aspx?showm=Y&amp;chartId=273&amp;catId=22" TargetMode="External"/><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BE0628C-139D-4B0E-AC58-8E96C1340F7A}" type="slidenum">
              <a:rPr lang="en-US" smtClean="0"/>
              <a:t>1</a:t>
            </a:fld>
            <a:endParaRPr lang="en-US"/>
          </a:p>
        </p:txBody>
      </p:sp>
      <p:graphicFrame>
        <p:nvGraphicFramePr>
          <p:cNvPr id="4" name="Chart 3"/>
          <p:cNvGraphicFramePr>
            <a:graphicFrameLocks noGrp="1"/>
          </p:cNvGraphicFramePr>
          <p:nvPr>
            <p:extLst>
              <p:ext uri="{D42A27DB-BD31-4B8C-83A1-F6EECF244321}">
                <p14:modId xmlns:p14="http://schemas.microsoft.com/office/powerpoint/2010/main" val="3189385197"/>
              </p:ext>
            </p:extLst>
          </p:nvPr>
        </p:nvGraphicFramePr>
        <p:xfrm>
          <a:off x="240151" y="287776"/>
          <a:ext cx="8663697" cy="628244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0451004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63562"/>
          </a:xfrm>
        </p:spPr>
        <p:txBody>
          <a:bodyPr/>
          <a:lstStyle/>
          <a:p>
            <a:r>
              <a:rPr lang="en-US" sz="2800" dirty="0" smtClean="0"/>
              <a:t>History: Policy &amp; Rate of Entry of New Investigators </a:t>
            </a:r>
            <a:endParaRPr lang="en-US" sz="2800" dirty="0"/>
          </a:p>
        </p:txBody>
      </p:sp>
      <p:sp>
        <p:nvSpPr>
          <p:cNvPr id="5" name="Content Placeholder 4"/>
          <p:cNvSpPr>
            <a:spLocks noGrp="1"/>
          </p:cNvSpPr>
          <p:nvPr>
            <p:ph idx="1"/>
          </p:nvPr>
        </p:nvSpPr>
        <p:spPr/>
        <p:txBody>
          <a:bodyPr/>
          <a:lstStyle/>
          <a:p>
            <a:endParaRPr lang="en-US"/>
          </a:p>
        </p:txBody>
      </p:sp>
      <p:sp>
        <p:nvSpPr>
          <p:cNvPr id="2" name="Slide Number Placeholder 1"/>
          <p:cNvSpPr>
            <a:spLocks noGrp="1"/>
          </p:cNvSpPr>
          <p:nvPr>
            <p:ph type="sldNum" sz="quarter" idx="12"/>
          </p:nvPr>
        </p:nvSpPr>
        <p:spPr/>
        <p:txBody>
          <a:bodyPr/>
          <a:lstStyle/>
          <a:p>
            <a:fld id="{DBE0628C-139D-4B0E-AC58-8E96C1340F7A}" type="slidenum">
              <a:rPr lang="en-US" smtClean="0"/>
              <a:t>2</a:t>
            </a:fld>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3965362017"/>
              </p:ext>
            </p:extLst>
          </p:nvPr>
        </p:nvGraphicFramePr>
        <p:xfrm>
          <a:off x="190500" y="876300"/>
          <a:ext cx="8763000" cy="5745163"/>
        </p:xfrm>
        <a:graphic>
          <a:graphicData uri="http://schemas.openxmlformats.org/presentationml/2006/ole">
            <mc:AlternateContent xmlns:mc="http://schemas.openxmlformats.org/markup-compatibility/2006">
              <mc:Choice xmlns:v="urn:schemas-microsoft-com:vml" Requires="v">
                <p:oleObj spid="_x0000_s36884" name="Worksheet" r:id="rId4" imgW="8763113" imgH="6391170" progId="Excel.Sheet.12">
                  <p:link updateAutomatic="1"/>
                </p:oleObj>
              </mc:Choice>
              <mc:Fallback>
                <p:oleObj name="Worksheet" r:id="rId4" imgW="8763113" imgH="6391170" progId="Excel.Sheet.12">
                  <p:link updateAutomatic="1"/>
                  <p:pic>
                    <p:nvPicPr>
                      <p:cNvPr id="0" name=""/>
                      <p:cNvPicPr/>
                      <p:nvPr/>
                    </p:nvPicPr>
                    <p:blipFill>
                      <a:blip r:embed="rId5"/>
                      <a:stretch>
                        <a:fillRect/>
                      </a:stretch>
                    </p:blipFill>
                    <p:spPr>
                      <a:xfrm>
                        <a:off x="190500" y="876300"/>
                        <a:ext cx="8763000" cy="5745163"/>
                      </a:xfrm>
                      <a:prstGeom prst="rect">
                        <a:avLst/>
                      </a:prstGeom>
                    </p:spPr>
                  </p:pic>
                </p:oleObj>
              </mc:Fallback>
            </mc:AlternateContent>
          </a:graphicData>
        </a:graphic>
      </p:graphicFrame>
      <p:sp>
        <p:nvSpPr>
          <p:cNvPr id="6" name="TextBox 5"/>
          <p:cNvSpPr txBox="1"/>
          <p:nvPr/>
        </p:nvSpPr>
        <p:spPr>
          <a:xfrm>
            <a:off x="3200400" y="5105400"/>
            <a:ext cx="1371600" cy="276999"/>
          </a:xfrm>
          <a:prstGeom prst="rect">
            <a:avLst/>
          </a:prstGeom>
          <a:solidFill>
            <a:srgbClr val="FFFFFF"/>
          </a:solidFill>
          <a:effectLst>
            <a:outerShdw blurRad="50800" dist="38100" dir="5400000" algn="t" rotWithShape="0">
              <a:prstClr val="black">
                <a:alpha val="40000"/>
              </a:prstClr>
            </a:outerShdw>
          </a:effectLst>
        </p:spPr>
        <p:txBody>
          <a:bodyPr wrap="square" rtlCol="0">
            <a:spAutoFit/>
          </a:bodyPr>
          <a:lstStyle/>
          <a:p>
            <a:pPr algn="ctr"/>
            <a:r>
              <a:rPr lang="en-US" sz="1200" dirty="0" smtClean="0"/>
              <a:t>NIRA</a:t>
            </a:r>
            <a:endParaRPr lang="en-US" sz="1200" dirty="0"/>
          </a:p>
        </p:txBody>
      </p:sp>
      <p:sp>
        <p:nvSpPr>
          <p:cNvPr id="7" name="TextBox 6"/>
          <p:cNvSpPr txBox="1"/>
          <p:nvPr/>
        </p:nvSpPr>
        <p:spPr>
          <a:xfrm>
            <a:off x="4648200" y="5105398"/>
            <a:ext cx="1524000" cy="276999"/>
          </a:xfrm>
          <a:prstGeom prst="rect">
            <a:avLst/>
          </a:prstGeom>
          <a:solidFill>
            <a:srgbClr val="FFFFFF"/>
          </a:solidFill>
          <a:effectLst>
            <a:outerShdw blurRad="50800" dist="38100" dir="5400000" algn="t" rotWithShape="0">
              <a:prstClr val="black">
                <a:alpha val="40000"/>
              </a:prstClr>
            </a:outerShdw>
          </a:effectLst>
        </p:spPr>
        <p:txBody>
          <a:bodyPr wrap="square" rtlCol="0">
            <a:spAutoFit/>
          </a:bodyPr>
          <a:lstStyle/>
          <a:p>
            <a:pPr algn="ctr"/>
            <a:r>
              <a:rPr lang="en-US" sz="1200" dirty="0" smtClean="0"/>
              <a:t>FIRST</a:t>
            </a:r>
            <a:endParaRPr lang="en-US" sz="1200" dirty="0"/>
          </a:p>
        </p:txBody>
      </p:sp>
      <p:sp>
        <p:nvSpPr>
          <p:cNvPr id="8" name="TextBox 7"/>
          <p:cNvSpPr txBox="1"/>
          <p:nvPr/>
        </p:nvSpPr>
        <p:spPr>
          <a:xfrm>
            <a:off x="6248400" y="5105398"/>
            <a:ext cx="804530" cy="261610"/>
          </a:xfrm>
          <a:prstGeom prst="rect">
            <a:avLst/>
          </a:prstGeom>
          <a:solidFill>
            <a:srgbClr val="FFFFFF"/>
          </a:solidFill>
          <a:effectLst>
            <a:outerShdw blurRad="50800" dist="38100" dir="5400000" algn="t" rotWithShape="0">
              <a:prstClr val="black">
                <a:alpha val="40000"/>
              </a:prstClr>
            </a:outerShdw>
          </a:effectLst>
        </p:spPr>
        <p:txBody>
          <a:bodyPr wrap="square" rtlCol="0">
            <a:spAutoFit/>
          </a:bodyPr>
          <a:lstStyle/>
          <a:p>
            <a:pPr algn="ctr"/>
            <a:r>
              <a:rPr lang="en-US" sz="1100" dirty="0" smtClean="0"/>
              <a:t>Check Box</a:t>
            </a:r>
            <a:endParaRPr lang="en-US" sz="1100" dirty="0"/>
          </a:p>
        </p:txBody>
      </p:sp>
      <p:sp>
        <p:nvSpPr>
          <p:cNvPr id="9" name="TextBox 8"/>
          <p:cNvSpPr txBox="1"/>
          <p:nvPr/>
        </p:nvSpPr>
        <p:spPr>
          <a:xfrm>
            <a:off x="7099004" y="5105400"/>
            <a:ext cx="1206796" cy="261610"/>
          </a:xfrm>
          <a:prstGeom prst="rect">
            <a:avLst/>
          </a:prstGeom>
          <a:solidFill>
            <a:srgbClr val="FFFFFF"/>
          </a:solidFill>
          <a:effectLst>
            <a:outerShdw blurRad="50800" dist="38100" dir="5400000" algn="t" rotWithShape="0">
              <a:prstClr val="black">
                <a:alpha val="40000"/>
              </a:prstClr>
            </a:outerShdw>
          </a:effectLst>
        </p:spPr>
        <p:txBody>
          <a:bodyPr wrap="square" rtlCol="0">
            <a:spAutoFit/>
          </a:bodyPr>
          <a:lstStyle/>
          <a:p>
            <a:pPr algn="ctr"/>
            <a:r>
              <a:rPr lang="en-US" sz="1100" dirty="0" smtClean="0"/>
              <a:t>System shows NIs</a:t>
            </a:r>
            <a:endParaRPr lang="en-US" sz="1100" dirty="0"/>
          </a:p>
        </p:txBody>
      </p:sp>
      <p:sp>
        <p:nvSpPr>
          <p:cNvPr id="10" name="TextBox 9"/>
          <p:cNvSpPr txBox="1"/>
          <p:nvPr/>
        </p:nvSpPr>
        <p:spPr>
          <a:xfrm>
            <a:off x="7052930" y="4267200"/>
            <a:ext cx="719470" cy="215444"/>
          </a:xfrm>
          <a:prstGeom prst="rect">
            <a:avLst/>
          </a:prstGeom>
          <a:solidFill>
            <a:srgbClr val="FFFFFF"/>
          </a:solidFill>
          <a:effectLst>
            <a:outerShdw blurRad="50800" dist="38100" dir="5400000" algn="t" rotWithShape="0">
              <a:prstClr val="black">
                <a:alpha val="40000"/>
              </a:prstClr>
            </a:outerShdw>
          </a:effectLst>
        </p:spPr>
        <p:txBody>
          <a:bodyPr wrap="square" rtlCol="0">
            <a:spAutoFit/>
          </a:bodyPr>
          <a:lstStyle/>
          <a:p>
            <a:pPr algn="ctr"/>
            <a:r>
              <a:rPr lang="en-US" sz="800" b="1" dirty="0" smtClean="0"/>
              <a:t>Num. target</a:t>
            </a:r>
            <a:endParaRPr lang="en-US" sz="800" b="1" dirty="0"/>
          </a:p>
        </p:txBody>
      </p:sp>
      <p:sp>
        <p:nvSpPr>
          <p:cNvPr id="11" name="TextBox 10"/>
          <p:cNvSpPr txBox="1"/>
          <p:nvPr/>
        </p:nvSpPr>
        <p:spPr>
          <a:xfrm>
            <a:off x="7791892" y="4213338"/>
            <a:ext cx="513908" cy="338554"/>
          </a:xfrm>
          <a:prstGeom prst="rect">
            <a:avLst/>
          </a:prstGeom>
          <a:solidFill>
            <a:srgbClr val="FFFFFF"/>
          </a:solidFill>
          <a:effectLst>
            <a:outerShdw blurRad="50800" dist="38100" dir="5400000" algn="t" rotWithShape="0">
              <a:prstClr val="black">
                <a:alpha val="40000"/>
              </a:prstClr>
            </a:outerShdw>
          </a:effectLst>
        </p:spPr>
        <p:txBody>
          <a:bodyPr wrap="square" rtlCol="0">
            <a:spAutoFit/>
          </a:bodyPr>
          <a:lstStyle/>
          <a:p>
            <a:pPr algn="ctr"/>
            <a:r>
              <a:rPr lang="en-US" sz="800" b="1" dirty="0" smtClean="0"/>
              <a:t>Success Rate</a:t>
            </a:r>
            <a:endParaRPr lang="en-US" sz="800" b="1" dirty="0"/>
          </a:p>
        </p:txBody>
      </p:sp>
      <p:sp>
        <p:nvSpPr>
          <p:cNvPr id="14" name="Rectangle 13"/>
          <p:cNvSpPr/>
          <p:nvPr/>
        </p:nvSpPr>
        <p:spPr>
          <a:xfrm>
            <a:off x="1066800" y="6324600"/>
            <a:ext cx="7315200" cy="261610"/>
          </a:xfrm>
          <a:prstGeom prst="rect">
            <a:avLst/>
          </a:prstGeom>
        </p:spPr>
        <p:txBody>
          <a:bodyPr wrap="square">
            <a:spAutoFit/>
          </a:bodyPr>
          <a:lstStyle/>
          <a:p>
            <a:r>
              <a:rPr lang="en-US" sz="1100" dirty="0">
                <a:hlinkClick r:id="rId6"/>
              </a:rPr>
              <a:t>http://</a:t>
            </a:r>
            <a:r>
              <a:rPr lang="en-US" sz="1100" dirty="0" smtClean="0">
                <a:hlinkClick r:id="rId6"/>
              </a:rPr>
              <a:t>report.nih.gov/NIHDatabook/Charts/Default.aspx?showm=Y&amp;chartId=273&amp;catId=22</a:t>
            </a:r>
            <a:r>
              <a:rPr lang="en-US" sz="1100" dirty="0" smtClean="0"/>
              <a:t> </a:t>
            </a:r>
            <a:endParaRPr lang="en-US" sz="1100" dirty="0"/>
          </a:p>
        </p:txBody>
      </p:sp>
    </p:spTree>
    <p:extLst>
      <p:ext uri="{BB962C8B-B14F-4D97-AF65-F5344CB8AC3E}">
        <p14:creationId xmlns:p14="http://schemas.microsoft.com/office/powerpoint/2010/main" val="276388764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8484</TotalTime>
  <Words>174</Words>
  <Application>Microsoft Macintosh PowerPoint</Application>
  <PresentationFormat>On-screen Show (4:3)</PresentationFormat>
  <Paragraphs>17</Paragraphs>
  <Slides>2</Slides>
  <Notes>2</Notes>
  <HiddenSlides>0</HiddenSlides>
  <MMClips>0</MMClips>
  <ScaleCrop>false</ScaleCrop>
  <HeadingPairs>
    <vt:vector size="6" baseType="variant">
      <vt:variant>
        <vt:lpstr>Theme</vt:lpstr>
      </vt:variant>
      <vt:variant>
        <vt:i4>2</vt:i4>
      </vt:variant>
      <vt:variant>
        <vt:lpstr>Links</vt:lpstr>
      </vt:variant>
      <vt:variant>
        <vt:i4>1</vt:i4>
      </vt:variant>
      <vt:variant>
        <vt:lpstr>Slide Titles</vt:lpstr>
      </vt:variant>
      <vt:variant>
        <vt:i4>2</vt:i4>
      </vt:variant>
    </vt:vector>
  </HeadingPairs>
  <TitlesOfParts>
    <vt:vector size="5" baseType="lpstr">
      <vt:lpstr>Office Theme</vt:lpstr>
      <vt:lpstr>1_Custom Design</vt:lpstr>
      <vt:lpstr>\\odhsrv01\home2$\SchaffeW\My Documents\First Time - FY1962_2012 _ 3revised _ RFM_CS_LLS_06FEB2013 (2) approved rmw_unlocked.xlsx!First Time Chart2</vt:lpstr>
      <vt:lpstr>PowerPoint Presentation</vt:lpstr>
      <vt:lpstr>History: Policy &amp; Rate of Entry of New Investigators </vt:lpstr>
    </vt:vector>
  </TitlesOfParts>
  <Company>NIH\OD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Draft: New Investigator Analysis</dc:title>
  <dc:creator>schaffew</dc:creator>
  <cp:lastModifiedBy>Brian Haugen</cp:lastModifiedBy>
  <cp:revision>61</cp:revision>
  <cp:lastPrinted>2013-02-15T15:06:03Z</cp:lastPrinted>
  <dcterms:created xsi:type="dcterms:W3CDTF">2012-09-24T13:34:42Z</dcterms:created>
  <dcterms:modified xsi:type="dcterms:W3CDTF">2015-01-20T15:50:37Z</dcterms:modified>
</cp:coreProperties>
</file>