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58" r:id="rId4"/>
    <p:sldId id="256"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94694"/>
  </p:normalViewPr>
  <p:slideViewPr>
    <p:cSldViewPr snapToGrid="0">
      <p:cViewPr varScale="1">
        <p:scale>
          <a:sx n="121" d="100"/>
          <a:sy n="121"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E5CE-53DE-CFEE-B543-7E29275AE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196BB2-BCE2-28B0-21E1-B4FD0B723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E8A66D-E5F9-FB35-CF7F-BCA3A2C62A80}"/>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5" name="Footer Placeholder 4">
            <a:extLst>
              <a:ext uri="{FF2B5EF4-FFF2-40B4-BE49-F238E27FC236}">
                <a16:creationId xmlns:a16="http://schemas.microsoft.com/office/drawing/2014/main" id="{205B4B6C-CEDC-1969-B182-2BB3BB487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90394-36AC-6CC8-5379-C0862A587F11}"/>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116190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A6B0-421B-E6A3-80A9-198A017085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EE0C2B-8C7A-0D18-0053-B55CE702A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80BB0-D73F-6901-1BA4-D8DDDCD19AA5}"/>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5" name="Footer Placeholder 4">
            <a:extLst>
              <a:ext uri="{FF2B5EF4-FFF2-40B4-BE49-F238E27FC236}">
                <a16:creationId xmlns:a16="http://schemas.microsoft.com/office/drawing/2014/main" id="{439A20F1-2E95-F664-7652-446B6CA3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78FF4-24D2-0F3A-F86E-526EC1E44C5C}"/>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57253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D2C02-5620-C2C8-EB46-EC3E04B0E6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10BAF0-BA13-23B6-A1BB-974FC8245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44617-5BC2-8F10-2E3E-8C9963079E5D}"/>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5" name="Footer Placeholder 4">
            <a:extLst>
              <a:ext uri="{FF2B5EF4-FFF2-40B4-BE49-F238E27FC236}">
                <a16:creationId xmlns:a16="http://schemas.microsoft.com/office/drawing/2014/main" id="{0C04FFF4-85B3-86D0-AA1D-35673ADE3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1F7AE-6ADB-8B72-2696-7618DDCAD494}"/>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419796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6D17-C8FB-112A-EE04-1395D4AA7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9A18F-BDE0-B58B-3582-BBE8BBCCD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251C1-B485-D6E3-4006-417E62DD31C2}"/>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5" name="Footer Placeholder 4">
            <a:extLst>
              <a:ext uri="{FF2B5EF4-FFF2-40B4-BE49-F238E27FC236}">
                <a16:creationId xmlns:a16="http://schemas.microsoft.com/office/drawing/2014/main" id="{417054E1-C615-F9B7-26EC-BF3F59EC6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7EE41-1E8C-1989-8E91-44202DFBCFEF}"/>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132917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D4FF-F32E-E421-9E80-A4213BC65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439A74-7DBF-4084-B424-540B45729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C90D4B-E952-DD06-D63A-44C3D0129F40}"/>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5" name="Footer Placeholder 4">
            <a:extLst>
              <a:ext uri="{FF2B5EF4-FFF2-40B4-BE49-F238E27FC236}">
                <a16:creationId xmlns:a16="http://schemas.microsoft.com/office/drawing/2014/main" id="{271D6810-26E3-35BE-8109-64E00D28E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32A1C-8B0C-FF30-B54C-41574CB383E0}"/>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369706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E83A-F538-573F-0548-FEF07CC82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1A9AE-7B0B-4691-9AD8-50E041878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4D177-D092-BF73-A15B-75400EBA7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C273BD-E6F4-11C5-E72F-568628278EA5}"/>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6" name="Footer Placeholder 5">
            <a:extLst>
              <a:ext uri="{FF2B5EF4-FFF2-40B4-BE49-F238E27FC236}">
                <a16:creationId xmlns:a16="http://schemas.microsoft.com/office/drawing/2014/main" id="{7DF817B7-4C91-6704-0A08-BBBA95965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DE44A-AE76-072C-6A0B-8048E2D2AECB}"/>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325232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70D0-750C-392E-BD63-5F89056BC9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669B6E-3199-218E-D146-3AE4E6517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8C65A-FD48-8EB6-9EAB-161B67361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A5E9F-C100-BF83-9E51-4D84B84962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AE11D-70BB-4660-9EF0-63408B42C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571725-3CC7-40A4-09E2-24AD75F83798}"/>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8" name="Footer Placeholder 7">
            <a:extLst>
              <a:ext uri="{FF2B5EF4-FFF2-40B4-BE49-F238E27FC236}">
                <a16:creationId xmlns:a16="http://schemas.microsoft.com/office/drawing/2014/main" id="{61803959-C3AE-8874-C1C5-BFBFC7817F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9A2624-E544-4B85-8093-AAFBFF8D34AA}"/>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357233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5514-6F18-7237-077A-1158EFD22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6B3A-DDA1-F93A-8B65-BACEDA971749}"/>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4" name="Footer Placeholder 3">
            <a:extLst>
              <a:ext uri="{FF2B5EF4-FFF2-40B4-BE49-F238E27FC236}">
                <a16:creationId xmlns:a16="http://schemas.microsoft.com/office/drawing/2014/main" id="{F37E8163-DF09-9319-3CB2-C607CA0D0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52A3B-0D9B-863D-B470-58672E2099C1}"/>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308955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12246-9DF8-1E79-E26E-2101E887642E}"/>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3" name="Footer Placeholder 2">
            <a:extLst>
              <a:ext uri="{FF2B5EF4-FFF2-40B4-BE49-F238E27FC236}">
                <a16:creationId xmlns:a16="http://schemas.microsoft.com/office/drawing/2014/main" id="{997F6B47-C923-23B3-FEDA-E33B25B4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9E07B0-BE61-3BB6-1AC0-4758E84A6BF6}"/>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95239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5FD6-DD4A-AAD3-C96C-D87FD33A5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C3263-515B-6632-C23C-9627D41C3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E243D-86D6-1DEB-F09D-A5AEEEFA7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B12DD-08CC-DB03-0DAB-77149132DC2D}"/>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6" name="Footer Placeholder 5">
            <a:extLst>
              <a:ext uri="{FF2B5EF4-FFF2-40B4-BE49-F238E27FC236}">
                <a16:creationId xmlns:a16="http://schemas.microsoft.com/office/drawing/2014/main" id="{12059DA4-CD79-52CC-2C60-755C2BD0E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50251-A0A1-C81C-4CEF-DFC50303F105}"/>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404609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3E3B-9EDD-29C5-A471-D1AD22AFF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3DED7-1C3E-056D-E800-3CB014BFD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ACDAA-BFB5-AFE3-A788-C09AD82C9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B4770-DA2D-9F46-0B10-23782E99ACFD}"/>
              </a:ext>
            </a:extLst>
          </p:cNvPr>
          <p:cNvSpPr>
            <a:spLocks noGrp="1"/>
          </p:cNvSpPr>
          <p:nvPr>
            <p:ph type="dt" sz="half" idx="10"/>
          </p:nvPr>
        </p:nvSpPr>
        <p:spPr/>
        <p:txBody>
          <a:bodyPr/>
          <a:lstStyle/>
          <a:p>
            <a:fld id="{D9DE8612-490C-C54E-8E18-6B546681DDFC}" type="datetimeFigureOut">
              <a:rPr lang="en-US" smtClean="0"/>
              <a:t>10/18/23</a:t>
            </a:fld>
            <a:endParaRPr lang="en-US"/>
          </a:p>
        </p:txBody>
      </p:sp>
      <p:sp>
        <p:nvSpPr>
          <p:cNvPr id="6" name="Footer Placeholder 5">
            <a:extLst>
              <a:ext uri="{FF2B5EF4-FFF2-40B4-BE49-F238E27FC236}">
                <a16:creationId xmlns:a16="http://schemas.microsoft.com/office/drawing/2014/main" id="{592E0EEE-EEC1-81EC-04BE-74EFC0EB9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883E1-2764-3337-3614-43165D540F9B}"/>
              </a:ext>
            </a:extLst>
          </p:cNvPr>
          <p:cNvSpPr>
            <a:spLocks noGrp="1"/>
          </p:cNvSpPr>
          <p:nvPr>
            <p:ph type="sldNum" sz="quarter" idx="12"/>
          </p:nvPr>
        </p:nvSpPr>
        <p:spPr/>
        <p:txBody>
          <a:bodyPr/>
          <a:lstStyle/>
          <a:p>
            <a:fld id="{6F4CF048-B2B6-7041-9BB5-B61AB7F61C20}" type="slidenum">
              <a:rPr lang="en-US" smtClean="0"/>
              <a:t>‹#›</a:t>
            </a:fld>
            <a:endParaRPr lang="en-US"/>
          </a:p>
        </p:txBody>
      </p:sp>
    </p:spTree>
    <p:extLst>
      <p:ext uri="{BB962C8B-B14F-4D97-AF65-F5344CB8AC3E}">
        <p14:creationId xmlns:p14="http://schemas.microsoft.com/office/powerpoint/2010/main" val="346729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E8CCB2-BC59-11CD-01B4-2BE0FD4E9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E21A3-3889-C853-1AB5-50CDC2DD2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49F1A-F1BD-BC30-BA36-E67C2802F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E8612-490C-C54E-8E18-6B546681DDFC}" type="datetimeFigureOut">
              <a:rPr lang="en-US" smtClean="0"/>
              <a:t>10/18/23</a:t>
            </a:fld>
            <a:endParaRPr lang="en-US"/>
          </a:p>
        </p:txBody>
      </p:sp>
      <p:sp>
        <p:nvSpPr>
          <p:cNvPr id="5" name="Footer Placeholder 4">
            <a:extLst>
              <a:ext uri="{FF2B5EF4-FFF2-40B4-BE49-F238E27FC236}">
                <a16:creationId xmlns:a16="http://schemas.microsoft.com/office/drawing/2014/main" id="{5437E03A-39AA-70D2-1CE8-C021FE5DF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E1BE4-BD13-C239-E26E-8C8B1AA82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CF048-B2B6-7041-9BB5-B61AB7F61C20}" type="slidenum">
              <a:rPr lang="en-US" smtClean="0"/>
              <a:t>‹#›</a:t>
            </a:fld>
            <a:endParaRPr lang="en-US"/>
          </a:p>
        </p:txBody>
      </p:sp>
    </p:spTree>
    <p:extLst>
      <p:ext uri="{BB962C8B-B14F-4D97-AF65-F5344CB8AC3E}">
        <p14:creationId xmlns:p14="http://schemas.microsoft.com/office/powerpoint/2010/main" val="1262184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aws.amazon.com/AmazonECR/latest/userguide/what-is-ec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reference/kubectl/cheatsheet/" TargetMode="External"/><Relationship Id="rId2" Type="http://schemas.openxmlformats.org/officeDocument/2006/relationships/hyperlink" Target="https://www.weave.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A6901-5402-1502-3C17-B5AEF9F9356B}"/>
              </a:ext>
            </a:extLst>
          </p:cNvPr>
          <p:cNvSpPr>
            <a:spLocks noGrp="1"/>
          </p:cNvSpPr>
          <p:nvPr>
            <p:ph idx="1"/>
          </p:nvPr>
        </p:nvSpPr>
        <p:spPr>
          <a:xfrm>
            <a:off x="838200" y="348792"/>
            <a:ext cx="10515600" cy="5828171"/>
          </a:xfrm>
        </p:spPr>
        <p:txBody>
          <a:bodyPr>
            <a:normAutofit/>
          </a:bodyPr>
          <a:lstStyle/>
          <a:p>
            <a:pPr marL="0" indent="0">
              <a:buNone/>
            </a:pPr>
            <a:r>
              <a:rPr lang="en-US" sz="1800" b="1" i="0" u="none" strike="noStrike" dirty="0">
                <a:effectLst/>
                <a:latin typeface="Arial" panose="020B0604020202020204" pitchFamily="34" charset="0"/>
                <a:cs typeface="Arial" panose="020B0604020202020204" pitchFamily="34" charset="0"/>
              </a:rPr>
              <a:t>1. What is Kubernetes?</a:t>
            </a:r>
          </a:p>
          <a:p>
            <a:endParaRPr lang="en-US" sz="2400" b="1" dirty="0">
              <a:latin typeface="Arial" panose="020B0604020202020204" pitchFamily="34" charset="0"/>
              <a:cs typeface="Arial" panose="020B0604020202020204" pitchFamily="34" charset="0"/>
            </a:endParaRPr>
          </a:p>
          <a:p>
            <a:pPr marL="457200" lvl="1" indent="0">
              <a:buNone/>
            </a:pPr>
            <a:r>
              <a:rPr lang="en-US" sz="1400" b="0" i="0" u="none" strike="noStrike" dirty="0">
                <a:effectLst/>
                <a:latin typeface="Arial" panose="020B0604020202020204" pitchFamily="34" charset="0"/>
                <a:cs typeface="Arial" panose="020B0604020202020204" pitchFamily="34" charset="0"/>
              </a:rPr>
              <a:t>Kubernetes is a free and open-source technology for automating the deployment, scaling and management of containerized applications that first released in 2014 by google. </a:t>
            </a:r>
            <a:r>
              <a:rPr lang="en-US" sz="1400" dirty="0">
                <a:latin typeface="Arial" panose="020B0604020202020204" pitchFamily="34" charset="0"/>
                <a:cs typeface="Arial" panose="020B0604020202020204" pitchFamily="34" charset="0"/>
              </a:rPr>
              <a:t>Its being used by almost all major CSP (cloud service provider), like AWS, GCP, Azure etc.</a:t>
            </a:r>
          </a:p>
          <a:p>
            <a:pPr lvl="1"/>
            <a:endParaRPr lang="en-US" sz="14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2. What is a container and why it is used in Kubernetes?</a:t>
            </a:r>
          </a:p>
          <a:p>
            <a:endParaRPr lang="en-US" sz="2400" b="1" dirty="0">
              <a:latin typeface="Arial" panose="020B0604020202020204" pitchFamily="34" charset="0"/>
              <a:cs typeface="Arial" panose="020B0604020202020204" pitchFamily="34" charset="0"/>
            </a:endParaRPr>
          </a:p>
          <a:p>
            <a:pPr marL="971550" lvl="1" indent="-514350">
              <a:buFont typeface="+mj-lt"/>
              <a:buAutoNum type="alphaLcParenR"/>
            </a:pPr>
            <a:r>
              <a:rPr lang="en-US" sz="1400" b="0" i="0" u="none" strike="noStrike" dirty="0">
                <a:effectLst/>
                <a:latin typeface="Arial" panose="020B0604020202020204" pitchFamily="34" charset="0"/>
                <a:cs typeface="Arial" panose="020B0604020202020204" pitchFamily="34" charset="0"/>
              </a:rPr>
              <a:t>A container is nothing but a virtual machine that is running on a single physical server.</a:t>
            </a:r>
          </a:p>
          <a:p>
            <a:pPr marL="971550" lvl="1" indent="-514350">
              <a:buFont typeface="+mj-lt"/>
              <a:buAutoNum type="alphaLcParenR"/>
            </a:pPr>
            <a:r>
              <a:rPr lang="en-US" sz="1400" b="0" i="0" u="none" strike="noStrike" dirty="0">
                <a:effectLst/>
                <a:latin typeface="Arial" panose="020B0604020202020204" pitchFamily="34" charset="0"/>
                <a:cs typeface="Arial" panose="020B0604020202020204" pitchFamily="34" charset="0"/>
              </a:rPr>
              <a:t>It is just a virtual machine that has been configured to provide a complete operating environment for your container.</a:t>
            </a:r>
          </a:p>
          <a:p>
            <a:pPr marL="971550" lvl="1" indent="-514350">
              <a:buFont typeface="+mj-lt"/>
              <a:buAutoNum type="alphaLcParenR"/>
            </a:pPr>
            <a:r>
              <a:rPr lang="en-US" sz="1400" b="0" i="0" u="none" strike="noStrike" dirty="0">
                <a:effectLst/>
                <a:latin typeface="Arial" panose="020B0604020202020204" pitchFamily="34" charset="0"/>
                <a:cs typeface="Arial" panose="020B0604020202020204" pitchFamily="34" charset="0"/>
              </a:rPr>
              <a:t>A container provides a complete operating system and all the applications and libraries that are required to run a software application.</a:t>
            </a:r>
          </a:p>
          <a:p>
            <a:pPr marL="971550" lvl="1" indent="-514350">
              <a:buFont typeface="+mj-lt"/>
              <a:buAutoNum type="alphaLcParenR"/>
            </a:pPr>
            <a:r>
              <a:rPr lang="en-US" sz="1400" b="0" i="0" u="none" strike="noStrike" dirty="0">
                <a:effectLst/>
                <a:latin typeface="Arial" panose="020B0604020202020204" pitchFamily="34" charset="0"/>
                <a:cs typeface="Arial" panose="020B0604020202020204" pitchFamily="34" charset="0"/>
              </a:rPr>
              <a:t>So, if you want to build a software application, you need to install the dependencies in the container, and if you want to run the application then you need to install the containers in the host machine.</a:t>
            </a:r>
          </a:p>
          <a:p>
            <a:pPr marL="971550" lvl="1" indent="-514350">
              <a:buFont typeface="+mj-lt"/>
              <a:buAutoNum type="alphaLcParenR"/>
            </a:pPr>
            <a:r>
              <a:rPr lang="en-US" sz="1400" b="0" i="0" u="none" strike="noStrike" dirty="0">
                <a:effectLst/>
                <a:latin typeface="Arial" panose="020B0604020202020204" pitchFamily="34" charset="0"/>
                <a:cs typeface="Arial" panose="020B0604020202020204" pitchFamily="34" charset="0"/>
              </a:rPr>
              <a:t>This is the basic concept of a container and Kubernetes uses this concept to manage the applications.</a:t>
            </a:r>
            <a:endParaRPr lang="en-US" sz="1400" b="1"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25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DC1A5-F3B6-17DD-526C-070E7EEEB6CF}"/>
              </a:ext>
            </a:extLst>
          </p:cNvPr>
          <p:cNvSpPr>
            <a:spLocks noGrp="1"/>
          </p:cNvSpPr>
          <p:nvPr>
            <p:ph idx="1"/>
          </p:nvPr>
        </p:nvSpPr>
        <p:spPr>
          <a:xfrm>
            <a:off x="339365" y="358219"/>
            <a:ext cx="11014435" cy="5818744"/>
          </a:xfrm>
        </p:spPr>
        <p:txBody>
          <a:bodyPr>
            <a:normAutofit/>
          </a:bodyPr>
          <a:lstStyle/>
          <a:p>
            <a:pPr marL="0" indent="0">
              <a:buNone/>
            </a:pPr>
            <a:r>
              <a:rPr lang="en-US" sz="1800" b="1" i="0" u="none" strike="noStrike" dirty="0">
                <a:solidFill>
                  <a:srgbClr val="323232"/>
                </a:solidFill>
                <a:effectLst/>
                <a:latin typeface="Arial" panose="020B0604020202020204" pitchFamily="34" charset="0"/>
              </a:rPr>
              <a:t>12. Amazon ECR:</a:t>
            </a:r>
          </a:p>
          <a:p>
            <a:pPr marL="0" indent="0">
              <a:buNone/>
            </a:pPr>
            <a:endParaRPr lang="en-US" sz="1800" b="1" i="0" u="none" strike="noStrike" dirty="0">
              <a:solidFill>
                <a:srgbClr val="323232"/>
              </a:solidFill>
              <a:effectLst/>
              <a:latin typeface="Arial" panose="020B0604020202020204" pitchFamily="34" charset="0"/>
            </a:endParaRPr>
          </a:p>
          <a:p>
            <a:pPr marL="457200" lvl="1" indent="0">
              <a:buNone/>
            </a:pPr>
            <a:r>
              <a:rPr lang="en-US" sz="1400" i="0" u="none" strike="noStrike" dirty="0">
                <a:effectLst/>
                <a:latin typeface="Arial" panose="020B0604020202020204" pitchFamily="34" charset="0"/>
                <a:cs typeface="Arial" panose="020B0604020202020204" pitchFamily="34" charset="0"/>
              </a:rPr>
              <a:t>What is ECR?</a:t>
            </a:r>
          </a:p>
          <a:p>
            <a:pPr marL="457200" lvl="1" indent="0">
              <a:buNone/>
            </a:pPr>
            <a:r>
              <a:rPr lang="en-US" sz="1200" i="0" u="none" strike="noStrike" dirty="0">
                <a:effectLst/>
                <a:latin typeface="Arial" panose="020B0604020202020204" pitchFamily="34" charset="0"/>
                <a:cs typeface="Arial" panose="020B0604020202020204" pitchFamily="34" charset="0"/>
              </a:rPr>
              <a:t>Amazon Elastic Container Registry (Amazon ECR) is an AWS managed container image registry service that is secure, scalable, and reliable. Amazon ECR supports private repositories with resource-based permissions using AWS IAM. This is so that specified users or Amazon EC2 instances can access your container repositories and images. You can use your preferred CLI to push, pull, and manage Docker images, Open Container Initiative (OCI) images, and OCI compatible artifacts.</a:t>
            </a:r>
          </a:p>
          <a:p>
            <a:pPr marL="457200" lvl="1" indent="0">
              <a:buNone/>
            </a:pPr>
            <a:endParaRPr lang="en-US" sz="1400" dirty="0">
              <a:latin typeface="Arial" panose="020B0604020202020204" pitchFamily="34" charset="0"/>
              <a:cs typeface="Arial" panose="020B0604020202020204" pitchFamily="34" charset="0"/>
            </a:endParaRPr>
          </a:p>
          <a:p>
            <a:pPr marL="457200" lvl="1" indent="0">
              <a:buNone/>
            </a:pPr>
            <a:r>
              <a:rPr lang="en-US" sz="1400" i="0" u="none" strike="noStrike" dirty="0">
                <a:effectLst/>
                <a:latin typeface="Arial" panose="020B0604020202020204" pitchFamily="34" charset="0"/>
              </a:rPr>
              <a:t>How Amazon ECR works?</a:t>
            </a:r>
          </a:p>
          <a:p>
            <a:pPr lvl="1">
              <a:buFont typeface="Wingdings" pitchFamily="2" charset="2"/>
              <a:buChar char="Ø"/>
            </a:pPr>
            <a:r>
              <a:rPr lang="en-US" sz="1200" i="0" u="none" strike="noStrike" dirty="0">
                <a:effectLst/>
                <a:latin typeface="Arial" panose="020B0604020202020204" pitchFamily="34" charset="0"/>
                <a:cs typeface="Arial" panose="020B0604020202020204" pitchFamily="34" charset="0"/>
              </a:rPr>
              <a:t>Amazon Elastic Container Registry writes and packages code in the form of a Docker image.</a:t>
            </a:r>
          </a:p>
          <a:p>
            <a:pPr lvl="1">
              <a:buFont typeface="Wingdings" pitchFamily="2" charset="2"/>
              <a:buChar char="Ø"/>
            </a:pPr>
            <a:r>
              <a:rPr lang="en-US" sz="1200" i="0" u="none" strike="noStrike" dirty="0">
                <a:effectLst/>
                <a:latin typeface="Arial" panose="020B0604020202020204" pitchFamily="34" charset="0"/>
                <a:cs typeface="Arial" panose="020B0604020202020204" pitchFamily="34" charset="0"/>
              </a:rPr>
              <a:t>Next, it compresses, encrypts and manages access to the images -- including all</a:t>
            </a:r>
            <a:r>
              <a:rPr lang="en-US" sz="1200" i="0" strike="noStrike" dirty="0">
                <a:effectLst/>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tags</a:t>
            </a:r>
            <a:r>
              <a:rPr lang="en-US" sz="1200" i="0" strike="noStrike" dirty="0">
                <a:effectLst/>
                <a:latin typeface="Arial" panose="020B0604020202020204" pitchFamily="34" charset="0"/>
                <a:cs typeface="Arial" panose="020B0604020202020204" pitchFamily="34" charset="0"/>
              </a:rPr>
              <a:t> </a:t>
            </a:r>
            <a:r>
              <a:rPr lang="en-US" sz="1200" i="0" u="none" strike="noStrike" dirty="0">
                <a:effectLst/>
                <a:latin typeface="Arial" panose="020B0604020202020204" pitchFamily="34" charset="0"/>
                <a:cs typeface="Arial" panose="020B0604020202020204" pitchFamily="34" charset="0"/>
              </a:rPr>
              <a:t>and versions -- and controls image lifecycles.</a:t>
            </a:r>
          </a:p>
          <a:p>
            <a:pPr lvl="1">
              <a:buFont typeface="Wingdings" pitchFamily="2" charset="2"/>
              <a:buChar char="Ø"/>
            </a:pPr>
            <a:r>
              <a:rPr lang="en-US" sz="1200" i="0" u="none" strike="noStrike" dirty="0">
                <a:effectLst/>
                <a:latin typeface="Arial" panose="020B0604020202020204" pitchFamily="34" charset="0"/>
                <a:cs typeface="Arial" panose="020B0604020202020204" pitchFamily="34" charset="0"/>
              </a:rPr>
              <a:t>Finally, the Amazon ECS pulls the necessary Docker images from the ECR to be used in the deployment of apps and continues to manage containers everywhere -- including Amazon Elastic Kubernetes Service (</a:t>
            </a:r>
            <a:r>
              <a:rPr lang="en-US" sz="1200" i="0" strike="noStrike" dirty="0">
                <a:effectLst/>
                <a:latin typeface="Arial" panose="020B0604020202020204" pitchFamily="34" charset="0"/>
                <a:cs typeface="Arial" panose="020B0604020202020204" pitchFamily="34" charset="0"/>
              </a:rPr>
              <a:t>Amazon EKS</a:t>
            </a:r>
            <a:r>
              <a:rPr lang="en-US" sz="1200" i="0" u="none" strike="noStrike" dirty="0">
                <a:effectLst/>
                <a:latin typeface="Arial" panose="020B0604020202020204" pitchFamily="34" charset="0"/>
                <a:cs typeface="Arial" panose="020B0604020202020204" pitchFamily="34" charset="0"/>
              </a:rPr>
              <a:t>), AWS cloud and on-premise networks.</a:t>
            </a:r>
          </a:p>
          <a:p>
            <a:pPr marL="457200" lvl="1" indent="0">
              <a:buNone/>
            </a:pPr>
            <a:endParaRPr lang="en-US" sz="1400" i="0" u="none" strike="noStrike" dirty="0">
              <a:effectLst/>
              <a:latin typeface="Arial" panose="020B0604020202020204" pitchFamily="34" charset="0"/>
            </a:endParaRPr>
          </a:p>
          <a:p>
            <a:pPr marL="457200" lvl="1" indent="0">
              <a:buNone/>
            </a:pPr>
            <a:r>
              <a:rPr lang="en-US" sz="1400" i="0" u="none" strike="noStrike" dirty="0">
                <a:effectLst/>
                <a:latin typeface="Arial" panose="020B0604020202020204" pitchFamily="34" charset="0"/>
              </a:rPr>
              <a:t>Components of Amazon ECR</a:t>
            </a:r>
          </a:p>
          <a:p>
            <a:pPr lvl="1">
              <a:buFont typeface="Wingdings" pitchFamily="2" charset="2"/>
              <a:buChar char="Ø"/>
            </a:pPr>
            <a:r>
              <a:rPr lang="en-US" sz="1200" i="0" u="none" strike="noStrike" dirty="0">
                <a:effectLst/>
                <a:latin typeface="Arial" panose="020B0604020202020204" pitchFamily="34" charset="0"/>
              </a:rPr>
              <a:t>Docker images: This is the file that is used to execute code within a Docker container.</a:t>
            </a:r>
          </a:p>
          <a:p>
            <a:pPr lvl="1">
              <a:buFont typeface="Wingdings" pitchFamily="2" charset="2"/>
              <a:buChar char="Ø"/>
            </a:pPr>
            <a:r>
              <a:rPr lang="en-US" sz="1200" i="0" u="none" strike="noStrike" dirty="0">
                <a:effectLst/>
                <a:latin typeface="Arial" panose="020B0604020202020204" pitchFamily="34" charset="0"/>
              </a:rPr>
              <a:t>Repository: The Docker images are stored in the Amazon ECR repository. Developers can push and pull images to the repository.</a:t>
            </a:r>
          </a:p>
          <a:p>
            <a:pPr lvl="1">
              <a:buFont typeface="Wingdings" pitchFamily="2" charset="2"/>
              <a:buChar char="Ø"/>
            </a:pPr>
            <a:r>
              <a:rPr lang="en-US" sz="1200" i="0" u="none" strike="noStrike" dirty="0">
                <a:effectLst/>
                <a:latin typeface="Arial" panose="020B0604020202020204" pitchFamily="34" charset="0"/>
              </a:rPr>
              <a:t>Repository policy: Developers can use these policies to manage access to the repositories and the images within them.</a:t>
            </a:r>
          </a:p>
          <a:p>
            <a:pPr lvl="1">
              <a:buFont typeface="Wingdings" pitchFamily="2" charset="2"/>
              <a:buChar char="Ø"/>
            </a:pPr>
            <a:r>
              <a:rPr lang="en-US" sz="1200" i="0" u="none" strike="noStrike" dirty="0">
                <a:effectLst/>
                <a:latin typeface="Arial" panose="020B0604020202020204" pitchFamily="34" charset="0"/>
              </a:rPr>
              <a:t>Registry: All AWS accounts receive access to Amazon ECR that allows them to create repositories and store images in them.</a:t>
            </a:r>
          </a:p>
          <a:p>
            <a:pPr lvl="1">
              <a:buFont typeface="Wingdings" pitchFamily="2" charset="2"/>
              <a:buChar char="Ø"/>
            </a:pPr>
            <a:r>
              <a:rPr lang="en-US" sz="1200" i="0" u="none" strike="noStrike" dirty="0">
                <a:effectLst/>
                <a:latin typeface="Arial" panose="020B0604020202020204" pitchFamily="34" charset="0"/>
              </a:rPr>
              <a:t>Authorization token: Before it can push and pull images, the Docker client must be recognized as an AWS account holder.</a:t>
            </a:r>
          </a:p>
          <a:p>
            <a:pPr lvl="1">
              <a:buFont typeface="Wingdings" pitchFamily="2" charset="2"/>
              <a:buChar char="Ø"/>
            </a:pPr>
            <a:endParaRPr lang="en-US" sz="1200" dirty="0">
              <a:latin typeface="Arial" panose="020B0604020202020204" pitchFamily="34" charset="0"/>
            </a:endParaRPr>
          </a:p>
          <a:p>
            <a:pPr marL="457200" lvl="1" indent="0">
              <a:buNone/>
            </a:pPr>
            <a:r>
              <a:rPr lang="en-US" sz="1200" i="0" u="none" strike="noStrike" dirty="0">
                <a:effectLst/>
                <a:latin typeface="Arial" panose="020B0604020202020204" pitchFamily="34" charset="0"/>
              </a:rPr>
              <a:t>For more: </a:t>
            </a:r>
            <a:r>
              <a:rPr lang="en-US" sz="1200" i="0" u="none" strike="noStrike" dirty="0">
                <a:effectLst/>
                <a:latin typeface="Arial" panose="020B0604020202020204" pitchFamily="34" charset="0"/>
                <a:hlinkClick r:id="rId2"/>
              </a:rPr>
              <a:t>https://docs.aws.amazon.com/AmazonECR/latest/userguide/what-is-ecr.html</a:t>
            </a:r>
            <a:endParaRPr lang="en-US" sz="1200" i="0" u="none" strike="noStrike" dirty="0">
              <a:effectLst/>
              <a:latin typeface="Arial" panose="020B0604020202020204" pitchFamily="34" charset="0"/>
            </a:endParaRPr>
          </a:p>
          <a:p>
            <a:pPr marL="457200" lvl="1" indent="0">
              <a:buNone/>
            </a:pPr>
            <a:endParaRPr lang="en-US" sz="1200" i="0" u="none" strike="noStrike" dirty="0">
              <a:effectLst/>
              <a:latin typeface="Arial" panose="020B0604020202020204" pitchFamily="34" charset="0"/>
            </a:endParaRPr>
          </a:p>
          <a:p>
            <a:pPr marL="457200" lvl="1" indent="0">
              <a:buNone/>
            </a:pPr>
            <a:endParaRPr lang="en-US" sz="1400" b="1" i="0" u="none" strike="noStrike" dirty="0">
              <a:solidFill>
                <a:srgbClr val="32323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67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40AD-FAAD-11DB-A83E-ADF861F4D005}"/>
              </a:ext>
            </a:extLst>
          </p:cNvPr>
          <p:cNvSpPr>
            <a:spLocks noGrp="1"/>
          </p:cNvSpPr>
          <p:nvPr>
            <p:ph type="title"/>
          </p:nvPr>
        </p:nvSpPr>
        <p:spPr>
          <a:xfrm>
            <a:off x="838200" y="383979"/>
            <a:ext cx="10515600" cy="492714"/>
          </a:xfrm>
        </p:spPr>
        <p:txBody>
          <a:bodyPr>
            <a:normAutofit/>
          </a:bodyPr>
          <a:lstStyle/>
          <a:p>
            <a:r>
              <a:rPr lang="en-US" sz="2000" b="1" dirty="0"/>
              <a:t>Deploying EKS cluster using CLI tool (</a:t>
            </a:r>
            <a:r>
              <a:rPr lang="en-US" sz="2000" b="1" dirty="0" err="1"/>
              <a:t>eksctl</a:t>
            </a:r>
            <a:r>
              <a:rPr lang="en-US" sz="2000" b="1" dirty="0"/>
              <a:t>)</a:t>
            </a:r>
          </a:p>
        </p:txBody>
      </p:sp>
      <p:sp>
        <p:nvSpPr>
          <p:cNvPr id="3" name="Content Placeholder 2">
            <a:extLst>
              <a:ext uri="{FF2B5EF4-FFF2-40B4-BE49-F238E27FC236}">
                <a16:creationId xmlns:a16="http://schemas.microsoft.com/office/drawing/2014/main" id="{91FFCDCA-223A-4BCC-BF2C-E571C30892EC}"/>
              </a:ext>
            </a:extLst>
          </p:cNvPr>
          <p:cNvSpPr>
            <a:spLocks noGrp="1"/>
          </p:cNvSpPr>
          <p:nvPr>
            <p:ph idx="1"/>
          </p:nvPr>
        </p:nvSpPr>
        <p:spPr>
          <a:xfrm>
            <a:off x="668518" y="1137467"/>
            <a:ext cx="4374822" cy="5225625"/>
          </a:xfrm>
        </p:spPr>
        <p:txBody>
          <a:bodyPr>
            <a:normAutofit/>
          </a:bodyPr>
          <a:lstStyle/>
          <a:p>
            <a:pPr marL="342900" indent="-342900">
              <a:buFont typeface="+mj-lt"/>
              <a:buAutoNum type="arabicPeriod"/>
            </a:pPr>
            <a:r>
              <a:rPr lang="en-US" sz="1400" dirty="0"/>
              <a:t>Prerequisites: </a:t>
            </a:r>
          </a:p>
          <a:p>
            <a:pPr lvl="1">
              <a:buFont typeface="+mj-lt"/>
              <a:buAutoNum type="alphaLcParenR"/>
            </a:pPr>
            <a:r>
              <a:rPr lang="en-US" sz="1400" dirty="0"/>
              <a:t>AWS account</a:t>
            </a:r>
          </a:p>
          <a:p>
            <a:pPr lvl="1">
              <a:buFont typeface="+mj-lt"/>
              <a:buAutoNum type="alphaLcParenR"/>
            </a:pPr>
            <a:r>
              <a:rPr lang="en-US" sz="1400" dirty="0"/>
              <a:t>A VPC</a:t>
            </a:r>
          </a:p>
          <a:p>
            <a:pPr lvl="1">
              <a:buFont typeface="+mj-lt"/>
              <a:buAutoNum type="alphaLcParenR"/>
            </a:pPr>
            <a:r>
              <a:rPr lang="en-US" sz="1400" dirty="0"/>
              <a:t>IAM user role with </a:t>
            </a:r>
          </a:p>
          <a:p>
            <a:pPr lvl="1">
              <a:buFont typeface="+mj-lt"/>
              <a:buAutoNum type="alphaLcParenR"/>
            </a:pPr>
            <a:r>
              <a:rPr lang="en-US" sz="1400" dirty="0"/>
              <a:t>Security group</a:t>
            </a:r>
          </a:p>
          <a:p>
            <a:pPr>
              <a:buFont typeface="+mj-lt"/>
              <a:buAutoNum type="arabicPeriod"/>
            </a:pPr>
            <a:r>
              <a:rPr lang="en-US" sz="1400" dirty="0"/>
              <a:t> Create cluster control plane</a:t>
            </a:r>
          </a:p>
          <a:p>
            <a:pPr lvl="1">
              <a:buFont typeface="+mj-lt"/>
              <a:buAutoNum type="arabicPeriod"/>
            </a:pPr>
            <a:r>
              <a:rPr lang="en-US" sz="1400" dirty="0"/>
              <a:t>Cluster name</a:t>
            </a:r>
          </a:p>
          <a:p>
            <a:pPr lvl="1">
              <a:buFont typeface="+mj-lt"/>
              <a:buAutoNum type="arabicPeriod"/>
            </a:pPr>
            <a:r>
              <a:rPr lang="en-US" sz="1400" dirty="0"/>
              <a:t>Version</a:t>
            </a:r>
          </a:p>
          <a:p>
            <a:pPr lvl="1">
              <a:buFont typeface="+mj-lt"/>
              <a:buAutoNum type="arabicPeriod"/>
            </a:pPr>
            <a:r>
              <a:rPr lang="en-US" sz="1400" dirty="0"/>
              <a:t>Choose region</a:t>
            </a:r>
          </a:p>
          <a:p>
            <a:pPr lvl="1">
              <a:buFont typeface="+mj-lt"/>
              <a:buAutoNum type="arabicPeriod"/>
            </a:pPr>
            <a:r>
              <a:rPr lang="en-US" sz="1400" dirty="0"/>
              <a:t>Choose VPC</a:t>
            </a:r>
          </a:p>
          <a:p>
            <a:pPr lvl="1">
              <a:buFont typeface="+mj-lt"/>
              <a:buAutoNum type="arabicPeriod"/>
            </a:pPr>
            <a:r>
              <a:rPr lang="en-US" sz="1400" dirty="0"/>
              <a:t>Security group</a:t>
            </a:r>
          </a:p>
          <a:p>
            <a:pPr>
              <a:buFont typeface="+mj-lt"/>
              <a:buAutoNum type="arabicPeriod"/>
            </a:pPr>
            <a:r>
              <a:rPr lang="en-US" sz="1400" dirty="0"/>
              <a:t>Create worker node</a:t>
            </a:r>
          </a:p>
          <a:p>
            <a:pPr lvl="1">
              <a:buFont typeface="+mj-lt"/>
              <a:buAutoNum type="arabicPeriod"/>
            </a:pPr>
            <a:r>
              <a:rPr lang="en-US" sz="1400" dirty="0"/>
              <a:t>Create a node group</a:t>
            </a:r>
          </a:p>
          <a:p>
            <a:pPr lvl="1">
              <a:buFont typeface="+mj-lt"/>
              <a:buAutoNum type="arabicPeriod"/>
            </a:pPr>
            <a:r>
              <a:rPr lang="en-US" sz="1400" dirty="0"/>
              <a:t>Cluster attachment</a:t>
            </a:r>
          </a:p>
          <a:p>
            <a:pPr lvl="1">
              <a:buFont typeface="+mj-lt"/>
              <a:buAutoNum type="arabicPeriod"/>
            </a:pPr>
            <a:r>
              <a:rPr lang="en-US" sz="1400" dirty="0"/>
              <a:t>Security group, Instance type</a:t>
            </a:r>
          </a:p>
          <a:p>
            <a:pPr lvl="1">
              <a:buFont typeface="+mj-lt"/>
              <a:buAutoNum type="arabicPeriod"/>
            </a:pPr>
            <a:r>
              <a:rPr lang="en-US" sz="1400" dirty="0"/>
              <a:t>Auto scaling (Define max and min number of nodes/instances)</a:t>
            </a:r>
          </a:p>
          <a:p>
            <a:pPr lvl="1">
              <a:buFont typeface="+mj-lt"/>
              <a:buAutoNum type="arabicPeriod"/>
            </a:pPr>
            <a:endParaRPr lang="en-US" sz="1600" dirty="0"/>
          </a:p>
          <a:p>
            <a:pPr lvl="1">
              <a:buFont typeface="+mj-lt"/>
              <a:buAutoNum type="arabicPeriod"/>
            </a:pPr>
            <a:endParaRPr lang="en-US" sz="1600" dirty="0"/>
          </a:p>
          <a:p>
            <a:pPr lvl="1">
              <a:buFont typeface="+mj-lt"/>
              <a:buAutoNum type="arabicPeriod"/>
            </a:pPr>
            <a:endParaRPr lang="en-US" sz="1600" dirty="0"/>
          </a:p>
          <a:p>
            <a:pPr lvl="1">
              <a:buFont typeface="Wingdings" pitchFamily="2" charset="2"/>
              <a:buChar char="Ø"/>
            </a:pPr>
            <a:endParaRPr lang="en-US" sz="1600" dirty="0"/>
          </a:p>
        </p:txBody>
      </p:sp>
    </p:spTree>
    <p:extLst>
      <p:ext uri="{BB962C8B-B14F-4D97-AF65-F5344CB8AC3E}">
        <p14:creationId xmlns:p14="http://schemas.microsoft.com/office/powerpoint/2010/main" val="156796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71537-BACC-209D-94DA-7861C9F11AA8}"/>
              </a:ext>
            </a:extLst>
          </p:cNvPr>
          <p:cNvSpPr>
            <a:spLocks noGrp="1"/>
          </p:cNvSpPr>
          <p:nvPr>
            <p:ph idx="1"/>
          </p:nvPr>
        </p:nvSpPr>
        <p:spPr>
          <a:xfrm>
            <a:off x="838200" y="197962"/>
            <a:ext cx="11030146" cy="6372519"/>
          </a:xfrm>
        </p:spPr>
        <p:txBody>
          <a:bodyPr>
            <a:normAutofit lnSpcReduction="10000"/>
          </a:bodyPr>
          <a:lstStyle/>
          <a:p>
            <a:pPr marL="0" indent="0">
              <a:buNone/>
            </a:pPr>
            <a:endParaRPr lang="en-US" sz="1600" dirty="0"/>
          </a:p>
          <a:p>
            <a:pPr marL="0" indent="0">
              <a:buNone/>
            </a:pPr>
            <a:r>
              <a:rPr lang="en-US" sz="1800" dirty="0"/>
              <a:t>Hands on practice:</a:t>
            </a:r>
          </a:p>
          <a:p>
            <a:pPr marL="342900" indent="-342900">
              <a:buFont typeface="+mj-lt"/>
              <a:buAutoNum type="arabicPeriod"/>
            </a:pPr>
            <a:r>
              <a:rPr lang="en-US" sz="1600" dirty="0"/>
              <a:t>To install </a:t>
            </a:r>
            <a:r>
              <a:rPr lang="en-US" sz="1600" dirty="0" err="1"/>
              <a:t>eksctl</a:t>
            </a:r>
            <a:r>
              <a:rPr lang="en-US" sz="1600" dirty="0"/>
              <a:t> tool: (for Mac)</a:t>
            </a:r>
          </a:p>
          <a:p>
            <a:pPr marL="457200" lvl="1" indent="0">
              <a:buNone/>
            </a:pPr>
            <a:r>
              <a:rPr lang="en-US" sz="1200" dirty="0"/>
              <a:t>(</a:t>
            </a:r>
            <a:r>
              <a:rPr lang="en-US" sz="1200" dirty="0" err="1"/>
              <a:t>eksctl</a:t>
            </a:r>
            <a:r>
              <a:rPr lang="en-US" sz="1200" b="0" i="0" u="none" strike="noStrike" dirty="0">
                <a:effectLst/>
                <a:latin typeface="Segoe UI" panose="020B0502040204020203" pitchFamily="34" charset="0"/>
              </a:rPr>
              <a:t> is a simple CLI tool for creating and managing clusters on EKS - Amazon's managed Kubernetes service for EC2. It is written in Go, uses CloudFormation, was created by </a:t>
            </a:r>
            <a:r>
              <a:rPr lang="en-US" sz="1200" b="0" i="0" u="none" strike="noStrike" dirty="0">
                <a:effectLst/>
                <a:latin typeface="Segoe UI" panose="020B0502040204020203" pitchFamily="34" charset="0"/>
                <a:hlinkClick r:id="rId2"/>
              </a:rPr>
              <a:t>Weaveworks</a:t>
            </a:r>
            <a:r>
              <a:rPr lang="en-US" sz="1200" b="0" i="0" u="none" strike="noStrike" dirty="0">
                <a:effectLst/>
                <a:latin typeface="Segoe UI" panose="020B0502040204020203" pitchFamily="34" charset="0"/>
              </a:rPr>
              <a:t> and it welcomes contributions from the community.)</a:t>
            </a:r>
          </a:p>
          <a:p>
            <a:pPr marL="457200" lvl="1" indent="0">
              <a:buNone/>
            </a:pPr>
            <a:endParaRPr lang="en-US" sz="1200" dirty="0"/>
          </a:p>
          <a:p>
            <a:pPr lvl="1">
              <a:buFont typeface="Wingdings" pitchFamily="2" charset="2"/>
              <a:buChar char="Ø"/>
            </a:pPr>
            <a:r>
              <a:rPr lang="en-US" sz="1200" dirty="0"/>
              <a:t>brew tap </a:t>
            </a:r>
            <a:r>
              <a:rPr lang="en-US" sz="1200" dirty="0" err="1"/>
              <a:t>weaveworks</a:t>
            </a:r>
            <a:r>
              <a:rPr lang="en-US" sz="1200" dirty="0"/>
              <a:t>/tap</a:t>
            </a:r>
          </a:p>
          <a:p>
            <a:pPr lvl="1">
              <a:buFont typeface="Wingdings" pitchFamily="2" charset="2"/>
              <a:buChar char="Ø"/>
            </a:pPr>
            <a:r>
              <a:rPr lang="en-US" sz="1200" dirty="0"/>
              <a:t>brew install </a:t>
            </a:r>
            <a:r>
              <a:rPr lang="en-US" sz="1200" dirty="0" err="1"/>
              <a:t>weaveworks</a:t>
            </a:r>
            <a:r>
              <a:rPr lang="en-US" sz="1200" dirty="0"/>
              <a:t>/tap/</a:t>
            </a:r>
            <a:r>
              <a:rPr lang="en-US" sz="1200" dirty="0" err="1"/>
              <a:t>eksctl</a:t>
            </a:r>
            <a:endParaRPr lang="en-US" sz="1200" dirty="0"/>
          </a:p>
          <a:p>
            <a:pPr lvl="1">
              <a:buFont typeface="Wingdings" pitchFamily="2" charset="2"/>
              <a:buChar char="Ø"/>
            </a:pPr>
            <a:r>
              <a:rPr lang="en-US" sz="1200" dirty="0" err="1"/>
              <a:t>eksctl</a:t>
            </a:r>
            <a:r>
              <a:rPr lang="en-US" sz="1200" dirty="0"/>
              <a:t> version</a:t>
            </a:r>
          </a:p>
          <a:p>
            <a:pPr lvl="1">
              <a:buFont typeface="Wingdings" pitchFamily="2" charset="2"/>
              <a:buChar char="Ø"/>
            </a:pPr>
            <a:endParaRPr lang="en-US" sz="1200" dirty="0"/>
          </a:p>
          <a:p>
            <a:pPr marL="342900" indent="-342900">
              <a:buFont typeface="+mj-lt"/>
              <a:buAutoNum type="arabicPeriod"/>
            </a:pPr>
            <a:r>
              <a:rPr lang="en-US" sz="1600" dirty="0"/>
              <a:t>Create EKS cluster:</a:t>
            </a:r>
          </a:p>
          <a:p>
            <a:pPr lvl="1">
              <a:buFont typeface="Wingdings" pitchFamily="2" charset="2"/>
              <a:buChar char="Ø"/>
            </a:pPr>
            <a:r>
              <a:rPr lang="en-US" sz="1200" b="1" dirty="0"/>
              <a:t>To create cluster: </a:t>
            </a:r>
            <a:r>
              <a:rPr lang="en-US" sz="1200" dirty="0" err="1"/>
              <a:t>eksctl</a:t>
            </a:r>
            <a:r>
              <a:rPr lang="en-US" sz="1200" dirty="0"/>
              <a:t> create cluster --name </a:t>
            </a:r>
            <a:r>
              <a:rPr lang="en-US" sz="1200" dirty="0" err="1"/>
              <a:t>izzanschool</a:t>
            </a:r>
            <a:r>
              <a:rPr lang="en-US" sz="1200" dirty="0"/>
              <a:t>-cluster --version 1.25 --region us-east-1 </a:t>
            </a:r>
            <a:r>
              <a:rPr lang="en-US" sz="1200" dirty="0">
                <a:solidFill>
                  <a:srgbClr val="582800"/>
                </a:solidFill>
                <a:effectLst/>
              </a:rPr>
              <a:t>--</a:t>
            </a:r>
            <a:r>
              <a:rPr lang="en-US" sz="1200" dirty="0">
                <a:solidFill>
                  <a:srgbClr val="000000"/>
                </a:solidFill>
                <a:effectLst/>
              </a:rPr>
              <a:t>resources</a:t>
            </a:r>
            <a:r>
              <a:rPr lang="en-US" sz="1200" dirty="0">
                <a:solidFill>
                  <a:srgbClr val="582800"/>
                </a:solidFill>
                <a:effectLst/>
              </a:rPr>
              <a:t>-</a:t>
            </a:r>
            <a:r>
              <a:rPr lang="en-US" sz="1200" dirty="0" err="1">
                <a:solidFill>
                  <a:srgbClr val="000000"/>
                </a:solidFill>
                <a:effectLst/>
              </a:rPr>
              <a:t>vpc</a:t>
            </a:r>
            <a:r>
              <a:rPr lang="en-US" sz="1200" dirty="0">
                <a:solidFill>
                  <a:srgbClr val="582800"/>
                </a:solidFill>
                <a:effectLst/>
              </a:rPr>
              <a:t>-</a:t>
            </a:r>
            <a:r>
              <a:rPr lang="en-US" sz="1200" dirty="0">
                <a:solidFill>
                  <a:srgbClr val="000000"/>
                </a:solidFill>
                <a:effectLst/>
              </a:rPr>
              <a:t>config </a:t>
            </a:r>
            <a:r>
              <a:rPr lang="en-US" sz="1200" dirty="0" err="1">
                <a:solidFill>
                  <a:srgbClr val="000000"/>
                </a:solidFill>
                <a:effectLst/>
              </a:rPr>
              <a:t>subnetIds</a:t>
            </a:r>
            <a:r>
              <a:rPr lang="en-US" sz="1200" dirty="0">
                <a:solidFill>
                  <a:srgbClr val="000000"/>
                </a:solidFill>
                <a:effectLst/>
              </a:rPr>
              <a:t>=</a:t>
            </a:r>
            <a:r>
              <a:rPr lang="en-US" sz="1200" b="0" i="0" u="none" strike="noStrike" dirty="0">
                <a:solidFill>
                  <a:srgbClr val="16191F"/>
                </a:solidFill>
                <a:effectLst/>
              </a:rPr>
              <a:t> subnet-33272c54, subnet-dd5243f3  </a:t>
            </a:r>
            <a:r>
              <a:rPr lang="en-US" sz="1200" dirty="0"/>
              <a:t>--</a:t>
            </a:r>
            <a:r>
              <a:rPr lang="en-US" sz="1200" dirty="0" err="1"/>
              <a:t>nodegroup</a:t>
            </a:r>
            <a:r>
              <a:rPr lang="en-US" sz="1200" dirty="0"/>
              <a:t>-name </a:t>
            </a:r>
            <a:r>
              <a:rPr lang="en-US" sz="1200" dirty="0" err="1"/>
              <a:t>linux</a:t>
            </a:r>
            <a:r>
              <a:rPr lang="en-US" sz="1200" dirty="0"/>
              <a:t>-nodes --node-type t2.micro --nodes 2 </a:t>
            </a:r>
            <a:r>
              <a:rPr lang="en-US" sz="1200" b="0" i="0" u="none" strike="noStrike" dirty="0">
                <a:effectLst/>
              </a:rPr>
              <a:t>--nodes-min 1 --nodes-max 3 --managed</a:t>
            </a:r>
            <a:r>
              <a:rPr lang="en-US" sz="1200" dirty="0"/>
              <a:t>--profile </a:t>
            </a:r>
            <a:r>
              <a:rPr lang="en-US" sz="1200" dirty="0" err="1"/>
              <a:t>izzanschool</a:t>
            </a:r>
            <a:endParaRPr lang="en-US" sz="1200" dirty="0"/>
          </a:p>
          <a:p>
            <a:pPr lvl="1">
              <a:buFont typeface="Wingdings" pitchFamily="2" charset="2"/>
              <a:buChar char="Ø"/>
            </a:pPr>
            <a:r>
              <a:rPr lang="en-US" sz="1200" b="1" dirty="0"/>
              <a:t>To connect to the cluster</a:t>
            </a:r>
            <a:r>
              <a:rPr lang="en-US" sz="1200" dirty="0"/>
              <a:t>: </a:t>
            </a:r>
          </a:p>
          <a:p>
            <a:pPr lvl="2">
              <a:buFont typeface="Wingdings" pitchFamily="2" charset="2"/>
              <a:buChar char="Ø"/>
            </a:pPr>
            <a:r>
              <a:rPr lang="en-US" sz="1200" dirty="0" err="1"/>
              <a:t>aws</a:t>
            </a:r>
            <a:r>
              <a:rPr lang="en-US" sz="1200" dirty="0"/>
              <a:t> </a:t>
            </a:r>
            <a:r>
              <a:rPr lang="en-US" sz="1200" dirty="0" err="1"/>
              <a:t>eks</a:t>
            </a:r>
            <a:r>
              <a:rPr lang="en-US" sz="1200" dirty="0"/>
              <a:t> update-</a:t>
            </a:r>
            <a:r>
              <a:rPr lang="en-US" sz="1200" dirty="0" err="1"/>
              <a:t>kubeconfig</a:t>
            </a:r>
            <a:r>
              <a:rPr lang="en-US" sz="1200" dirty="0"/>
              <a:t> --</a:t>
            </a:r>
            <a:r>
              <a:rPr lang="en-US" sz="1200" dirty="0" err="1"/>
              <a:t>kubeconfig</a:t>
            </a:r>
            <a:r>
              <a:rPr lang="en-US" sz="1200" dirty="0"/>
              <a:t> </a:t>
            </a:r>
            <a:r>
              <a:rPr lang="en-US" sz="1200" dirty="0" err="1"/>
              <a:t>kubeconfig</a:t>
            </a:r>
            <a:r>
              <a:rPr lang="en-US" sz="1200" dirty="0"/>
              <a:t> --name </a:t>
            </a:r>
            <a:r>
              <a:rPr lang="en-US" sz="1200" dirty="0" err="1"/>
              <a:t>izzanschool</a:t>
            </a:r>
            <a:r>
              <a:rPr lang="en-US" sz="1200" dirty="0"/>
              <a:t> --region us-east-2 --profile=</a:t>
            </a:r>
            <a:r>
              <a:rPr lang="en-US" sz="1200" dirty="0" err="1"/>
              <a:t>izzanschool</a:t>
            </a:r>
            <a:endParaRPr lang="en-US" sz="1200" dirty="0"/>
          </a:p>
          <a:p>
            <a:pPr lvl="2">
              <a:buFont typeface="Wingdings" pitchFamily="2" charset="2"/>
              <a:buChar char="Ø"/>
            </a:pPr>
            <a:r>
              <a:rPr lang="en-US" sz="1200" dirty="0"/>
              <a:t>export KUBECONFIG="./</a:t>
            </a:r>
            <a:r>
              <a:rPr lang="en-US" sz="1200" dirty="0" err="1"/>
              <a:t>kubeconfig</a:t>
            </a:r>
            <a:r>
              <a:rPr lang="en-US" sz="1200" dirty="0"/>
              <a:t>”</a:t>
            </a:r>
          </a:p>
          <a:p>
            <a:pPr marL="914400" lvl="2" indent="0">
              <a:buNone/>
            </a:pPr>
            <a:endParaRPr lang="en-US" sz="1200" dirty="0"/>
          </a:p>
          <a:p>
            <a:pPr>
              <a:buFont typeface="+mj-lt"/>
              <a:buAutoNum type="arabicPeriod"/>
            </a:pPr>
            <a:r>
              <a:rPr lang="en-US" sz="1600" dirty="0"/>
              <a:t> Install “</a:t>
            </a:r>
            <a:r>
              <a:rPr lang="en-US" sz="1600" dirty="0" err="1"/>
              <a:t>kubectl</a:t>
            </a:r>
            <a:r>
              <a:rPr lang="en-US" sz="1600" dirty="0"/>
              <a:t>” tool: For Mac</a:t>
            </a:r>
          </a:p>
          <a:p>
            <a:pPr marL="457200" lvl="1" indent="0">
              <a:buNone/>
            </a:pPr>
            <a:r>
              <a:rPr lang="en-US" sz="1200" i="0" u="none" strike="noStrike" dirty="0">
                <a:solidFill>
                  <a:srgbClr val="202124"/>
                </a:solidFill>
                <a:effectLst/>
                <a:latin typeface="Arial" panose="020B0604020202020204" pitchFamily="34" charset="0"/>
                <a:cs typeface="Arial" panose="020B0604020202020204" pitchFamily="34" charset="0"/>
              </a:rPr>
              <a:t>(The Kubernetes command-line tool, </a:t>
            </a:r>
            <a:r>
              <a:rPr lang="en-US" sz="1200" i="0" u="none" strike="noStrike" dirty="0" err="1">
                <a:solidFill>
                  <a:srgbClr val="202124"/>
                </a:solidFill>
                <a:effectLst/>
                <a:latin typeface="Arial" panose="020B0604020202020204" pitchFamily="34" charset="0"/>
                <a:cs typeface="Arial" panose="020B0604020202020204" pitchFamily="34" charset="0"/>
              </a:rPr>
              <a:t>kubectl</a:t>
            </a:r>
            <a:r>
              <a:rPr lang="en-US" sz="1200" i="0" u="none" strike="noStrike" dirty="0">
                <a:solidFill>
                  <a:srgbClr val="202124"/>
                </a:solidFill>
                <a:effectLst/>
                <a:latin typeface="Arial" panose="020B0604020202020204" pitchFamily="34" charset="0"/>
                <a:cs typeface="Arial" panose="020B0604020202020204" pitchFamily="34" charset="0"/>
              </a:rPr>
              <a:t>, allows you to run commands against Kubernetes clusters. You can use </a:t>
            </a:r>
            <a:r>
              <a:rPr lang="en-US" sz="1200" i="0" u="none" strike="noStrike" dirty="0" err="1">
                <a:solidFill>
                  <a:srgbClr val="202124"/>
                </a:solidFill>
                <a:effectLst/>
                <a:latin typeface="Arial" panose="020B0604020202020204" pitchFamily="34" charset="0"/>
                <a:cs typeface="Arial" panose="020B0604020202020204" pitchFamily="34" charset="0"/>
              </a:rPr>
              <a:t>kubectl</a:t>
            </a:r>
            <a:r>
              <a:rPr lang="en-US" sz="1200" i="0" u="none" strike="noStrike" dirty="0">
                <a:solidFill>
                  <a:srgbClr val="202124"/>
                </a:solidFill>
                <a:effectLst/>
                <a:latin typeface="Arial" panose="020B0604020202020204" pitchFamily="34" charset="0"/>
                <a:cs typeface="Arial" panose="020B0604020202020204" pitchFamily="34" charset="0"/>
              </a:rPr>
              <a:t> to deploy applications, inspect and manage cluster resources, and view logs)</a:t>
            </a:r>
          </a:p>
          <a:p>
            <a:pPr marL="457200" lvl="1" indent="0">
              <a:buNone/>
            </a:pPr>
            <a:endParaRPr lang="en-US" sz="1200" dirty="0">
              <a:latin typeface="Arial" panose="020B0604020202020204" pitchFamily="34" charset="0"/>
              <a:cs typeface="Arial" panose="020B0604020202020204" pitchFamily="34" charset="0"/>
            </a:endParaRPr>
          </a:p>
          <a:p>
            <a:pPr lvl="1">
              <a:buFont typeface="Wingdings" pitchFamily="2" charset="2"/>
              <a:buChar char="Ø"/>
            </a:pPr>
            <a:r>
              <a:rPr lang="en-US" sz="1200" b="0" i="0" u="none" strike="noStrike" dirty="0">
                <a:solidFill>
                  <a:srgbClr val="222222"/>
                </a:solidFill>
                <a:effectLst/>
                <a:latin typeface="SFMono-Regular"/>
              </a:rPr>
              <a:t>brew install </a:t>
            </a:r>
            <a:r>
              <a:rPr lang="en-US" sz="1200" b="0" i="0" u="none" strike="noStrike" dirty="0" err="1">
                <a:solidFill>
                  <a:srgbClr val="222222"/>
                </a:solidFill>
                <a:effectLst/>
                <a:latin typeface="SFMono-Regular"/>
              </a:rPr>
              <a:t>kubectl</a:t>
            </a:r>
            <a:endParaRPr lang="en-US" sz="1200" b="0" i="0" u="none" strike="noStrike" dirty="0">
              <a:solidFill>
                <a:srgbClr val="222222"/>
              </a:solidFill>
              <a:effectLst/>
              <a:latin typeface="SFMono-Regular"/>
            </a:endParaRPr>
          </a:p>
          <a:p>
            <a:pPr lvl="1">
              <a:buFont typeface="Wingdings" pitchFamily="2" charset="2"/>
              <a:buChar char="Ø"/>
            </a:pPr>
            <a:r>
              <a:rPr lang="en-US" sz="1200" b="0" i="0" u="none" strike="noStrike" dirty="0" err="1">
                <a:solidFill>
                  <a:srgbClr val="222222"/>
                </a:solidFill>
                <a:effectLst/>
                <a:latin typeface="SFMono-Regular"/>
              </a:rPr>
              <a:t>kubectl</a:t>
            </a:r>
            <a:r>
              <a:rPr lang="en-US" sz="1200" b="0" i="0" u="none" strike="noStrike" dirty="0">
                <a:solidFill>
                  <a:srgbClr val="222222"/>
                </a:solidFill>
                <a:effectLst/>
                <a:latin typeface="SFMono-Regular"/>
              </a:rPr>
              <a:t> version –client</a:t>
            </a:r>
          </a:p>
          <a:p>
            <a:pPr lvl="1">
              <a:buFont typeface="Wingdings" pitchFamily="2" charset="2"/>
              <a:buChar char="Ø"/>
            </a:pPr>
            <a:r>
              <a:rPr lang="en-US" sz="1200" dirty="0">
                <a:solidFill>
                  <a:srgbClr val="222222"/>
                </a:solidFill>
                <a:latin typeface="SFMono-Regular"/>
              </a:rPr>
              <a:t>To learn </a:t>
            </a:r>
            <a:r>
              <a:rPr lang="en-US" sz="1200" dirty="0" err="1">
                <a:solidFill>
                  <a:srgbClr val="222222"/>
                </a:solidFill>
                <a:latin typeface="SFMono-Regular"/>
              </a:rPr>
              <a:t>kubectl</a:t>
            </a:r>
            <a:r>
              <a:rPr lang="en-US" sz="1200" dirty="0">
                <a:solidFill>
                  <a:srgbClr val="222222"/>
                </a:solidFill>
                <a:latin typeface="SFMono-Regular"/>
              </a:rPr>
              <a:t> command: </a:t>
            </a:r>
            <a:r>
              <a:rPr lang="en-US" sz="1200" dirty="0">
                <a:solidFill>
                  <a:srgbClr val="222222"/>
                </a:solidFill>
                <a:latin typeface="SFMono-Regular"/>
                <a:hlinkClick r:id="rId3"/>
              </a:rPr>
              <a:t>https://kubernetes.io/docs/reference/kubectl/cheatsheet/</a:t>
            </a:r>
            <a:endParaRPr lang="en-US" sz="1200" dirty="0">
              <a:solidFill>
                <a:srgbClr val="222222"/>
              </a:solidFill>
              <a:latin typeface="SFMono-Regular"/>
            </a:endParaRPr>
          </a:p>
          <a:p>
            <a:pPr marL="457200" lvl="1" indent="0">
              <a:buNone/>
            </a:pPr>
            <a:endParaRPr lang="en-US" sz="1200" b="0" i="0" u="none" strike="noStrike" dirty="0">
              <a:solidFill>
                <a:srgbClr val="222222"/>
              </a:solidFill>
              <a:effectLst/>
              <a:latin typeface="SFMono-Regular"/>
            </a:endParaRPr>
          </a:p>
          <a:p>
            <a:pPr marL="342900" indent="-342900">
              <a:buAutoNum type="arabicPeriod" startAt="4"/>
            </a:pPr>
            <a:r>
              <a:rPr lang="en-US" sz="1600" b="0" i="0" u="none" strike="noStrike" dirty="0">
                <a:solidFill>
                  <a:srgbClr val="222222"/>
                </a:solidFill>
                <a:effectLst/>
                <a:latin typeface="SFMono-Regular"/>
              </a:rPr>
              <a:t>Delete the cluster and all associated resources:</a:t>
            </a:r>
          </a:p>
          <a:p>
            <a:pPr lvl="1">
              <a:buFont typeface="Wingdings" pitchFamily="2" charset="2"/>
              <a:buChar char="Ø"/>
            </a:pPr>
            <a:r>
              <a:rPr lang="en-US" sz="1200" b="0" i="0" u="none" strike="noStrike" dirty="0" err="1">
                <a:solidFill>
                  <a:srgbClr val="222222"/>
                </a:solidFill>
                <a:effectLst/>
                <a:latin typeface="SFMono-Regular"/>
              </a:rPr>
              <a:t>eksctl</a:t>
            </a:r>
            <a:r>
              <a:rPr lang="en-US" sz="1200" b="0" i="0" u="none" strike="noStrike" dirty="0">
                <a:solidFill>
                  <a:srgbClr val="222222"/>
                </a:solidFill>
                <a:effectLst/>
                <a:latin typeface="SFMono-Regular"/>
              </a:rPr>
              <a:t> delete cluster --region=us-east-2 --name=</a:t>
            </a:r>
            <a:r>
              <a:rPr lang="en-US" sz="1200" b="0" i="0" u="none" strike="noStrike" dirty="0" err="1">
                <a:solidFill>
                  <a:srgbClr val="222222"/>
                </a:solidFill>
                <a:effectLst/>
                <a:latin typeface="SFMono-Regular"/>
              </a:rPr>
              <a:t>izzanschool</a:t>
            </a:r>
            <a:r>
              <a:rPr lang="en-US" sz="1200" b="0" i="0" u="none" strike="noStrike" dirty="0">
                <a:solidFill>
                  <a:srgbClr val="222222"/>
                </a:solidFill>
                <a:effectLst/>
                <a:latin typeface="SFMono-Regular"/>
              </a:rPr>
              <a:t> --profile </a:t>
            </a:r>
            <a:r>
              <a:rPr lang="en-US" sz="1200" b="0" i="0" u="none" strike="noStrike" dirty="0" err="1">
                <a:solidFill>
                  <a:srgbClr val="222222"/>
                </a:solidFill>
                <a:effectLst/>
                <a:latin typeface="SFMono-Regular"/>
              </a:rPr>
              <a:t>izzanschool</a:t>
            </a:r>
            <a:endParaRPr lang="en-US" sz="1200" b="0" i="0" u="none" strike="noStrike" dirty="0">
              <a:solidFill>
                <a:srgbClr val="222222"/>
              </a:solidFill>
              <a:effectLst/>
              <a:latin typeface="SFMono-Regular"/>
            </a:endParaRPr>
          </a:p>
          <a:p>
            <a:pPr>
              <a:buFont typeface="Wingdings" pitchFamily="2" charset="2"/>
              <a:buChar char="Ø"/>
            </a:pPr>
            <a:endParaRPr lang="en-US" sz="1600" dirty="0"/>
          </a:p>
          <a:p>
            <a:pPr marL="457200" lvl="1" indent="0">
              <a:buNone/>
            </a:pPr>
            <a:endParaRPr lang="en-US" sz="1200" dirty="0"/>
          </a:p>
          <a:p>
            <a:pPr lvl="1">
              <a:buFont typeface="Wingdings" pitchFamily="2" charset="2"/>
              <a:buChar char="Ø"/>
            </a:pPr>
            <a:endParaRPr lang="en-US" sz="1200" dirty="0"/>
          </a:p>
          <a:p>
            <a:pPr lvl="1">
              <a:buFont typeface="Wingdings" pitchFamily="2" charset="2"/>
              <a:buChar char="Ø"/>
            </a:pPr>
            <a:endParaRPr lang="en-US" sz="1200" dirty="0"/>
          </a:p>
          <a:p>
            <a:pPr>
              <a:buFont typeface="Wingdings" pitchFamily="2" charset="2"/>
              <a:buChar char="Ø"/>
            </a:pPr>
            <a:endParaRPr lang="en-US" sz="1600" dirty="0"/>
          </a:p>
          <a:p>
            <a:pPr marL="342900" indent="-342900">
              <a:buAutoNum type="arabicPeriod"/>
            </a:pPr>
            <a:endParaRPr lang="en-US" sz="1400" dirty="0"/>
          </a:p>
        </p:txBody>
      </p:sp>
    </p:spTree>
    <p:extLst>
      <p:ext uri="{BB962C8B-B14F-4D97-AF65-F5344CB8AC3E}">
        <p14:creationId xmlns:p14="http://schemas.microsoft.com/office/powerpoint/2010/main" val="373502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69B97C-F87E-7DDC-6A92-12E09F94D409}"/>
              </a:ext>
            </a:extLst>
          </p:cNvPr>
          <p:cNvSpPr txBox="1"/>
          <p:nvPr/>
        </p:nvSpPr>
        <p:spPr>
          <a:xfrm>
            <a:off x="629632" y="439756"/>
            <a:ext cx="10932735" cy="6314549"/>
          </a:xfrm>
          <a:prstGeom prst="rect">
            <a:avLst/>
          </a:prstGeom>
          <a:noFill/>
        </p:spPr>
        <p:txBody>
          <a:bodyPr wrap="square">
            <a:spAutoFit/>
          </a:bodyPr>
          <a:lstStyle/>
          <a:p>
            <a:pPr marL="342900" indent="-342900">
              <a:buAutoNum type="arabicPeriod" startAt="3"/>
            </a:pPr>
            <a:r>
              <a:rPr lang="en-US" b="1" dirty="0">
                <a:latin typeface="Arial" panose="020B0604020202020204" pitchFamily="34" charset="0"/>
                <a:cs typeface="Arial" panose="020B0604020202020204" pitchFamily="34" charset="0"/>
              </a:rPr>
              <a:t>What is the features of Kubernetes?</a:t>
            </a:r>
          </a:p>
          <a:p>
            <a:pPr marL="800100" lvl="1" indent="-342900">
              <a:buFont typeface="Wingdings" pitchFamily="2" charset="2"/>
              <a:buChar char="v"/>
            </a:pPr>
            <a:endParaRPr lang="en-US" b="1" dirty="0">
              <a:latin typeface="Arial" panose="020B0604020202020204" pitchFamily="34" charset="0"/>
              <a:cs typeface="Arial" panose="020B0604020202020204" pitchFamily="34" charset="0"/>
            </a:endParaRPr>
          </a:p>
          <a:p>
            <a:pPr marL="800100" lvl="1" indent="-342900">
              <a:buFont typeface="Wingdings" pitchFamily="2" charset="2"/>
              <a:buChar char="v"/>
            </a:pPr>
            <a:r>
              <a:rPr lang="en-US" sz="1600" b="1" dirty="0">
                <a:latin typeface="Arial" panose="020B0604020202020204" pitchFamily="34" charset="0"/>
                <a:cs typeface="Arial" panose="020B0604020202020204" pitchFamily="34" charset="0"/>
              </a:rPr>
              <a:t>Automation</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One of the main reasons for using Kubernetes is to automate the process of creating, deploying, managing and monitoring the containers.</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This allows the developers to focus on their primary task, which is writing the code. Kubernetes does all the work for them.</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This automation also allows the developers to scale their applications as per their needs.</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Kubernetes supports many tools that make it easy for the developers to deploy, scale and manage the applications.</a:t>
            </a:r>
            <a:endParaRPr lang="en-US" sz="1400" dirty="0">
              <a:latin typeface="Arial" panose="020B0604020202020204" pitchFamily="34" charset="0"/>
              <a:cs typeface="Arial" panose="020B0604020202020204" pitchFamily="34" charset="0"/>
            </a:endParaRPr>
          </a:p>
          <a:p>
            <a:pPr marL="662940" indent="-342900" fontAlgn="base">
              <a:spcBef>
                <a:spcPts val="1000"/>
              </a:spcBef>
              <a:buFont typeface="Wingdings" pitchFamily="2" charset="2"/>
              <a:buChar char="v"/>
            </a:pPr>
            <a:r>
              <a:rPr lang="en-US" sz="1600" b="1" dirty="0">
                <a:latin typeface="Arial" panose="020B0604020202020204" pitchFamily="34" charset="0"/>
                <a:cs typeface="Arial" panose="020B0604020202020204" pitchFamily="34" charset="0"/>
              </a:rPr>
              <a:t>Scalability</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Kubernetes can easily be scaled up or down to meet the requirements of a</a:t>
            </a:r>
            <a:r>
              <a:rPr lang="en-US" sz="1400" b="0" i="0" strike="noStrike" dirty="0">
                <a:effectLst/>
                <a:latin typeface="Arial" panose="020B0604020202020204" pitchFamily="34" charset="0"/>
                <a:cs typeface="Arial" panose="020B0604020202020204" pitchFamily="34" charset="0"/>
              </a:rPr>
              <a:t> cloud-based service provider.</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Kubernetes supports horizontal scaling, which means that you can add more machines to a cluster to increase the number of containers.</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The Kubernetes architecture is highly scalable.</a:t>
            </a:r>
          </a:p>
          <a:p>
            <a:pPr marL="662940" indent="-342900" fontAlgn="base">
              <a:spcBef>
                <a:spcPts val="1000"/>
              </a:spcBef>
              <a:buFont typeface="Wingdings" pitchFamily="2" charset="2"/>
              <a:buChar char="v"/>
            </a:pPr>
            <a:r>
              <a:rPr lang="en-US" sz="1600" b="1" dirty="0">
                <a:latin typeface="Arial" panose="020B0604020202020204" pitchFamily="34" charset="0"/>
                <a:cs typeface="Arial" panose="020B0604020202020204" pitchFamily="34" charset="0"/>
              </a:rPr>
              <a:t>Cost savings:</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Kubernetes is a free and open-source project. It is being used by many cloud providers to run their container-based workloads.</a:t>
            </a:r>
          </a:p>
          <a:p>
            <a:pPr marL="112014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As it is a free tool, you don’t have to pay for the licensing fees of the software. So, you can save a lot of money by using the free version of the tool.</a:t>
            </a:r>
          </a:p>
          <a:p>
            <a:pPr marL="1120140" lvl="1" indent="-342900" fontAlgn="base">
              <a:spcBef>
                <a:spcPts val="1000"/>
              </a:spcBef>
              <a:buFont typeface="+mj-lt"/>
              <a:buAutoNum type="alphaLcParenR"/>
            </a:pPr>
            <a:endParaRPr lang="en-US" sz="1400" b="1" i="0" u="none" strike="noStrike" dirty="0">
              <a:effectLst/>
              <a:latin typeface="Arial" panose="020B0604020202020204" pitchFamily="34" charset="0"/>
              <a:cs typeface="Arial" panose="020B0604020202020204" pitchFamily="34" charset="0"/>
            </a:endParaRPr>
          </a:p>
          <a:p>
            <a:pPr marL="1120140" lvl="1" indent="-342900" fontAlgn="base">
              <a:spcBef>
                <a:spcPts val="1000"/>
              </a:spcBef>
              <a:buFont typeface="+mj-lt"/>
              <a:buAutoNum type="alphaLcParenR"/>
            </a:pPr>
            <a:endParaRPr lang="en-US" sz="1600" b="1" i="0" u="none" strike="noStrike"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311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F0610-2511-37F1-5FDE-01377CC6BA86}"/>
              </a:ext>
            </a:extLst>
          </p:cNvPr>
          <p:cNvSpPr>
            <a:spLocks noGrp="1"/>
          </p:cNvSpPr>
          <p:nvPr>
            <p:ph idx="1"/>
          </p:nvPr>
        </p:nvSpPr>
        <p:spPr>
          <a:xfrm>
            <a:off x="602530" y="207389"/>
            <a:ext cx="11049000" cy="6007281"/>
          </a:xfrm>
        </p:spPr>
        <p:txBody>
          <a:bodyPr>
            <a:normAutofit/>
          </a:bodyPr>
          <a:lstStyle/>
          <a:p>
            <a:pPr marL="0" indent="0" algn="l" rtl="0" fontAlgn="base">
              <a:spcBef>
                <a:spcPts val="0"/>
              </a:spcBef>
              <a:spcAft>
                <a:spcPts val="0"/>
              </a:spcAft>
              <a:buNone/>
            </a:pPr>
            <a:endParaRPr lang="en-US" sz="1800" b="1" i="0" u="none" strike="noStrike" dirty="0">
              <a:effectLst/>
              <a:latin typeface="Arial" panose="020B0604020202020204" pitchFamily="34" charset="0"/>
              <a:cs typeface="Arial" panose="020B0604020202020204" pitchFamily="34" charset="0"/>
            </a:endParaRPr>
          </a:p>
          <a:p>
            <a:pPr marL="0" indent="0" algn="l" rtl="0" fontAlgn="base">
              <a:spcBef>
                <a:spcPts val="0"/>
              </a:spcBef>
              <a:spcAft>
                <a:spcPts val="0"/>
              </a:spcAft>
              <a:buNone/>
            </a:pPr>
            <a:r>
              <a:rPr lang="en-US" sz="1800" b="1" i="0" u="none" strike="noStrike" dirty="0">
                <a:effectLst/>
                <a:latin typeface="Arial" panose="020B0604020202020204" pitchFamily="34" charset="0"/>
                <a:cs typeface="Arial" panose="020B0604020202020204" pitchFamily="34" charset="0"/>
              </a:rPr>
              <a:t>4. Kubernetes observability and monitoring:</a:t>
            </a:r>
          </a:p>
          <a:p>
            <a:pPr marL="0" indent="0" algn="l" rtl="0" fontAlgn="base">
              <a:spcBef>
                <a:spcPts val="0"/>
              </a:spcBef>
              <a:spcAft>
                <a:spcPts val="0"/>
              </a:spcAft>
              <a:buNone/>
            </a:pPr>
            <a:endParaRPr lang="en-US" sz="1800" b="1" i="0" u="none" strike="noStrike" dirty="0">
              <a:effectLst/>
              <a:latin typeface="Arial" panose="020B0604020202020204" pitchFamily="34" charset="0"/>
              <a:cs typeface="Arial" panose="020B0604020202020204" pitchFamily="34" charset="0"/>
            </a:endParaRPr>
          </a:p>
          <a:p>
            <a:pPr marL="800100" lvl="1" indent="-342900" fontAlgn="base">
              <a:spcBef>
                <a:spcPts val="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Kubernetes is one of the most popular container management systems available today. </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The rise of container technology has increased the demand for containers within organizations. </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Because of this, Kubernetes adoption is on the rise, and so is the demand for Kubernetes security.</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For example, companies like Google, Azure, Netflix, and Amazon are using Kubernetes extensively. </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In fact, Kubernetes is the leading platform for container orchestration and management. As such, there are a number of tools that you can use to monitor Kubernetes. Such as - CloudWatch, Azure monitoring, Grafana, Prometheus etc.</a:t>
            </a:r>
          </a:p>
          <a:p>
            <a:pPr marL="0" indent="0" fontAlgn="base">
              <a:buNone/>
            </a:pPr>
            <a:r>
              <a:rPr lang="en-US" sz="1800" b="1" dirty="0">
                <a:latin typeface="Arial" panose="020B0604020202020204" pitchFamily="34" charset="0"/>
                <a:cs typeface="Arial" panose="020B0604020202020204" pitchFamily="34" charset="0"/>
              </a:rPr>
              <a:t>5</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Kubernetes backup:</a:t>
            </a:r>
          </a:p>
          <a:p>
            <a:pPr marL="0" indent="0" fontAlgn="base">
              <a:buNone/>
            </a:pPr>
            <a:endParaRPr lang="en-US" sz="1800" b="1" dirty="0">
              <a:latin typeface="Arial" panose="020B0604020202020204" pitchFamily="34" charset="0"/>
              <a:cs typeface="Arial" panose="020B0604020202020204" pitchFamily="34" charset="0"/>
            </a:endParaRPr>
          </a:p>
          <a:p>
            <a:pPr marL="800100" lvl="1" indent="-342900" fontAlgn="base">
              <a:spcBef>
                <a:spcPts val="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One of the most important ways to secure your Kubernetes clusters is to back up your data.</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Kubernetes is a highly-available system, which means that it’s not very easy to recover your data if a failure occurs.</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For example, if you’re using Kubernetes on AWS Cloud, you can use the Elastic Kubernetes Service (EKS) to create a cluster. </a:t>
            </a:r>
          </a:p>
          <a:p>
            <a:pPr marL="800100" lvl="1" indent="-342900" fontAlgn="base">
              <a:spcBef>
                <a:spcPts val="1000"/>
              </a:spcBef>
              <a:buFont typeface="+mj-lt"/>
              <a:buAutoNum type="alphaLcParenR"/>
            </a:pPr>
            <a:r>
              <a:rPr lang="en-US" sz="1400" b="0" i="0" u="none" strike="noStrike" dirty="0">
                <a:effectLst/>
                <a:latin typeface="Arial" panose="020B0604020202020204" pitchFamily="34" charset="0"/>
                <a:cs typeface="Arial" panose="020B0604020202020204" pitchFamily="34" charset="0"/>
              </a:rPr>
              <a:t>If you’re using a public cloud, you can use Cloud Backup to backup your Kubernetes cluster. Why backup necessary?</a:t>
            </a:r>
          </a:p>
          <a:p>
            <a:pPr marL="800100" lvl="1" indent="-342900" fontAlgn="base">
              <a:spcBef>
                <a:spcPts val="1000"/>
              </a:spcBef>
              <a:buFont typeface="+mj-lt"/>
              <a:buAutoNum type="alphaLcParenR"/>
            </a:pPr>
            <a:endParaRPr lang="en-US" sz="1400" b="1" i="0" u="none" strike="noStrike" dirty="0">
              <a:effectLst/>
              <a:latin typeface="Arial" panose="020B0604020202020204" pitchFamily="34" charset="0"/>
              <a:cs typeface="Arial" panose="020B0604020202020204" pitchFamily="34" charset="0"/>
            </a:endParaRPr>
          </a:p>
          <a:p>
            <a:pPr marL="914400" lvl="2" indent="0" fontAlgn="base">
              <a:spcBef>
                <a:spcPts val="0"/>
              </a:spcBef>
              <a:buNone/>
            </a:pPr>
            <a:r>
              <a:rPr lang="en-US" sz="1300" b="1" i="0" u="none" strike="noStrike" dirty="0">
                <a:effectLst/>
                <a:latin typeface="Arial" panose="020B0604020202020204" pitchFamily="34" charset="0"/>
                <a:cs typeface="Arial" panose="020B0604020202020204" pitchFamily="34" charset="0"/>
              </a:rPr>
              <a:t>There are a number of reasons why you should consider backing up your Kubernetes clusters:</a:t>
            </a:r>
          </a:p>
          <a:p>
            <a:pPr lvl="2" fontAlgn="base">
              <a:spcBef>
                <a:spcPts val="1000"/>
              </a:spcBef>
              <a:buFont typeface="Wingdings" pitchFamily="2" charset="2"/>
              <a:buChar char="Ø"/>
            </a:pPr>
            <a:r>
              <a:rPr lang="en-US" sz="1300" dirty="0">
                <a:latin typeface="Arial" panose="020B0604020202020204" pitchFamily="34" charset="0"/>
                <a:cs typeface="Arial" panose="020B0604020202020204" pitchFamily="34" charset="0"/>
              </a:rPr>
              <a:t>Y</a:t>
            </a:r>
            <a:r>
              <a:rPr lang="en-US" sz="1300" b="0" i="0" u="none" strike="noStrike" dirty="0">
                <a:effectLst/>
                <a:latin typeface="Arial" panose="020B0604020202020204" pitchFamily="34" charset="0"/>
                <a:cs typeface="Arial" panose="020B0604020202020204" pitchFamily="34" charset="0"/>
              </a:rPr>
              <a:t>ou can restore your data easily if a failure occurs.</a:t>
            </a:r>
          </a:p>
          <a:p>
            <a:pPr lvl="2" fontAlgn="base">
              <a:spcBef>
                <a:spcPts val="1000"/>
              </a:spcBef>
              <a:buFont typeface="Wingdings" pitchFamily="2" charset="2"/>
              <a:buChar char="Ø"/>
            </a:pPr>
            <a:r>
              <a:rPr lang="en-US" sz="1300" dirty="0">
                <a:latin typeface="Arial" panose="020B0604020202020204" pitchFamily="34" charset="0"/>
                <a:cs typeface="Arial" panose="020B0604020202020204" pitchFamily="34" charset="0"/>
              </a:rPr>
              <a:t>Y</a:t>
            </a:r>
            <a:r>
              <a:rPr lang="en-US" sz="1300" b="0" i="0" u="none" strike="noStrike" dirty="0">
                <a:effectLst/>
                <a:latin typeface="Arial" panose="020B0604020202020204" pitchFamily="34" charset="0"/>
                <a:cs typeface="Arial" panose="020B0604020202020204" pitchFamily="34" charset="0"/>
              </a:rPr>
              <a:t>ou can create a daily backup schedule to ensure that your data is backed up.</a:t>
            </a:r>
          </a:p>
          <a:p>
            <a:pPr lvl="2" fontAlgn="base">
              <a:spcBef>
                <a:spcPts val="1000"/>
              </a:spcBef>
              <a:buFont typeface="Wingdings" pitchFamily="2" charset="2"/>
              <a:buChar char="Ø"/>
            </a:pPr>
            <a:r>
              <a:rPr lang="en-US" sz="1300" dirty="0">
                <a:latin typeface="Arial" panose="020B0604020202020204" pitchFamily="34" charset="0"/>
                <a:cs typeface="Arial" panose="020B0604020202020204" pitchFamily="34" charset="0"/>
              </a:rPr>
              <a:t>Y</a:t>
            </a:r>
            <a:r>
              <a:rPr lang="en-US" sz="1300" b="0" i="0" u="none" strike="noStrike" dirty="0">
                <a:effectLst/>
                <a:latin typeface="Arial" panose="020B0604020202020204" pitchFamily="34" charset="0"/>
                <a:cs typeface="Arial" panose="020B0604020202020204" pitchFamily="34" charset="0"/>
              </a:rPr>
              <a:t>ou can restore your data from the backup.</a:t>
            </a:r>
          </a:p>
          <a:p>
            <a:pPr marL="1257300" lvl="2" indent="-342900" fontAlgn="base">
              <a:spcBef>
                <a:spcPts val="1000"/>
              </a:spcBef>
              <a:buFont typeface="+mj-lt"/>
              <a:buAutoNum type="romanLcPeriod"/>
            </a:pPr>
            <a:endParaRPr lang="en-US" sz="1000" b="0" i="0" u="none" strike="noStrike" dirty="0">
              <a:effectLst/>
              <a:latin typeface="Arial" panose="020B0604020202020204" pitchFamily="34" charset="0"/>
              <a:cs typeface="Arial" panose="020B0604020202020204" pitchFamily="34" charset="0"/>
            </a:endParaRPr>
          </a:p>
          <a:p>
            <a:pPr marL="0" indent="0" fontAlgn="base">
              <a:buNone/>
            </a:pPr>
            <a:endParaRPr lang="en-US" sz="1800" b="1" i="0" u="none" strike="noStrike"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13994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ontainer showing the differences between virtual machines and containers.">
            <a:extLst>
              <a:ext uri="{FF2B5EF4-FFF2-40B4-BE49-F238E27FC236}">
                <a16:creationId xmlns:a16="http://schemas.microsoft.com/office/drawing/2014/main" id="{6DF6F525-9845-1321-09C4-6280CD47A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66" y="2711287"/>
            <a:ext cx="10544429" cy="36575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A56EF67-0F9C-CD73-E4AA-380AE41458B8}"/>
              </a:ext>
            </a:extLst>
          </p:cNvPr>
          <p:cNvSpPr txBox="1"/>
          <p:nvPr/>
        </p:nvSpPr>
        <p:spPr>
          <a:xfrm>
            <a:off x="477366" y="270825"/>
            <a:ext cx="11645504" cy="2308324"/>
          </a:xfrm>
          <a:prstGeom prst="rect">
            <a:avLst/>
          </a:prstGeom>
          <a:noFill/>
        </p:spPr>
        <p:txBody>
          <a:bodyPr wrap="square" rtlCol="0">
            <a:spAutoFit/>
          </a:bodyPr>
          <a:lstStyle/>
          <a:p>
            <a:r>
              <a:rPr lang="en-US" b="1" dirty="0"/>
              <a:t>5. Different between container and VM:</a:t>
            </a:r>
          </a:p>
          <a:p>
            <a:endParaRPr lang="en-US" b="1" dirty="0"/>
          </a:p>
          <a:p>
            <a:pPr marL="628650" lvl="1" indent="-171450">
              <a:buFont typeface="Wingdings" pitchFamily="2" charset="2"/>
              <a:buChar char="Ø"/>
            </a:pPr>
            <a:r>
              <a:rPr lang="en-US" sz="1400" b="1" dirty="0"/>
              <a:t>Container: </a:t>
            </a:r>
            <a:r>
              <a:rPr lang="en-US" sz="1400" b="0" i="0" u="none" strike="noStrike" dirty="0">
                <a:solidFill>
                  <a:srgbClr val="091E42"/>
                </a:solidFill>
                <a:effectLst/>
                <a:latin typeface="Charlie Text"/>
              </a:rPr>
              <a:t>Containers are lightweight software packages that contain all the dependencies required to execute the contained software application. These dependencies include things like system libraries, external third-party code packages, and other operating system level applications. The dependencies included in a container exist in stack levels that are higher than the operating system. Such as: Docker, Linux container, RKT etc.</a:t>
            </a:r>
          </a:p>
          <a:p>
            <a:pPr lvl="1"/>
            <a:endParaRPr lang="en-US" sz="1200" b="0" i="0" u="none" strike="noStrike" dirty="0">
              <a:solidFill>
                <a:srgbClr val="091E42"/>
              </a:solidFill>
              <a:effectLst/>
              <a:latin typeface="Charlie Text"/>
            </a:endParaRPr>
          </a:p>
          <a:p>
            <a:pPr marL="628650" lvl="1" indent="-171450">
              <a:buFont typeface="Wingdings" pitchFamily="2" charset="2"/>
              <a:buChar char="Ø"/>
            </a:pPr>
            <a:r>
              <a:rPr lang="en-US" sz="1200" b="1" dirty="0">
                <a:solidFill>
                  <a:srgbClr val="091E42"/>
                </a:solidFill>
                <a:latin typeface="Arial" panose="020B0604020202020204" pitchFamily="34" charset="0"/>
                <a:cs typeface="Arial" panose="020B0604020202020204" pitchFamily="34" charset="0"/>
              </a:rPr>
              <a:t>Virtual machine: </a:t>
            </a:r>
            <a:r>
              <a:rPr lang="en-US" sz="1400" b="0" i="0" u="none" strike="noStrike" dirty="0">
                <a:solidFill>
                  <a:srgbClr val="091E42"/>
                </a:solidFill>
                <a:effectLst/>
                <a:latin typeface="Charlie Text"/>
              </a:rPr>
              <a:t>Virtual machines are heavy software packages that provide complete emulation of low-level hardware devices like CPU, Disk and Networking devices. Virtual machines may also include a complementary software stack to run on the emulated hardware. These hardware and software packages combined produce a fully functional snapshot of a computational system. Such as: </a:t>
            </a:r>
            <a:r>
              <a:rPr lang="en-US" sz="1400" b="0" i="0" u="none" strike="noStrike" dirty="0" err="1">
                <a:solidFill>
                  <a:srgbClr val="091E42"/>
                </a:solidFill>
                <a:effectLst/>
                <a:latin typeface="Charlie Text"/>
              </a:rPr>
              <a:t>Vmware</a:t>
            </a:r>
            <a:r>
              <a:rPr lang="en-US" sz="1400" b="0" i="0" u="none" strike="noStrike" dirty="0">
                <a:solidFill>
                  <a:srgbClr val="091E42"/>
                </a:solidFill>
                <a:effectLst/>
                <a:latin typeface="Charlie Text"/>
              </a:rPr>
              <a:t>, </a:t>
            </a:r>
            <a:r>
              <a:rPr lang="en-US" sz="1400" b="0" i="0" u="none" strike="noStrike" dirty="0" err="1">
                <a:solidFill>
                  <a:srgbClr val="091E42"/>
                </a:solidFill>
                <a:effectLst/>
                <a:latin typeface="Charlie Text"/>
              </a:rPr>
              <a:t>Virtualbox</a:t>
            </a:r>
            <a:r>
              <a:rPr lang="en-US" sz="1400" b="0" i="0" u="none" strike="noStrike" dirty="0">
                <a:solidFill>
                  <a:srgbClr val="091E42"/>
                </a:solidFill>
                <a:effectLst/>
                <a:latin typeface="Charlie Text"/>
              </a:rPr>
              <a:t> etc.</a:t>
            </a:r>
          </a:p>
          <a:p>
            <a:pPr marL="628650" lvl="1" indent="-171450">
              <a:buFont typeface="Wingdings" pitchFamily="2" charset="2"/>
              <a:buChar char="Ø"/>
            </a:pPr>
            <a:endParaRPr lang="en-US" sz="1200" b="1" dirty="0"/>
          </a:p>
        </p:txBody>
      </p:sp>
    </p:spTree>
    <p:extLst>
      <p:ext uri="{BB962C8B-B14F-4D97-AF65-F5344CB8AC3E}">
        <p14:creationId xmlns:p14="http://schemas.microsoft.com/office/powerpoint/2010/main" val="135291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a:extLst>
              <a:ext uri="{FF2B5EF4-FFF2-40B4-BE49-F238E27FC236}">
                <a16:creationId xmlns:a16="http://schemas.microsoft.com/office/drawing/2014/main" id="{8E45ACA7-ED56-2AD7-5DB1-E3A1D86F560F}"/>
              </a:ext>
            </a:extLst>
          </p:cNvPr>
          <p:cNvPicPr>
            <a:picLocks noChangeAspect="1"/>
          </p:cNvPicPr>
          <p:nvPr/>
        </p:nvPicPr>
        <p:blipFill>
          <a:blip r:embed="rId2">
            <a:extLst>
              <a:ext uri="{BEBA8EAE-BF5A-486C-A8C5-ECC9F3942E4B}">
                <a14:imgProps xmlns:a14="http://schemas.microsoft.com/office/drawing/2010/main">
                  <a14:imgLayer r:embed="rId3">
                    <a14:imgEffect>
                      <a14:saturation sat="101000"/>
                    </a14:imgEffect>
                  </a14:imgLayer>
                </a14:imgProps>
              </a:ext>
            </a:extLst>
          </a:blip>
          <a:stretch>
            <a:fillRect/>
          </a:stretch>
        </p:blipFill>
        <p:spPr>
          <a:xfrm>
            <a:off x="1563687" y="1065048"/>
            <a:ext cx="8947200" cy="4600211"/>
          </a:xfrm>
          <a:prstGeom prst="rect">
            <a:avLst/>
          </a:prstGeom>
          <a:noFill/>
        </p:spPr>
      </p:pic>
      <p:sp>
        <p:nvSpPr>
          <p:cNvPr id="14" name="TextBox 13">
            <a:extLst>
              <a:ext uri="{FF2B5EF4-FFF2-40B4-BE49-F238E27FC236}">
                <a16:creationId xmlns:a16="http://schemas.microsoft.com/office/drawing/2014/main" id="{3D946AB0-50EB-CF49-7AF9-DD2560852F86}"/>
              </a:ext>
            </a:extLst>
          </p:cNvPr>
          <p:cNvSpPr txBox="1"/>
          <p:nvPr/>
        </p:nvSpPr>
        <p:spPr>
          <a:xfrm>
            <a:off x="533400" y="494268"/>
            <a:ext cx="757365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6.  Kubernetes functional architecture with various components:</a:t>
            </a:r>
          </a:p>
        </p:txBody>
      </p:sp>
    </p:spTree>
    <p:extLst>
      <p:ext uri="{BB962C8B-B14F-4D97-AF65-F5344CB8AC3E}">
        <p14:creationId xmlns:p14="http://schemas.microsoft.com/office/powerpoint/2010/main" val="104633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E7AE35-5CED-B798-EEA9-E90AE9587052}"/>
              </a:ext>
            </a:extLst>
          </p:cNvPr>
          <p:cNvSpPr txBox="1"/>
          <p:nvPr/>
        </p:nvSpPr>
        <p:spPr>
          <a:xfrm>
            <a:off x="188536" y="527904"/>
            <a:ext cx="11774078" cy="6124754"/>
          </a:xfrm>
          <a:prstGeom prst="rect">
            <a:avLst/>
          </a:prstGeom>
          <a:noFill/>
        </p:spPr>
        <p:txBody>
          <a:bodyPr wrap="square" rtlCol="0">
            <a:spAutoFit/>
          </a:bodyPr>
          <a:lstStyle/>
          <a:p>
            <a:r>
              <a:rPr lang="en-US" b="1" dirty="0"/>
              <a:t>7. What is Kubernetes components: </a:t>
            </a:r>
          </a:p>
          <a:p>
            <a:endParaRPr lang="en-US" dirty="0"/>
          </a:p>
          <a:p>
            <a:pPr marL="742950" lvl="1" indent="-285750">
              <a:buFont typeface="Wingdings" pitchFamily="2" charset="2"/>
              <a:buChar char="Ø"/>
            </a:pPr>
            <a:r>
              <a:rPr lang="en-US" sz="1400" b="0" i="0" u="none" strike="noStrike" dirty="0">
                <a:effectLst/>
                <a:latin typeface="Arial" panose="020B0604020202020204" pitchFamily="34" charset="0"/>
                <a:cs typeface="Arial" panose="020B0604020202020204" pitchFamily="34" charset="0"/>
              </a:rPr>
              <a:t>Kubernetes consists of many components that make different clusters to facilitate container management. Kubernetes lets one create, deploy, and manage several applications across different host clusters with the help of a few components. Kubernetes control plane components are considered a main component of Kubernetes. It consists of different cluster nodes and at least one working node. Overall, Kubernetes has two groups of components as follows:</a:t>
            </a:r>
          </a:p>
          <a:p>
            <a:pPr lvl="1"/>
            <a:endParaRPr lang="en-US" sz="1400" b="0" i="0" u="none" strike="noStrike" dirty="0">
              <a:effectLst/>
              <a:latin typeface="Arial" panose="020B0604020202020204" pitchFamily="34" charset="0"/>
              <a:cs typeface="Arial" panose="020B0604020202020204" pitchFamily="34" charset="0"/>
            </a:endParaRPr>
          </a:p>
          <a:p>
            <a:pPr marL="1257300" lvl="2" indent="-342900">
              <a:buFont typeface="+mj-lt"/>
              <a:buAutoNum type="arabicPeriod"/>
            </a:pPr>
            <a:r>
              <a:rPr lang="en-US" sz="1400" dirty="0">
                <a:latin typeface="Arial" panose="020B0604020202020204" pitchFamily="34" charset="0"/>
                <a:cs typeface="Arial" panose="020B0604020202020204" pitchFamily="34" charset="0"/>
              </a:rPr>
              <a:t>Control plane</a:t>
            </a:r>
          </a:p>
          <a:p>
            <a:pPr marL="1257300" lvl="2" indent="-342900">
              <a:buFont typeface="+mj-lt"/>
              <a:buAutoNum type="arabicPeriod"/>
            </a:pPr>
            <a:r>
              <a:rPr lang="en-US" sz="1400" dirty="0">
                <a:latin typeface="Arial" panose="020B0604020202020204" pitchFamily="34" charset="0"/>
                <a:cs typeface="Arial" panose="020B0604020202020204" pitchFamily="34" charset="0"/>
              </a:rPr>
              <a:t>Data plane / worker nodes</a:t>
            </a:r>
          </a:p>
          <a:p>
            <a:pPr marL="1257300" lvl="2" indent="-342900">
              <a:buFont typeface="+mj-lt"/>
              <a:buAutoNum type="arabicPeriod"/>
            </a:pPr>
            <a:endParaRPr lang="en-US" sz="1400" dirty="0">
              <a:latin typeface="Arial" panose="020B0604020202020204" pitchFamily="34" charset="0"/>
              <a:cs typeface="Arial" panose="020B0604020202020204" pitchFamily="34" charset="0"/>
            </a:endParaRPr>
          </a:p>
          <a:p>
            <a:pPr marL="800100" lvl="1" indent="-342900">
              <a:buFont typeface="+mj-lt"/>
              <a:buAutoNum type="arabicPeriod"/>
            </a:pPr>
            <a:r>
              <a:rPr lang="en-US" sz="1400" b="1" dirty="0">
                <a:latin typeface="Arial" panose="020B0604020202020204" pitchFamily="34" charset="0"/>
                <a:cs typeface="Arial" panose="020B0604020202020204" pitchFamily="34" charset="0"/>
              </a:rPr>
              <a:t>Control plane</a:t>
            </a:r>
            <a:r>
              <a:rPr lang="en-US" sz="1400" dirty="0">
                <a:latin typeface="Arial" panose="020B0604020202020204" pitchFamily="34" charset="0"/>
                <a:cs typeface="Arial" panose="020B0604020202020204" pitchFamily="34" charset="0"/>
              </a:rPr>
              <a:t>: C</a:t>
            </a:r>
            <a:r>
              <a:rPr lang="en-US" sz="1400" i="0" u="none" strike="noStrike" dirty="0">
                <a:effectLst/>
                <a:latin typeface="Arial" panose="020B0604020202020204" pitchFamily="34" charset="0"/>
                <a:cs typeface="Arial" panose="020B0604020202020204" pitchFamily="34" charset="0"/>
              </a:rPr>
              <a:t>ontrol plane manages Kubernetes clusters and the workloads running on them. Include components like the API Server, Scheduler, and Controller Manager. </a:t>
            </a:r>
          </a:p>
          <a:p>
            <a:pPr marL="800100" lvl="1" indent="-342900">
              <a:buFont typeface="+mj-lt"/>
              <a:buAutoNum type="arabicPeriod"/>
            </a:pPr>
            <a:endParaRPr lang="en-US" sz="1400" b="0" i="0" u="none" strike="noStrike" dirty="0">
              <a:effectLst/>
              <a:latin typeface="Arial" panose="020B0604020202020204" pitchFamily="34" charset="0"/>
              <a:cs typeface="Arial" panose="020B0604020202020204" pitchFamily="34" charset="0"/>
            </a:endParaRPr>
          </a:p>
          <a:p>
            <a:pPr marL="800100" lvl="1" indent="-342900">
              <a:buFont typeface="+mj-lt"/>
              <a:buAutoNum type="arabicPeriod"/>
            </a:pPr>
            <a:r>
              <a:rPr lang="en-US" sz="1400" b="1" dirty="0">
                <a:latin typeface="Arial" panose="020B0604020202020204" pitchFamily="34" charset="0"/>
                <a:cs typeface="Arial" panose="020B0604020202020204" pitchFamily="34" charset="0"/>
              </a:rPr>
              <a:t>Data plane / worker nodes: </a:t>
            </a:r>
            <a:r>
              <a:rPr lang="en-US" sz="1400" dirty="0">
                <a:latin typeface="Arial" panose="020B0604020202020204" pitchFamily="34" charset="0"/>
                <a:cs typeface="Arial" panose="020B0604020202020204" pitchFamily="34" charset="0"/>
              </a:rPr>
              <a:t>D</a:t>
            </a:r>
            <a:r>
              <a:rPr lang="en-US" sz="1400" i="0" u="none" strike="noStrike" dirty="0">
                <a:effectLst/>
                <a:latin typeface="Arial" panose="020B0604020202020204" pitchFamily="34" charset="0"/>
                <a:cs typeface="Arial" panose="020B0604020202020204" pitchFamily="34" charset="0"/>
              </a:rPr>
              <a:t>ata plane machines that can run containerized workloads. Each node is managed by the </a:t>
            </a:r>
            <a:r>
              <a:rPr lang="en-US" sz="1400" i="0" u="none" strike="noStrike" dirty="0" err="1">
                <a:effectLst/>
                <a:latin typeface="Arial" panose="020B0604020202020204" pitchFamily="34" charset="0"/>
                <a:cs typeface="Arial" panose="020B0604020202020204" pitchFamily="34" charset="0"/>
              </a:rPr>
              <a:t>kubelet</a:t>
            </a:r>
            <a:r>
              <a:rPr lang="en-US" sz="1400" i="0" u="none" strike="noStrike" dirty="0">
                <a:effectLst/>
                <a:latin typeface="Arial" panose="020B0604020202020204" pitchFamily="34" charset="0"/>
                <a:cs typeface="Arial" panose="020B0604020202020204" pitchFamily="34" charset="0"/>
              </a:rPr>
              <a:t>, an agent that receives commands from the control plane.</a:t>
            </a:r>
          </a:p>
          <a:p>
            <a:pPr marL="800100" lvl="1" indent="-342900">
              <a:buFont typeface="+mj-lt"/>
              <a:buAutoNum type="arabicPeriod"/>
            </a:pPr>
            <a:endParaRPr lang="en-US" sz="1400" i="0" u="none" strike="noStrike" dirty="0">
              <a:effectLst/>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8</a:t>
            </a:r>
            <a:r>
              <a:rPr lang="en-US" sz="14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Control plane components:</a:t>
            </a:r>
          </a:p>
          <a:p>
            <a:endParaRPr lang="en-US" sz="1600" b="1" dirty="0">
              <a:latin typeface="Arial" panose="020B0604020202020204" pitchFamily="34" charset="0"/>
              <a:cs typeface="Arial" panose="020B0604020202020204" pitchFamily="34" charset="0"/>
            </a:endParaRPr>
          </a:p>
          <a:p>
            <a:pPr marL="800100" lvl="1" indent="-342900">
              <a:buFont typeface="+mj-lt"/>
              <a:buAutoNum type="alphaLcPeriod"/>
            </a:pPr>
            <a:r>
              <a:rPr lang="en-US" sz="1400" b="1" dirty="0" err="1">
                <a:latin typeface="Arial" panose="020B0604020202020204" pitchFamily="34" charset="0"/>
                <a:cs typeface="Arial" panose="020B0604020202020204" pitchFamily="34" charset="0"/>
              </a:rPr>
              <a:t>Kube</a:t>
            </a:r>
            <a:r>
              <a:rPr lang="en-US" sz="1400" b="1" dirty="0">
                <a:latin typeface="Arial" panose="020B0604020202020204" pitchFamily="34" charset="0"/>
                <a:cs typeface="Arial" panose="020B0604020202020204" pitchFamily="34" charset="0"/>
              </a:rPr>
              <a:t> API server: </a:t>
            </a:r>
            <a:r>
              <a:rPr lang="en-US" sz="1400" b="0" i="0" u="none" strike="noStrike" dirty="0">
                <a:effectLst/>
                <a:latin typeface="Arial" panose="020B0604020202020204" pitchFamily="34" charset="0"/>
                <a:cs typeface="Arial" panose="020B0604020202020204" pitchFamily="34" charset="0"/>
              </a:rPr>
              <a:t>Provides an API that serves as the front end of a Kubernetes control plane. It is responsible for handling external and internal requests—determining whether a request is valid and then processing it.</a:t>
            </a:r>
          </a:p>
          <a:p>
            <a:pPr marL="800100" lvl="1" indent="-342900">
              <a:buFont typeface="+mj-lt"/>
              <a:buAutoNum type="alphaLcPeriod"/>
            </a:pPr>
            <a:endParaRPr lang="en-US" sz="1400" b="0" i="0" u="none" strike="noStrike" dirty="0">
              <a:effectLst/>
              <a:latin typeface="Arial" panose="020B0604020202020204" pitchFamily="34" charset="0"/>
              <a:cs typeface="Arial" panose="020B0604020202020204" pitchFamily="34" charset="0"/>
            </a:endParaRPr>
          </a:p>
          <a:p>
            <a:pPr marL="800100" lvl="1" indent="-342900">
              <a:buFont typeface="+mj-lt"/>
              <a:buAutoNum type="alphaLcPeriod"/>
            </a:pPr>
            <a:r>
              <a:rPr lang="en-US" sz="1400" b="1" dirty="0" err="1">
                <a:latin typeface="Arial" panose="020B0604020202020204" pitchFamily="34" charset="0"/>
                <a:cs typeface="Arial" panose="020B0604020202020204" pitchFamily="34" charset="0"/>
              </a:rPr>
              <a:t>Kube</a:t>
            </a:r>
            <a:r>
              <a:rPr lang="en-US" sz="1400" b="1" dirty="0">
                <a:latin typeface="Arial" panose="020B0604020202020204" pitchFamily="34" charset="0"/>
                <a:cs typeface="Arial" panose="020B0604020202020204" pitchFamily="34" charset="0"/>
              </a:rPr>
              <a:t>-scheduler: </a:t>
            </a:r>
            <a:r>
              <a:rPr lang="en-US" sz="1400" b="0" i="0" u="none" strike="noStrike" dirty="0">
                <a:effectLst/>
                <a:latin typeface="Arial" panose="020B0604020202020204" pitchFamily="34" charset="0"/>
                <a:cs typeface="Arial" panose="020B0604020202020204" pitchFamily="34" charset="0"/>
              </a:rPr>
              <a:t>This component is responsible for scheduling pods on specific nodes according to automated workflows and user defined conditions, which can include resource requests, concerns like affinity and taints or tolerations, priority, persistent volumes (PV), and more.</a:t>
            </a:r>
          </a:p>
          <a:p>
            <a:endParaRPr lang="en-US" sz="1600" b="1" dirty="0">
              <a:latin typeface="Arial" panose="020B0604020202020204" pitchFamily="34" charset="0"/>
              <a:cs typeface="Arial" panose="020B0604020202020204" pitchFamily="34" charset="0"/>
            </a:endParaRPr>
          </a:p>
          <a:p>
            <a:pPr marL="1200150" lvl="2" indent="-285750">
              <a:buFont typeface="Wingdings"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42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AEEB6CF-F05D-7AB2-B2BB-81270228F605}"/>
              </a:ext>
            </a:extLst>
          </p:cNvPr>
          <p:cNvSpPr txBox="1"/>
          <p:nvPr/>
        </p:nvSpPr>
        <p:spPr>
          <a:xfrm>
            <a:off x="886913" y="653378"/>
            <a:ext cx="10913881" cy="2954655"/>
          </a:xfrm>
          <a:prstGeom prst="rect">
            <a:avLst/>
          </a:prstGeom>
          <a:noFill/>
        </p:spPr>
        <p:txBody>
          <a:bodyPr wrap="square">
            <a:spAutoFit/>
          </a:bodyPr>
          <a:lstStyle/>
          <a:p>
            <a:pPr marL="0" indent="0">
              <a:buNone/>
            </a:pPr>
            <a:r>
              <a:rPr lang="en-US" sz="1400" b="1" dirty="0" err="1">
                <a:latin typeface="Arial" panose="020B0604020202020204" pitchFamily="34" charset="0"/>
                <a:cs typeface="Arial" panose="020B0604020202020204" pitchFamily="34" charset="0"/>
              </a:rPr>
              <a:t>Kube</a:t>
            </a:r>
            <a:r>
              <a:rPr lang="en-US" sz="1400" b="1" dirty="0">
                <a:latin typeface="Arial" panose="020B0604020202020204" pitchFamily="34" charset="0"/>
                <a:cs typeface="Arial" panose="020B0604020202020204" pitchFamily="34" charset="0"/>
              </a:rPr>
              <a:t> controller manager: </a:t>
            </a:r>
            <a:r>
              <a:rPr lang="en-US" sz="1400" b="0" i="0" u="none" strike="noStrike" dirty="0">
                <a:effectLst/>
                <a:latin typeface="Arial" panose="020B0604020202020204" pitchFamily="34" charset="0"/>
                <a:cs typeface="Arial" panose="020B0604020202020204" pitchFamily="34" charset="0"/>
              </a:rPr>
              <a:t>The Kubernetes controller manager is a control loop that monitors and regulates the state of a Kubernetes cluster. It receives information about the current state of the cluster and objects within it and sends instructions to move the cluster towards the cluster operator’s desired state. The controller manager is responsible for several controllers that handle various automated activities at the cluster or pod level, including replication controller, namespace controller, service accounts controller, deployment, </a:t>
            </a:r>
            <a:r>
              <a:rPr lang="en-US" sz="1400" b="0" i="0" u="none" strike="noStrike" dirty="0" err="1">
                <a:effectLst/>
                <a:latin typeface="Arial" panose="020B0604020202020204" pitchFamily="34" charset="0"/>
                <a:cs typeface="Arial" panose="020B0604020202020204" pitchFamily="34" charset="0"/>
              </a:rPr>
              <a:t>statefulset</a:t>
            </a:r>
            <a:r>
              <a:rPr lang="en-US" sz="1400" b="0" i="0" u="none" strike="noStrike" dirty="0">
                <a:effectLst/>
                <a:latin typeface="Arial" panose="020B0604020202020204" pitchFamily="34" charset="0"/>
                <a:cs typeface="Arial" panose="020B0604020202020204" pitchFamily="34" charset="0"/>
              </a:rPr>
              <a:t>, and </a:t>
            </a:r>
            <a:r>
              <a:rPr lang="en-US" sz="1400" b="0" i="0" u="none" strike="noStrike" dirty="0" err="1">
                <a:effectLst/>
                <a:latin typeface="Arial" panose="020B0604020202020204" pitchFamily="34" charset="0"/>
                <a:cs typeface="Arial" panose="020B0604020202020204" pitchFamily="34" charset="0"/>
              </a:rPr>
              <a:t>daemonset</a:t>
            </a:r>
            <a:r>
              <a:rPr lang="en-US" sz="1400" b="0" i="0" u="none" strike="noStrike" dirty="0">
                <a:effectLst/>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sz="1400" b="1" i="0" u="none" strike="noStrike" dirty="0" err="1">
                <a:effectLst/>
                <a:latin typeface="Arial" panose="020B0604020202020204" pitchFamily="34" charset="0"/>
                <a:cs typeface="Arial" panose="020B0604020202020204" pitchFamily="34" charset="0"/>
              </a:rPr>
              <a:t>Etcd</a:t>
            </a:r>
            <a:r>
              <a:rPr lang="en-US" sz="1400" b="1" i="0" u="none" strike="noStrike" dirty="0">
                <a:effectLst/>
                <a:latin typeface="Arial" panose="020B0604020202020204" pitchFamily="34" charset="0"/>
                <a:cs typeface="Arial" panose="020B0604020202020204" pitchFamily="34" charset="0"/>
              </a:rPr>
              <a:t>: </a:t>
            </a:r>
            <a:r>
              <a:rPr lang="en-US" sz="1400" b="0" i="0" u="none" strike="noStrike" dirty="0">
                <a:effectLst/>
                <a:latin typeface="Arial" panose="020B0604020202020204" pitchFamily="34" charset="0"/>
                <a:cs typeface="Arial" panose="020B0604020202020204" pitchFamily="34" charset="0"/>
              </a:rPr>
              <a:t>A key-value database that contains data about your cluster state and configuration. </a:t>
            </a:r>
            <a:r>
              <a:rPr lang="en-US" sz="1400" b="0" i="0" u="none" strike="noStrike" dirty="0" err="1">
                <a:effectLst/>
                <a:latin typeface="Arial" panose="020B0604020202020204" pitchFamily="34" charset="0"/>
                <a:cs typeface="Arial" panose="020B0604020202020204" pitchFamily="34" charset="0"/>
              </a:rPr>
              <a:t>Etcd</a:t>
            </a:r>
            <a:r>
              <a:rPr lang="en-US" sz="1400" b="0" i="0" u="none" strike="noStrike" dirty="0">
                <a:effectLst/>
                <a:latin typeface="Arial" panose="020B0604020202020204" pitchFamily="34" charset="0"/>
                <a:cs typeface="Arial" panose="020B0604020202020204" pitchFamily="34" charset="0"/>
              </a:rPr>
              <a:t> is fault tolerant and distributed.</a:t>
            </a:r>
          </a:p>
          <a:p>
            <a:pPr marL="0" indent="0">
              <a:buNone/>
            </a:pPr>
            <a:endParaRPr lang="en-US" sz="1400" dirty="0">
              <a:solidFill>
                <a:srgbClr val="3B3B3B"/>
              </a:solidFill>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C</a:t>
            </a:r>
            <a:r>
              <a:rPr lang="en-US" sz="1400" b="1" i="0" u="none" strike="noStrike" dirty="0">
                <a:effectLst/>
                <a:latin typeface="Arial" panose="020B0604020202020204" pitchFamily="34" charset="0"/>
                <a:cs typeface="Arial" panose="020B0604020202020204" pitchFamily="34" charset="0"/>
              </a:rPr>
              <a:t>loud-controller-manager: </a:t>
            </a:r>
            <a:r>
              <a:rPr lang="en-US" sz="1400" b="0" i="0" u="none" strike="noStrike" dirty="0">
                <a:effectLst/>
                <a:latin typeface="Arial" panose="020B0604020202020204" pitchFamily="34" charset="0"/>
                <a:cs typeface="Arial" panose="020B0604020202020204" pitchFamily="34" charset="0"/>
              </a:rPr>
              <a:t>This component can embed cloud-specific control logic - for example, it can access the cloud provider’s load balancer service. It enables you to connect a Kubernetes cluster with the API of a cloud provider. Additionally, it helps decouple the </a:t>
            </a:r>
            <a:r>
              <a:rPr lang="en-US" sz="1400" b="0" i="0" u="none" strike="noStrike" dirty="0" err="1">
                <a:effectLst/>
                <a:latin typeface="Arial" panose="020B0604020202020204" pitchFamily="34" charset="0"/>
                <a:cs typeface="Arial" panose="020B0604020202020204" pitchFamily="34" charset="0"/>
              </a:rPr>
              <a:t>Kuberneters</a:t>
            </a:r>
            <a:r>
              <a:rPr lang="en-US" sz="1400" b="0" i="0" u="none" strike="noStrike" dirty="0">
                <a:effectLst/>
                <a:latin typeface="Arial" panose="020B0604020202020204" pitchFamily="34" charset="0"/>
                <a:cs typeface="Arial" panose="020B0604020202020204" pitchFamily="34" charset="0"/>
              </a:rPr>
              <a:t> cluster from components that interact with a cloud platform, so that elements inside the cluster do not need to be aware of the implementation specifics of each cloud provider.</a:t>
            </a:r>
            <a:endParaRPr lang="en-US" sz="1400" b="1" i="0" u="none" strike="noStrike" dirty="0">
              <a:effectLst/>
              <a:latin typeface="Arial" panose="020B0604020202020204" pitchFamily="34" charset="0"/>
              <a:cs typeface="Arial" panose="020B0604020202020204" pitchFamily="34" charset="0"/>
            </a:endParaRPr>
          </a:p>
          <a:p>
            <a:pPr marL="0" indent="0">
              <a:buNone/>
            </a:pPr>
            <a:endParaRPr lang="en-US" sz="1400" b="0" i="0" u="none" strike="noStrike" dirty="0">
              <a:solidFill>
                <a:srgbClr val="3B3B3B"/>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1AF8016-3042-AEF8-FD99-D9D2D3120079}"/>
              </a:ext>
            </a:extLst>
          </p:cNvPr>
          <p:cNvSpPr txBox="1"/>
          <p:nvPr/>
        </p:nvSpPr>
        <p:spPr>
          <a:xfrm>
            <a:off x="580360" y="568537"/>
            <a:ext cx="370614"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c</a:t>
            </a:r>
            <a:r>
              <a:rPr lang="en-US" dirty="0"/>
              <a:t>.</a:t>
            </a:r>
          </a:p>
        </p:txBody>
      </p:sp>
      <p:sp>
        <p:nvSpPr>
          <p:cNvPr id="10" name="TextBox 9">
            <a:extLst>
              <a:ext uri="{FF2B5EF4-FFF2-40B4-BE49-F238E27FC236}">
                <a16:creationId xmlns:a16="http://schemas.microsoft.com/office/drawing/2014/main" id="{50C59C16-473E-FD82-D97B-CE7C0684843E}"/>
              </a:ext>
            </a:extLst>
          </p:cNvPr>
          <p:cNvSpPr txBox="1"/>
          <p:nvPr/>
        </p:nvSpPr>
        <p:spPr>
          <a:xfrm>
            <a:off x="573948" y="1955218"/>
            <a:ext cx="364202" cy="369332"/>
          </a:xfrm>
          <a:prstGeom prst="rect">
            <a:avLst/>
          </a:prstGeom>
          <a:noFill/>
        </p:spPr>
        <p:txBody>
          <a:bodyPr wrap="none" rtlCol="0">
            <a:spAutoFit/>
          </a:bodyPr>
          <a:lstStyle/>
          <a:p>
            <a:r>
              <a:rPr lang="en-US" dirty="0"/>
              <a:t>d.</a:t>
            </a:r>
          </a:p>
        </p:txBody>
      </p:sp>
      <p:sp>
        <p:nvSpPr>
          <p:cNvPr id="11" name="TextBox 10">
            <a:extLst>
              <a:ext uri="{FF2B5EF4-FFF2-40B4-BE49-F238E27FC236}">
                <a16:creationId xmlns:a16="http://schemas.microsoft.com/office/drawing/2014/main" id="{E3EDFA05-2F27-80DF-6467-9BCDA045B8B1}"/>
              </a:ext>
            </a:extLst>
          </p:cNvPr>
          <p:cNvSpPr txBox="1"/>
          <p:nvPr/>
        </p:nvSpPr>
        <p:spPr>
          <a:xfrm>
            <a:off x="580360" y="2362257"/>
            <a:ext cx="357790" cy="369332"/>
          </a:xfrm>
          <a:prstGeom prst="rect">
            <a:avLst/>
          </a:prstGeom>
          <a:noFill/>
        </p:spPr>
        <p:txBody>
          <a:bodyPr wrap="none" rtlCol="0">
            <a:spAutoFit/>
          </a:bodyPr>
          <a:lstStyle/>
          <a:p>
            <a:r>
              <a:rPr lang="en-US" dirty="0"/>
              <a:t>e.</a:t>
            </a:r>
          </a:p>
        </p:txBody>
      </p:sp>
      <p:sp>
        <p:nvSpPr>
          <p:cNvPr id="12" name="TextBox 11">
            <a:extLst>
              <a:ext uri="{FF2B5EF4-FFF2-40B4-BE49-F238E27FC236}">
                <a16:creationId xmlns:a16="http://schemas.microsoft.com/office/drawing/2014/main" id="{19C81379-F278-331A-4116-0B11BD25649E}"/>
              </a:ext>
            </a:extLst>
          </p:cNvPr>
          <p:cNvSpPr txBox="1"/>
          <p:nvPr/>
        </p:nvSpPr>
        <p:spPr>
          <a:xfrm>
            <a:off x="205824" y="3692874"/>
            <a:ext cx="11594970" cy="280076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9. Data plane components: </a:t>
            </a:r>
          </a:p>
          <a:p>
            <a:endParaRPr lang="en-US" sz="1600" b="1" dirty="0">
              <a:latin typeface="Arial" panose="020B0604020202020204" pitchFamily="34" charset="0"/>
              <a:cs typeface="Arial" panose="020B0604020202020204" pitchFamily="34" charset="0"/>
            </a:endParaRPr>
          </a:p>
          <a:p>
            <a:pPr marL="800100" lvl="1" indent="-342900">
              <a:buFont typeface="+mj-lt"/>
              <a:buAutoNum type="alphaLcPeriod"/>
            </a:pPr>
            <a:r>
              <a:rPr lang="en-US" sz="1400" b="1" dirty="0">
                <a:latin typeface="Arial" panose="020B0604020202020204" pitchFamily="34" charset="0"/>
                <a:cs typeface="Arial" panose="020B0604020202020204" pitchFamily="34" charset="0"/>
              </a:rPr>
              <a:t>Nodes: </a:t>
            </a:r>
            <a:r>
              <a:rPr lang="en-US" sz="1400" b="0" i="0" u="none" strike="noStrike" dirty="0">
                <a:effectLst/>
                <a:latin typeface="Arial" panose="020B0604020202020204" pitchFamily="34" charset="0"/>
                <a:cs typeface="Arial" panose="020B0604020202020204" pitchFamily="34" charset="0"/>
              </a:rPr>
              <a:t>Nodes are physical or virtual machines that can run pods as part of a Kubernetes cluster. A cluster can scale up to 5000 nodes. To scale a cluster’s capacity, you can add more nodes.</a:t>
            </a:r>
          </a:p>
          <a:p>
            <a:pPr marL="800100" lvl="1" indent="-342900">
              <a:buFont typeface="+mj-lt"/>
              <a:buAutoNum type="alphaLcPeriod"/>
            </a:pPr>
            <a:endParaRPr lang="en-US" sz="1400" b="0" i="0" u="none" strike="noStrike" dirty="0">
              <a:effectLst/>
              <a:latin typeface="Arial" panose="020B0604020202020204" pitchFamily="34" charset="0"/>
              <a:cs typeface="Arial" panose="020B0604020202020204" pitchFamily="34" charset="0"/>
            </a:endParaRPr>
          </a:p>
          <a:p>
            <a:pPr marL="800100" lvl="1" indent="-342900">
              <a:buFont typeface="+mj-lt"/>
              <a:buAutoNum type="alphaLcPeriod"/>
            </a:pPr>
            <a:r>
              <a:rPr lang="en-US" sz="1400" b="1" dirty="0">
                <a:latin typeface="Arial" panose="020B0604020202020204" pitchFamily="34" charset="0"/>
                <a:cs typeface="Arial" panose="020B0604020202020204" pitchFamily="34" charset="0"/>
              </a:rPr>
              <a:t>Pods: </a:t>
            </a:r>
            <a:r>
              <a:rPr lang="en-US" sz="1400" b="0" i="0" u="none" strike="noStrike" dirty="0">
                <a:effectLst/>
                <a:latin typeface="Arial" panose="020B0604020202020204" pitchFamily="34" charset="0"/>
                <a:cs typeface="Arial" panose="020B0604020202020204" pitchFamily="34" charset="0"/>
              </a:rPr>
              <a:t>A pod serves as a single application instance, and is considered the smallest unit in the object model of Kubernetes. Each pod consists of one or more tightly coupled containers, and configurations that govern how containers should run.</a:t>
            </a:r>
          </a:p>
          <a:p>
            <a:pPr marL="800100" lvl="1" indent="-342900">
              <a:buFont typeface="+mj-lt"/>
              <a:buAutoNum type="alphaLcPeriod"/>
            </a:pPr>
            <a:endParaRPr lang="en-US" sz="1400" b="0" i="0" u="none" strike="noStrike" dirty="0">
              <a:effectLst/>
              <a:latin typeface="Arial" panose="020B0604020202020204" pitchFamily="34" charset="0"/>
              <a:cs typeface="Arial" panose="020B0604020202020204" pitchFamily="34" charset="0"/>
            </a:endParaRPr>
          </a:p>
          <a:p>
            <a:pPr marL="800100" lvl="1" indent="-342900">
              <a:buFont typeface="+mj-lt"/>
              <a:buAutoNum type="alphaLcPeriod"/>
            </a:pPr>
            <a:r>
              <a:rPr lang="en-US" sz="1400" b="1" dirty="0">
                <a:latin typeface="Arial" panose="020B0604020202020204" pitchFamily="34" charset="0"/>
                <a:cs typeface="Arial" panose="020B0604020202020204" pitchFamily="34" charset="0"/>
              </a:rPr>
              <a:t>Container runtime engine: </a:t>
            </a:r>
            <a:r>
              <a:rPr lang="en-US" sz="1400" b="0" i="0" u="none" strike="noStrike" dirty="0">
                <a:effectLst/>
                <a:latin typeface="Arial" panose="020B0604020202020204" pitchFamily="34" charset="0"/>
                <a:cs typeface="Arial" panose="020B0604020202020204" pitchFamily="34" charset="0"/>
              </a:rPr>
              <a:t>Each node comes with a container runtime engine, which is responsible for running containers. Docker is a popular container runtime engine, but Kubernetes supports other runtimes that are compliant with Open Container Initiative, including CRI-O and </a:t>
            </a:r>
            <a:r>
              <a:rPr lang="en-US" sz="1400" b="0" i="0" u="none" strike="noStrike" dirty="0" err="1">
                <a:effectLst/>
                <a:latin typeface="Arial" panose="020B0604020202020204" pitchFamily="34" charset="0"/>
                <a:cs typeface="Arial" panose="020B0604020202020204" pitchFamily="34" charset="0"/>
              </a:rPr>
              <a:t>rkt</a:t>
            </a:r>
            <a:r>
              <a:rPr lang="en-US" sz="1400" b="0" i="0" u="none" strike="noStrike" dirty="0">
                <a:effectLst/>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40242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947CE-2ED3-AB25-375E-1607B435F952}"/>
              </a:ext>
            </a:extLst>
          </p:cNvPr>
          <p:cNvSpPr>
            <a:spLocks noGrp="1"/>
          </p:cNvSpPr>
          <p:nvPr>
            <p:ph idx="1"/>
          </p:nvPr>
        </p:nvSpPr>
        <p:spPr>
          <a:xfrm>
            <a:off x="913615" y="430458"/>
            <a:ext cx="10515600" cy="2821789"/>
          </a:xfrm>
        </p:spPr>
        <p:txBody>
          <a:bodyPr>
            <a:normAutofit/>
          </a:bodyPr>
          <a:lstStyle/>
          <a:p>
            <a:pPr marL="0" indent="0">
              <a:buNone/>
            </a:pPr>
            <a:r>
              <a:rPr lang="en-US" sz="1400" b="1" dirty="0" err="1">
                <a:latin typeface="Arial" panose="020B0604020202020204" pitchFamily="34" charset="0"/>
                <a:cs typeface="Arial" panose="020B0604020202020204" pitchFamily="34" charset="0"/>
              </a:rPr>
              <a:t>Kubelet</a:t>
            </a:r>
            <a:r>
              <a:rPr lang="en-US" sz="1400" b="1" dirty="0">
                <a:latin typeface="Arial" panose="020B0604020202020204" pitchFamily="34" charset="0"/>
                <a:cs typeface="Arial" panose="020B0604020202020204" pitchFamily="34" charset="0"/>
              </a:rPr>
              <a:t>: </a:t>
            </a:r>
            <a:r>
              <a:rPr lang="en-US" sz="1400" b="0" i="0" u="none" strike="noStrike" dirty="0">
                <a:effectLst/>
                <a:latin typeface="Arial" panose="020B0604020202020204" pitchFamily="34" charset="0"/>
                <a:cs typeface="Arial" panose="020B0604020202020204" pitchFamily="34" charset="0"/>
              </a:rPr>
              <a:t>Each node contains a </a:t>
            </a:r>
            <a:r>
              <a:rPr lang="en-US" sz="1400" b="0" i="0" u="none" strike="noStrike" dirty="0" err="1">
                <a:effectLst/>
                <a:latin typeface="Arial" panose="020B0604020202020204" pitchFamily="34" charset="0"/>
                <a:cs typeface="Arial" panose="020B0604020202020204" pitchFamily="34" charset="0"/>
              </a:rPr>
              <a:t>kubelet</a:t>
            </a:r>
            <a:r>
              <a:rPr lang="en-US" sz="1400" b="0" i="0" u="none" strike="noStrike" dirty="0">
                <a:effectLst/>
                <a:latin typeface="Arial" panose="020B0604020202020204" pitchFamily="34" charset="0"/>
                <a:cs typeface="Arial" panose="020B0604020202020204" pitchFamily="34" charset="0"/>
              </a:rPr>
              <a:t>, which is a small application that can communicate with the Kubernetes control plane. The </a:t>
            </a:r>
            <a:r>
              <a:rPr lang="en-US" sz="1400" b="0" i="0" u="none" strike="noStrike" dirty="0" err="1">
                <a:effectLst/>
                <a:latin typeface="Arial" panose="020B0604020202020204" pitchFamily="34" charset="0"/>
                <a:cs typeface="Arial" panose="020B0604020202020204" pitchFamily="34" charset="0"/>
              </a:rPr>
              <a:t>kubelet</a:t>
            </a:r>
            <a:r>
              <a:rPr lang="en-US" sz="1400" b="0" i="0" u="none" strike="noStrike" dirty="0">
                <a:effectLst/>
                <a:latin typeface="Arial" panose="020B0604020202020204" pitchFamily="34" charset="0"/>
                <a:cs typeface="Arial" panose="020B0604020202020204" pitchFamily="34" charset="0"/>
              </a:rPr>
              <a:t> is responsible for ensuring that containers specified in pod configuration are running on a specific node, and manages their lifecycle.. It executes the actions commanded by your control plane.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err="1">
                <a:latin typeface="Arial" panose="020B0604020202020204" pitchFamily="34" charset="0"/>
                <a:cs typeface="Arial" panose="020B0604020202020204" pitchFamily="34" charset="0"/>
              </a:rPr>
              <a:t>Kube</a:t>
            </a:r>
            <a:r>
              <a:rPr lang="en-US" sz="1400" b="1" dirty="0">
                <a:latin typeface="Arial" panose="020B0604020202020204" pitchFamily="34" charset="0"/>
                <a:cs typeface="Arial" panose="020B0604020202020204" pitchFamily="34" charset="0"/>
              </a:rPr>
              <a:t> proxy</a:t>
            </a:r>
            <a:r>
              <a:rPr lang="en-US" sz="1400" dirty="0">
                <a:latin typeface="Arial" panose="020B0604020202020204" pitchFamily="34" charset="0"/>
                <a:cs typeface="Arial" panose="020B0604020202020204" pitchFamily="34" charset="0"/>
              </a:rPr>
              <a:t>: </a:t>
            </a:r>
            <a:r>
              <a:rPr lang="en-US" sz="1400" b="0" i="0" u="none" strike="noStrike" dirty="0">
                <a:effectLst/>
                <a:latin typeface="Arial" panose="020B0604020202020204" pitchFamily="34" charset="0"/>
                <a:cs typeface="Arial" panose="020B0604020202020204" pitchFamily="34" charset="0"/>
              </a:rPr>
              <a:t>All compute nodes contain </a:t>
            </a:r>
            <a:r>
              <a:rPr lang="en-US" sz="1400" b="0" i="0" u="none" strike="noStrike" dirty="0" err="1">
                <a:effectLst/>
                <a:latin typeface="Arial" panose="020B0604020202020204" pitchFamily="34" charset="0"/>
                <a:cs typeface="Arial" panose="020B0604020202020204" pitchFamily="34" charset="0"/>
              </a:rPr>
              <a:t>kube</a:t>
            </a:r>
            <a:r>
              <a:rPr lang="en-US" sz="1400" b="0" i="0" u="none" strike="noStrike" dirty="0">
                <a:effectLst/>
                <a:latin typeface="Arial" panose="020B0604020202020204" pitchFamily="34" charset="0"/>
                <a:cs typeface="Arial" panose="020B0604020202020204" pitchFamily="34" charset="0"/>
              </a:rPr>
              <a:t>-proxy, a network proxy that facilitates Kubernetes networking services. It handles all network communications outside and inside the cluster, forwarding traffic or replying on the packet filtering layer of the operating system.</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Container networking: </a:t>
            </a:r>
            <a:r>
              <a:rPr lang="en-US" sz="1400" b="0" i="0" u="none" strike="noStrike" dirty="0">
                <a:effectLst/>
                <a:latin typeface="Arial" panose="020B0604020202020204" pitchFamily="34" charset="0"/>
                <a:cs typeface="Arial" panose="020B0604020202020204" pitchFamily="34" charset="0"/>
              </a:rPr>
              <a:t>Container networking enables containers to communicate with hosts or other containers. It is often achieved by using the container networking interface (CNI). CNI offers a standardized, minimal specification for network connectivity in containers.</a:t>
            </a:r>
            <a:endParaRPr lang="en-U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0C82222-8D18-81D0-8F77-7032BEDDACE4}"/>
              </a:ext>
            </a:extLst>
          </p:cNvPr>
          <p:cNvSpPr txBox="1"/>
          <p:nvPr/>
        </p:nvSpPr>
        <p:spPr>
          <a:xfrm>
            <a:off x="580684" y="373896"/>
            <a:ext cx="364202" cy="369332"/>
          </a:xfrm>
          <a:prstGeom prst="rect">
            <a:avLst/>
          </a:prstGeom>
          <a:noFill/>
        </p:spPr>
        <p:txBody>
          <a:bodyPr wrap="none" rtlCol="0">
            <a:spAutoFit/>
          </a:bodyPr>
          <a:lstStyle/>
          <a:p>
            <a:r>
              <a:rPr lang="en-US" dirty="0"/>
              <a:t>d.</a:t>
            </a:r>
          </a:p>
        </p:txBody>
      </p:sp>
      <p:sp>
        <p:nvSpPr>
          <p:cNvPr id="6" name="TextBox 5">
            <a:extLst>
              <a:ext uri="{FF2B5EF4-FFF2-40B4-BE49-F238E27FC236}">
                <a16:creationId xmlns:a16="http://schemas.microsoft.com/office/drawing/2014/main" id="{71078A21-C0C8-6D3F-F5D7-447661962124}"/>
              </a:ext>
            </a:extLst>
          </p:cNvPr>
          <p:cNvSpPr txBox="1"/>
          <p:nvPr/>
        </p:nvSpPr>
        <p:spPr>
          <a:xfrm>
            <a:off x="583890" y="1397678"/>
            <a:ext cx="357790" cy="369332"/>
          </a:xfrm>
          <a:prstGeom prst="rect">
            <a:avLst/>
          </a:prstGeom>
          <a:noFill/>
        </p:spPr>
        <p:txBody>
          <a:bodyPr wrap="none" rtlCol="0">
            <a:spAutoFit/>
          </a:bodyPr>
          <a:lstStyle/>
          <a:p>
            <a:r>
              <a:rPr lang="en-US" dirty="0"/>
              <a:t>e.</a:t>
            </a:r>
          </a:p>
        </p:txBody>
      </p:sp>
      <p:sp>
        <p:nvSpPr>
          <p:cNvPr id="7" name="TextBox 6">
            <a:extLst>
              <a:ext uri="{FF2B5EF4-FFF2-40B4-BE49-F238E27FC236}">
                <a16:creationId xmlns:a16="http://schemas.microsoft.com/office/drawing/2014/main" id="{D291AEA7-3399-9A81-F0F2-F1B457FF172B}"/>
              </a:ext>
            </a:extLst>
          </p:cNvPr>
          <p:cNvSpPr txBox="1"/>
          <p:nvPr/>
        </p:nvSpPr>
        <p:spPr>
          <a:xfrm>
            <a:off x="637955" y="2421461"/>
            <a:ext cx="297582"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825F5FE9-C84D-3C32-0184-2C35F4FF4710}"/>
              </a:ext>
            </a:extLst>
          </p:cNvPr>
          <p:cNvSpPr txBox="1"/>
          <p:nvPr/>
        </p:nvSpPr>
        <p:spPr>
          <a:xfrm>
            <a:off x="141403" y="3506520"/>
            <a:ext cx="11594969" cy="2369880"/>
          </a:xfrm>
          <a:prstGeom prst="rect">
            <a:avLst/>
          </a:prstGeom>
          <a:noFill/>
        </p:spPr>
        <p:txBody>
          <a:bodyPr wrap="square" rtlCol="0">
            <a:spAutoFit/>
          </a:bodyPr>
          <a:lstStyle/>
          <a:p>
            <a:pPr marL="342900" indent="-342900">
              <a:buAutoNum type="arabicPeriod" startAt="10"/>
            </a:pPr>
            <a:r>
              <a:rPr lang="en-US" sz="1600" b="1" dirty="0"/>
              <a:t>Kubernetes persistent storage</a:t>
            </a:r>
            <a:r>
              <a:rPr lang="en-US" dirty="0"/>
              <a:t>: </a:t>
            </a:r>
          </a:p>
          <a:p>
            <a:pPr marL="285750" indent="-285750" algn="l">
              <a:buFont typeface="Wingdings" pitchFamily="2" charset="2"/>
              <a:buChar char="Ø"/>
            </a:pPr>
            <a:endParaRPr lang="en-US" sz="1400" b="0" i="0" u="none" strike="noStrike" dirty="0">
              <a:effectLst/>
              <a:latin typeface="Arial" panose="020B0604020202020204" pitchFamily="34" charset="0"/>
              <a:cs typeface="Arial" panose="020B0604020202020204" pitchFamily="34" charset="0"/>
            </a:endParaRPr>
          </a:p>
          <a:p>
            <a:pPr marL="742950" lvl="1" indent="-285750">
              <a:buFont typeface="Wingdings" pitchFamily="2" charset="2"/>
              <a:buChar char="Ø"/>
            </a:pPr>
            <a:r>
              <a:rPr lang="en-US" sz="1400" b="0" i="0" u="none" strike="noStrike" dirty="0">
                <a:effectLst/>
                <a:latin typeface="Arial" panose="020B0604020202020204" pitchFamily="34" charset="0"/>
                <a:cs typeface="Arial" panose="020B0604020202020204" pitchFamily="34" charset="0"/>
              </a:rPr>
              <a:t>Containers are designed as immutable entities. Once a container is shut, all the data created during the container’s lifetime is lost. While this stateless characteristic is ideal for some applications, many use cases require preserving and sharing information. You can set up Kubernetes persistent storage to allow applications to consume and request storage resources. You can do this by using volumes, which serve as basic components of a Kubernetes storage architecture. </a:t>
            </a:r>
            <a:r>
              <a:rPr lang="en-US" sz="1400" b="0" i="0" u="none" strike="noStrike" dirty="0" err="1">
                <a:effectLst/>
                <a:latin typeface="Arial" panose="020B0604020202020204" pitchFamily="34" charset="0"/>
                <a:cs typeface="Arial" panose="020B0604020202020204" pitchFamily="34" charset="0"/>
              </a:rPr>
              <a:t>PersistentVolumes</a:t>
            </a:r>
            <a:r>
              <a:rPr lang="en-US" sz="1400" b="0" i="0" u="none" strike="noStrike" dirty="0">
                <a:effectLst/>
                <a:latin typeface="Arial" panose="020B0604020202020204" pitchFamily="34" charset="0"/>
                <a:cs typeface="Arial" panose="020B0604020202020204" pitchFamily="34" charset="0"/>
              </a:rPr>
              <a:t> (PVs) are storage resources designed to enable durable storage for containerized applications in Kubernetes. Each PV is a persistent storage component within the Kubernetes architecture. PV resources belong to the cluster but exist independently of pods. To ensure </a:t>
            </a:r>
            <a:r>
              <a:rPr lang="en-US" sz="1400" b="0" i="0" u="none" strike="noStrike" dirty="0" err="1">
                <a:effectLst/>
                <a:latin typeface="Arial" panose="020B0604020202020204" pitchFamily="34" charset="0"/>
                <a:cs typeface="Arial" panose="020B0604020202020204" pitchFamily="34" charset="0"/>
              </a:rPr>
              <a:t>statefulness</a:t>
            </a:r>
            <a:r>
              <a:rPr lang="en-US" sz="1400" b="0" i="0" u="none" strike="noStrike" dirty="0">
                <a:effectLst/>
                <a:latin typeface="Arial" panose="020B0604020202020204" pitchFamily="34" charset="0"/>
                <a:cs typeface="Arial" panose="020B0604020202020204" pitchFamily="34" charset="0"/>
              </a:rPr>
              <a:t>, each disk and data represented by PVs continue existing even as changes occur to the cluster, regardless of deletion and recreation of pods.</a:t>
            </a:r>
          </a:p>
          <a:p>
            <a:pPr marL="800100" lvl="1" indent="-342900">
              <a:buAutoNum type="arabicPeriod" startAt="10"/>
            </a:pPr>
            <a:endParaRPr lang="en-US" dirty="0"/>
          </a:p>
        </p:txBody>
      </p:sp>
    </p:spTree>
    <p:extLst>
      <p:ext uri="{BB962C8B-B14F-4D97-AF65-F5344CB8AC3E}">
        <p14:creationId xmlns:p14="http://schemas.microsoft.com/office/powerpoint/2010/main" val="309215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FB28F-183A-DF39-1992-284628B00B04}"/>
              </a:ext>
            </a:extLst>
          </p:cNvPr>
          <p:cNvSpPr>
            <a:spLocks noGrp="1"/>
          </p:cNvSpPr>
          <p:nvPr>
            <p:ph idx="1"/>
          </p:nvPr>
        </p:nvSpPr>
        <p:spPr>
          <a:xfrm>
            <a:off x="838200" y="226244"/>
            <a:ext cx="10515600" cy="5969573"/>
          </a:xfrm>
        </p:spPr>
        <p:txBody>
          <a:bodyPr>
            <a:normAutofit/>
          </a:bodyPr>
          <a:lstStyle/>
          <a:p>
            <a:pPr marL="342900" indent="-342900" algn="l" fontAlgn="base">
              <a:buAutoNum type="arabicPeriod" startAt="11"/>
            </a:pPr>
            <a:r>
              <a:rPr lang="en-US" sz="1600" dirty="0">
                <a:latin typeface="Arial" panose="020B0604020202020204" pitchFamily="34" charset="0"/>
                <a:cs typeface="Arial" panose="020B0604020202020204" pitchFamily="34" charset="0"/>
              </a:rPr>
              <a:t> Kubernetes services</a:t>
            </a:r>
            <a:r>
              <a:rPr lang="en-US" sz="1200" dirty="0">
                <a:latin typeface="Arial" panose="020B0604020202020204" pitchFamily="34" charset="0"/>
                <a:cs typeface="Arial" panose="020B0604020202020204" pitchFamily="34" charset="0"/>
              </a:rPr>
              <a:t>:  </a:t>
            </a:r>
          </a:p>
          <a:p>
            <a:pPr marL="457200" lvl="1" indent="0" fontAlgn="base">
              <a:buNone/>
            </a:pPr>
            <a:r>
              <a:rPr lang="en-US" sz="1400" b="0" i="0" u="none" strike="noStrike" dirty="0">
                <a:solidFill>
                  <a:srgbClr val="1D1D1D"/>
                </a:solidFill>
                <a:effectLst/>
                <a:latin typeface="Arial" panose="020B0604020202020204" pitchFamily="34" charset="0"/>
                <a:cs typeface="Arial" panose="020B0604020202020204" pitchFamily="34" charset="0"/>
              </a:rPr>
              <a:t>A Kubernetes service can be used to easily expose an application deployed on a set of pods using a single endpoint. A service is both a REST object and an abstraction that defines:</a:t>
            </a:r>
          </a:p>
          <a:p>
            <a:pPr lvl="1" fontAlgn="base">
              <a:buFont typeface="Wingdings" pitchFamily="2" charset="2"/>
              <a:buChar char="Ø"/>
            </a:pPr>
            <a:r>
              <a:rPr lang="en-US" sz="1400" b="0" i="0" u="none" strike="noStrike" dirty="0">
                <a:solidFill>
                  <a:srgbClr val="1D1D1D"/>
                </a:solidFill>
                <a:effectLst/>
                <a:latin typeface="Arial" panose="020B0604020202020204" pitchFamily="34" charset="0"/>
                <a:cs typeface="Arial" panose="020B0604020202020204" pitchFamily="34" charset="0"/>
              </a:rPr>
              <a:t>A set of pods</a:t>
            </a:r>
          </a:p>
          <a:p>
            <a:pPr lvl="1" fontAlgn="base">
              <a:buFont typeface="Wingdings" pitchFamily="2" charset="2"/>
              <a:buChar char="Ø"/>
            </a:pPr>
            <a:r>
              <a:rPr lang="en-US" sz="1400" b="0" i="0" u="none" strike="noStrike" dirty="0">
                <a:solidFill>
                  <a:srgbClr val="1D1D1D"/>
                </a:solidFill>
                <a:effectLst/>
                <a:latin typeface="Arial" panose="020B0604020202020204" pitchFamily="34" charset="0"/>
                <a:cs typeface="Arial" panose="020B0604020202020204" pitchFamily="34" charset="0"/>
              </a:rPr>
              <a:t>A policy to access them</a:t>
            </a:r>
          </a:p>
          <a:p>
            <a:pPr marL="457200" lvl="1" indent="0" fontAlgn="base">
              <a:buNone/>
            </a:pPr>
            <a:r>
              <a:rPr lang="en-US" sz="1400" b="0" i="0" u="none" strike="noStrike" dirty="0">
                <a:solidFill>
                  <a:srgbClr val="1D1D1D"/>
                </a:solidFill>
                <a:effectLst/>
                <a:latin typeface="Arial" panose="020B0604020202020204" pitchFamily="34" charset="0"/>
                <a:cs typeface="Arial" panose="020B0604020202020204" pitchFamily="34" charset="0"/>
              </a:rPr>
              <a:t>Pods in a Kubernetes deployment are regularly created and destroyed, causing their IP addresses to change constantly. It will create discoverability issues for the deployed, application making it difficult for the application frontend to identify which pods to connect. </a:t>
            </a:r>
          </a:p>
          <a:p>
            <a:pPr marL="457200" lvl="1" indent="0" fontAlgn="base">
              <a:buNone/>
            </a:pPr>
            <a:r>
              <a:rPr lang="en-US" sz="1400" b="0" i="0" u="none" strike="noStrike" dirty="0">
                <a:solidFill>
                  <a:srgbClr val="1D1D1D"/>
                </a:solidFill>
                <a:effectLst/>
                <a:latin typeface="Arial" panose="020B0604020202020204" pitchFamily="34" charset="0"/>
                <a:cs typeface="Arial" panose="020B0604020202020204" pitchFamily="34" charset="0"/>
              </a:rPr>
              <a:t>This is where the strengths of Kubernetes services come into play: services keep track of the changes in IP addresses and DNS names of the pods and expose them to the end-user as a single IP or DNS</a:t>
            </a:r>
          </a:p>
          <a:p>
            <a:pPr marL="457200" lvl="1" indent="0" fontAlgn="base">
              <a:buNone/>
            </a:pPr>
            <a:endParaRPr lang="en-US" sz="1400" dirty="0">
              <a:solidFill>
                <a:srgbClr val="1D1D1D"/>
              </a:solidFill>
              <a:latin typeface="Arial" panose="020B0604020202020204" pitchFamily="34" charset="0"/>
              <a:cs typeface="Arial" panose="020B0604020202020204" pitchFamily="34" charset="0"/>
            </a:endParaRPr>
          </a:p>
          <a:p>
            <a:pPr marL="457200" lvl="1" indent="0" fontAlgn="base">
              <a:buNone/>
            </a:pPr>
            <a:r>
              <a:rPr lang="en-US" sz="1400" b="1" dirty="0">
                <a:solidFill>
                  <a:srgbClr val="1D1D1D"/>
                </a:solidFill>
                <a:latin typeface="Arial" panose="020B0604020202020204" pitchFamily="34" charset="0"/>
                <a:cs typeface="Arial" panose="020B0604020202020204" pitchFamily="34" charset="0"/>
              </a:rPr>
              <a:t>Some services:</a:t>
            </a:r>
          </a:p>
          <a:p>
            <a:pPr lvl="1" fontAlgn="base">
              <a:buFont typeface="Wingdings" pitchFamily="2" charset="2"/>
              <a:buChar char="v"/>
            </a:pPr>
            <a:r>
              <a:rPr lang="en-US" sz="1400" b="1" dirty="0" err="1">
                <a:solidFill>
                  <a:srgbClr val="1D1D1D"/>
                </a:solidFill>
                <a:latin typeface="Arial" panose="020B0604020202020204" pitchFamily="34" charset="0"/>
                <a:cs typeface="Arial" panose="020B0604020202020204" pitchFamily="34" charset="0"/>
              </a:rPr>
              <a:t>ClusterIP</a:t>
            </a:r>
            <a:r>
              <a:rPr lang="en-US" sz="1400" dirty="0">
                <a:solidFill>
                  <a:srgbClr val="1D1D1D"/>
                </a:solidFill>
                <a:latin typeface="Arial" panose="020B0604020202020204" pitchFamily="34" charset="0"/>
                <a:cs typeface="Arial" panose="020B0604020202020204" pitchFamily="34" charset="0"/>
              </a:rPr>
              <a:t>: </a:t>
            </a:r>
            <a:r>
              <a:rPr lang="en-US" sz="1400" b="0" i="0" u="none" strike="noStrike" dirty="0">
                <a:solidFill>
                  <a:srgbClr val="07242D"/>
                </a:solidFill>
                <a:effectLst/>
                <a:latin typeface="Arial" panose="020B0604020202020204" pitchFamily="34" charset="0"/>
                <a:cs typeface="Arial" panose="020B0604020202020204" pitchFamily="34" charset="0"/>
              </a:rPr>
              <a:t>A </a:t>
            </a:r>
            <a:r>
              <a:rPr lang="en-US" sz="1400" b="0" i="0" u="none" strike="noStrike" dirty="0" err="1">
                <a:solidFill>
                  <a:srgbClr val="07242D"/>
                </a:solidFill>
                <a:effectLst/>
                <a:latin typeface="Arial" panose="020B0604020202020204" pitchFamily="34" charset="0"/>
                <a:cs typeface="Arial" panose="020B0604020202020204" pitchFamily="34" charset="0"/>
              </a:rPr>
              <a:t>ClusterIP</a:t>
            </a:r>
            <a:r>
              <a:rPr lang="en-US" sz="1400" b="0" i="0" u="none" strike="noStrike" dirty="0">
                <a:solidFill>
                  <a:srgbClr val="07242D"/>
                </a:solidFill>
                <a:effectLst/>
                <a:latin typeface="Arial" panose="020B0604020202020204" pitchFamily="34" charset="0"/>
                <a:cs typeface="Arial" panose="020B0604020202020204" pitchFamily="34" charset="0"/>
              </a:rPr>
              <a:t> service is the default type of service in Kubernetes. It creates a service inside the Kubernetes cluster, which can be accessed by other applications in the cluster, without allowing external access.</a:t>
            </a:r>
          </a:p>
          <a:p>
            <a:pPr lvl="1" fontAlgn="base">
              <a:buFont typeface="Wingdings" pitchFamily="2" charset="2"/>
              <a:buChar char="v"/>
            </a:pPr>
            <a:r>
              <a:rPr lang="en-US" sz="1400" b="1" dirty="0" err="1">
                <a:latin typeface="Arial" panose="020B0604020202020204" pitchFamily="34" charset="0"/>
                <a:cs typeface="Arial" panose="020B0604020202020204" pitchFamily="34" charset="0"/>
              </a:rPr>
              <a:t>NodePort</a:t>
            </a:r>
            <a:r>
              <a:rPr lang="en-US" sz="1400" b="1" dirty="0">
                <a:latin typeface="Arial" panose="020B0604020202020204" pitchFamily="34" charset="0"/>
                <a:cs typeface="Arial" panose="020B0604020202020204" pitchFamily="34" charset="0"/>
              </a:rPr>
              <a:t>: </a:t>
            </a:r>
            <a:r>
              <a:rPr lang="en-US" sz="1400" b="0" i="0" u="none" strike="noStrike" dirty="0">
                <a:solidFill>
                  <a:srgbClr val="07242D"/>
                </a:solidFill>
                <a:effectLst/>
                <a:latin typeface="Arial" panose="020B0604020202020204" pitchFamily="34" charset="0"/>
                <a:cs typeface="Arial" panose="020B0604020202020204" pitchFamily="34" charset="0"/>
              </a:rPr>
              <a:t>A </a:t>
            </a:r>
            <a:r>
              <a:rPr lang="en-US" sz="1400" b="0" i="0" u="none" strike="noStrike" dirty="0" err="1">
                <a:solidFill>
                  <a:srgbClr val="07242D"/>
                </a:solidFill>
                <a:effectLst/>
                <a:latin typeface="Arial" panose="020B0604020202020204" pitchFamily="34" charset="0"/>
                <a:cs typeface="Arial" panose="020B0604020202020204" pitchFamily="34" charset="0"/>
              </a:rPr>
              <a:t>NodePort</a:t>
            </a:r>
            <a:r>
              <a:rPr lang="en-US" sz="1400" b="0" i="0" u="none" strike="noStrike" dirty="0">
                <a:solidFill>
                  <a:srgbClr val="07242D"/>
                </a:solidFill>
                <a:effectLst/>
                <a:latin typeface="Arial" panose="020B0604020202020204" pitchFamily="34" charset="0"/>
                <a:cs typeface="Arial" panose="020B0604020202020204" pitchFamily="34" charset="0"/>
              </a:rPr>
              <a:t> service opens a specific port on all the Nodes in the cluster, and any traffic sent to that port is forwarded to the service. The service cannot be accessed from the cluster IP</a:t>
            </a:r>
          </a:p>
          <a:p>
            <a:pPr lvl="1" fontAlgn="base">
              <a:buFont typeface="Wingdings" pitchFamily="2" charset="2"/>
              <a:buChar char="v"/>
            </a:pPr>
            <a:r>
              <a:rPr lang="en-US" sz="1400" b="1" dirty="0">
                <a:latin typeface="Arial" panose="020B0604020202020204" pitchFamily="34" charset="0"/>
                <a:cs typeface="Arial" panose="020B0604020202020204" pitchFamily="34" charset="0"/>
              </a:rPr>
              <a:t>Load balancer: </a:t>
            </a:r>
            <a:r>
              <a:rPr lang="en-US" sz="1400" b="0" i="0" u="none" strike="noStrike" dirty="0">
                <a:solidFill>
                  <a:srgbClr val="07242D"/>
                </a:solidFill>
                <a:effectLst/>
                <a:latin typeface="Arial" panose="020B0604020202020204" pitchFamily="34" charset="0"/>
                <a:cs typeface="Arial" panose="020B0604020202020204" pitchFamily="34" charset="0"/>
              </a:rPr>
              <a:t>A </a:t>
            </a:r>
            <a:r>
              <a:rPr lang="en-US" sz="1400" b="0" i="0" u="none" strike="noStrike" dirty="0" err="1">
                <a:solidFill>
                  <a:srgbClr val="07242D"/>
                </a:solidFill>
                <a:effectLst/>
                <a:latin typeface="Arial" panose="020B0604020202020204" pitchFamily="34" charset="0"/>
                <a:cs typeface="Arial" panose="020B0604020202020204" pitchFamily="34" charset="0"/>
              </a:rPr>
              <a:t>LoadBalancer</a:t>
            </a:r>
            <a:r>
              <a:rPr lang="en-US" sz="1400" b="0" i="0" u="none" strike="noStrike" dirty="0">
                <a:solidFill>
                  <a:srgbClr val="07242D"/>
                </a:solidFill>
                <a:effectLst/>
                <a:latin typeface="Arial" panose="020B0604020202020204" pitchFamily="34" charset="0"/>
                <a:cs typeface="Arial" panose="020B0604020202020204" pitchFamily="34" charset="0"/>
              </a:rPr>
              <a:t> is a standard way to expose a Kubernetes service externally so it can be accessed over the internet. If you are using EKS this creates a Load Balancer with one IP address, which external users can access and are then forwarded to the relevant node in your Kubernetes cluster. A </a:t>
            </a:r>
            <a:r>
              <a:rPr lang="en-US" sz="1400" b="0" i="0" u="none" strike="noStrike" dirty="0" err="1">
                <a:solidFill>
                  <a:srgbClr val="07242D"/>
                </a:solidFill>
                <a:effectLst/>
                <a:latin typeface="Arial" panose="020B0604020202020204" pitchFamily="34" charset="0"/>
                <a:cs typeface="Arial" panose="020B0604020202020204" pitchFamily="34" charset="0"/>
              </a:rPr>
              <a:t>LoadBalancer</a:t>
            </a:r>
            <a:r>
              <a:rPr lang="en-US" sz="1400" b="0" i="0" u="none" strike="noStrike" dirty="0">
                <a:solidFill>
                  <a:srgbClr val="07242D"/>
                </a:solidFill>
                <a:effectLst/>
                <a:latin typeface="Arial" panose="020B0604020202020204" pitchFamily="34" charset="0"/>
                <a:cs typeface="Arial" panose="020B0604020202020204" pitchFamily="34" charset="0"/>
              </a:rPr>
              <a:t> can also be accessed in the same way as a </a:t>
            </a:r>
            <a:r>
              <a:rPr lang="en-US" sz="1400" b="0" i="0" u="none" strike="noStrike" dirty="0" err="1">
                <a:solidFill>
                  <a:srgbClr val="07242D"/>
                </a:solidFill>
                <a:effectLst/>
                <a:latin typeface="Arial" panose="020B0604020202020204" pitchFamily="34" charset="0"/>
                <a:cs typeface="Arial" panose="020B0604020202020204" pitchFamily="34" charset="0"/>
              </a:rPr>
              <a:t>ClusterIP</a:t>
            </a:r>
            <a:r>
              <a:rPr lang="en-US" sz="1400" b="0" i="0" u="none" strike="noStrike" dirty="0">
                <a:solidFill>
                  <a:srgbClr val="07242D"/>
                </a:solidFill>
                <a:effectLst/>
                <a:latin typeface="Arial" panose="020B0604020202020204" pitchFamily="34" charset="0"/>
                <a:cs typeface="Arial" panose="020B0604020202020204" pitchFamily="34" charset="0"/>
              </a:rPr>
              <a:t> or </a:t>
            </a:r>
            <a:r>
              <a:rPr lang="en-US" sz="1400" b="0" i="0" u="none" strike="noStrike" dirty="0" err="1">
                <a:solidFill>
                  <a:srgbClr val="07242D"/>
                </a:solidFill>
                <a:effectLst/>
                <a:latin typeface="Arial" panose="020B0604020202020204" pitchFamily="34" charset="0"/>
                <a:cs typeface="Arial" panose="020B0604020202020204" pitchFamily="34" charset="0"/>
              </a:rPr>
              <a:t>NodePort</a:t>
            </a:r>
            <a:endParaRPr lang="en-US" sz="1400" b="0" i="0" u="none" strike="noStrike" dirty="0">
              <a:solidFill>
                <a:srgbClr val="07242D"/>
              </a:solidFill>
              <a:effectLst/>
              <a:latin typeface="Arial" panose="020B0604020202020204" pitchFamily="34" charset="0"/>
              <a:cs typeface="Arial" panose="020B0604020202020204" pitchFamily="34" charset="0"/>
            </a:endParaRPr>
          </a:p>
          <a:p>
            <a:pPr lvl="1" fontAlgn="base">
              <a:buFont typeface="Wingdings" pitchFamily="2" charset="2"/>
              <a:buChar char="v"/>
            </a:pPr>
            <a:r>
              <a:rPr lang="en-US" sz="1400" b="1" dirty="0">
                <a:latin typeface="Arial" panose="020B0604020202020204" pitchFamily="34" charset="0"/>
                <a:cs typeface="Arial" panose="020B0604020202020204" pitchFamily="34" charset="0"/>
              </a:rPr>
              <a:t>Ingress: </a:t>
            </a:r>
            <a:r>
              <a:rPr lang="en-US" sz="1400" b="0" i="0" u="none" strike="noStrike" dirty="0">
                <a:solidFill>
                  <a:srgbClr val="07242D"/>
                </a:solidFill>
                <a:effectLst/>
                <a:latin typeface="Arial" panose="020B0604020202020204" pitchFamily="34" charset="0"/>
                <a:cs typeface="Arial" panose="020B0604020202020204" pitchFamily="34" charset="0"/>
              </a:rPr>
              <a:t>Ingress is actually not a type of service. It sits in front of multiple services and performs smart routing between them, providing access to your cluster. There are several types of ingress controllers that have different routing capabilities. In EKS, the ingress controller creates an HTTP Load Balancer, which can route traffic to services in the Kubernetes cluster based on path or subdomain.</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6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2638</Words>
  <Application>Microsoft Macintosh PowerPoint</Application>
  <PresentationFormat>Widescreen</PresentationFormat>
  <Paragraphs>170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Charlie Text</vt:lpstr>
      <vt:lpstr>Segoe UI</vt:lpstr>
      <vt:lpstr>SFMono-Regular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Deploying EKS cluster using CLI tool (eksctl)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Ashfak Ahmed</dc:creator>
  <cp:lastModifiedBy>Ashfak Ahmed</cp:lastModifiedBy>
  <cp:revision>31</cp:revision>
  <dcterms:created xsi:type="dcterms:W3CDTF">2023-03-06T00:55:33Z</dcterms:created>
  <dcterms:modified xsi:type="dcterms:W3CDTF">2023-10-18T17:52:38Z</dcterms:modified>
</cp:coreProperties>
</file>