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63" r:id="rId5"/>
    <p:sldId id="261" r:id="rId6"/>
    <p:sldId id="286" r:id="rId7"/>
    <p:sldId id="284" r:id="rId8"/>
    <p:sldId id="285" r:id="rId9"/>
    <p:sldId id="288" r:id="rId10"/>
    <p:sldId id="289" r:id="rId11"/>
    <p:sldId id="283" r:id="rId12"/>
    <p:sldId id="282" r:id="rId13"/>
    <p:sldId id="287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2B7BE-F946-49CA-BE60-B76DD2271728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30033-878C-4453-AA16-DBB8AC5D7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28A9C-289C-4011-84FB-212295A42023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03836-9137-41C3-8485-4000D41802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1A93B-62CF-4E99-9FB0-3C4E07527F2E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36C2F-1E6F-4BDA-B1BE-A7CC8B67A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85A68-C077-4443-A85F-4D0DAC0DE097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D3F72-BFDA-4B33-9F6C-B6D03DC6D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AD73-F72C-4045-B45B-B517ACF65F54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7B0-9DA5-4CD2-B61B-599E4B395C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3DB6C-6FE7-4945-8E83-A847DBC75498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98AA7-7A00-4FA4-8D4A-C2F5EFBA3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53C8-93F5-4384-B27E-51E186BAA890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D9D59-B584-488E-A613-AB326C06D2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249A-EFC5-4E00-871D-771FCEB4EE89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1F49-E567-4358-A728-6C06F7C89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E973A-E4C3-4533-9E36-B167A911B720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2CCC7-591B-4723-A471-B3B7CB49BE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7687D-6123-4A18-B34F-39A4F3FD6E72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CB259-94C6-40A7-8C74-FA16A9CAF5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600E-36AE-4DD3-AC09-E680CBC735F7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FCB6E-8925-4FCF-BC2C-97F13CC8A1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68BBE3-CEEF-4FF2-9700-7AB630837C7A}" type="datetimeFigureOut">
              <a:rPr lang="zh-CN" altLang="en-US"/>
              <a:pPr>
                <a:defRPr/>
              </a:pPr>
              <a:t>2016/6/24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7B9A50-A7A6-4C7E-A2FD-14FD496B9C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1259632" y="4653136"/>
            <a:ext cx="73162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正则表达式</a:t>
            </a:r>
            <a:endParaRPr lang="en-US" altLang="zh-CN" sz="4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固化分组和占有优先量词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支持量词是贪婪量词第一次匹配不成功时，阻止正则表达式继续匹配，使得正则表达式效率更高。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27938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分支条件</a:t>
            </a:r>
            <a:r>
              <a:rPr lang="zh-CN" altLang="en-US" dirty="0"/>
              <a:t>   </a:t>
            </a:r>
            <a:r>
              <a:rPr lang="en-US" altLang="zh-CN" dirty="0" smtClean="0"/>
              <a:t>|</a:t>
            </a:r>
          </a:p>
          <a:p>
            <a:pPr marL="0" indent="0">
              <a:buNone/>
            </a:pPr>
            <a:r>
              <a:rPr lang="zh-CN" altLang="en-US" dirty="0"/>
              <a:t>正则表达式里的分枝条件指的是有几种规则，如果满足其中任意一种规则都应该当成匹配，具体方法是用</a:t>
            </a:r>
            <a:r>
              <a:rPr lang="en-US" altLang="zh-CN" dirty="0"/>
              <a:t>|</a:t>
            </a:r>
            <a:r>
              <a:rPr lang="zh-CN" altLang="en-US" dirty="0"/>
              <a:t>把不同的规则分</a:t>
            </a:r>
            <a:r>
              <a:rPr lang="zh-CN" altLang="en-US" dirty="0" smtClean="0"/>
              <a:t>隔开。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0\d{2}-\d{8}|0\d{3}-\d{7}</a:t>
            </a:r>
            <a:r>
              <a:rPr lang="zh-CN" altLang="en-US" dirty="0"/>
              <a:t>这个表达式能匹配两种以连字号分隔的电话号码：一种是三位区号，</a:t>
            </a:r>
            <a:r>
              <a:rPr lang="en-US" altLang="zh-CN" dirty="0"/>
              <a:t>8</a:t>
            </a:r>
            <a:r>
              <a:rPr lang="zh-CN" altLang="en-US" dirty="0"/>
              <a:t>位本地号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010-12345678)</a:t>
            </a:r>
            <a:r>
              <a:rPr lang="zh-CN" altLang="en-US" dirty="0"/>
              <a:t>，一种是</a:t>
            </a:r>
            <a:r>
              <a:rPr lang="en-US" altLang="zh-CN" dirty="0"/>
              <a:t>4</a:t>
            </a:r>
            <a:r>
              <a:rPr lang="zh-CN" altLang="en-US" dirty="0"/>
              <a:t>位区号，</a:t>
            </a:r>
            <a:r>
              <a:rPr lang="en-US" altLang="zh-CN" dirty="0"/>
              <a:t>7</a:t>
            </a:r>
            <a:r>
              <a:rPr lang="zh-CN" altLang="en-US" dirty="0"/>
              <a:t>位本地号</a:t>
            </a:r>
            <a:r>
              <a:rPr lang="en-US" altLang="zh-CN" dirty="0"/>
              <a:t>(0376-2233445)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77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你可以用小括号来指定子表达式</a:t>
            </a:r>
            <a:r>
              <a:rPr lang="en-US" altLang="zh-CN" dirty="0"/>
              <a:t>(</a:t>
            </a:r>
            <a:r>
              <a:rPr lang="zh-CN" altLang="en-US" dirty="0"/>
              <a:t>也叫做分组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(\d{1,3}\.){3}\d{1,3}</a:t>
            </a:r>
            <a:r>
              <a:rPr lang="zh-CN" altLang="en-US" dirty="0"/>
              <a:t>是一个简单的</a:t>
            </a:r>
            <a:r>
              <a:rPr lang="en-US" altLang="zh-CN" dirty="0"/>
              <a:t>IP</a:t>
            </a:r>
            <a:r>
              <a:rPr lang="zh-CN" altLang="en-US" dirty="0"/>
              <a:t>地址匹配表达式</a:t>
            </a:r>
          </a:p>
        </p:txBody>
      </p:sp>
    </p:spTree>
    <p:extLst>
      <p:ext uri="{BB962C8B-B14F-4D97-AF65-F5344CB8AC3E}">
        <p14:creationId xmlns:p14="http://schemas.microsoft.com/office/powerpoint/2010/main" val="321486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08815"/>
              </p:ext>
            </p:extLst>
          </p:nvPr>
        </p:nvGraphicFramePr>
        <p:xfrm>
          <a:off x="1339170" y="1916832"/>
          <a:ext cx="6465660" cy="3592036"/>
        </p:xfrm>
        <a:graphic>
          <a:graphicData uri="http://schemas.openxmlformats.org/drawingml/2006/table">
            <a:tbl>
              <a:tblPr/>
              <a:tblGrid>
                <a:gridCol w="2155220">
                  <a:extLst>
                    <a:ext uri="{9D8B030D-6E8A-4147-A177-3AD203B41FA5}">
                      <a16:colId xmlns:a16="http://schemas.microsoft.com/office/drawing/2014/main" val="2351254268"/>
                    </a:ext>
                  </a:extLst>
                </a:gridCol>
                <a:gridCol w="2155220">
                  <a:extLst>
                    <a:ext uri="{9D8B030D-6E8A-4147-A177-3AD203B41FA5}">
                      <a16:colId xmlns:a16="http://schemas.microsoft.com/office/drawing/2014/main" val="2542857181"/>
                    </a:ext>
                  </a:extLst>
                </a:gridCol>
                <a:gridCol w="2155220">
                  <a:extLst>
                    <a:ext uri="{9D8B030D-6E8A-4147-A177-3AD203B41FA5}">
                      <a16:colId xmlns:a16="http://schemas.microsoft.com/office/drawing/2014/main" val="1469680375"/>
                    </a:ext>
                  </a:extLst>
                </a:gridCol>
              </a:tblGrid>
              <a:tr h="28736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分类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代码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语法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说明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01870"/>
                  </a:ext>
                </a:extLst>
              </a:tr>
              <a:tr h="502885">
                <a:tc rowSpan="3">
                  <a:txBody>
                    <a:bodyPr/>
                    <a:lstStyle/>
                    <a:p>
                      <a:r>
                        <a:rPr lang="zh-CN" altLang="en-US" sz="1400" dirty="0"/>
                        <a:t>捕获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exp,</a:t>
                      </a:r>
                      <a:r>
                        <a:rPr lang="zh-CN" altLang="en-US" sz="1400"/>
                        <a:t>并捕获文本到自动命名的组里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750996"/>
                  </a:ext>
                </a:extLst>
              </a:tr>
              <a:tr h="718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(?&lt;name&gt;exp)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</a:t>
                      </a:r>
                      <a:r>
                        <a:rPr lang="en-US" altLang="zh-CN" sz="1400"/>
                        <a:t>exp,</a:t>
                      </a:r>
                      <a:r>
                        <a:rPr lang="zh-CN" altLang="en-US" sz="1400"/>
                        <a:t>并捕获文本到名称为</a:t>
                      </a:r>
                      <a:r>
                        <a:rPr lang="en-US" altLang="zh-CN" sz="1400"/>
                        <a:t>name</a:t>
                      </a:r>
                      <a:r>
                        <a:rPr lang="zh-CN" altLang="en-US" sz="1400"/>
                        <a:t>的组里，也可以写成</a:t>
                      </a:r>
                      <a:r>
                        <a:rPr lang="en-US" altLang="zh-CN" sz="1400"/>
                        <a:t>(?'name'exp)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93235"/>
                  </a:ext>
                </a:extLst>
              </a:tr>
              <a:tr h="718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(?:exp)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</a:t>
                      </a:r>
                      <a:r>
                        <a:rPr lang="en-US" altLang="zh-CN" sz="1400" dirty="0" err="1"/>
                        <a:t>exp</a:t>
                      </a:r>
                      <a:r>
                        <a:rPr lang="en-US" altLang="zh-CN" sz="1400" dirty="0"/>
                        <a:t>,</a:t>
                      </a:r>
                      <a:r>
                        <a:rPr lang="zh-CN" altLang="en-US" sz="1400" dirty="0"/>
                        <a:t>不捕获匹配的文本，也不给此分组分配组号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747784"/>
                  </a:ext>
                </a:extLst>
              </a:tr>
              <a:tr h="287363">
                <a:tc rowSpan="4">
                  <a:txBody>
                    <a:bodyPr/>
                    <a:lstStyle/>
                    <a:p>
                      <a:r>
                        <a:rPr lang="zh-CN" altLang="en-US" sz="1400"/>
                        <a:t>零宽断言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(?=exp)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</a:t>
                      </a:r>
                      <a:r>
                        <a:rPr lang="en-US" sz="1400"/>
                        <a:t>exp</a:t>
                      </a:r>
                      <a:r>
                        <a:rPr lang="zh-CN" altLang="en-US" sz="1400"/>
                        <a:t>前面的位置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395168"/>
                  </a:ext>
                </a:extLst>
              </a:tr>
              <a:tr h="287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(?&lt;=exp)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</a:t>
                      </a:r>
                      <a:r>
                        <a:rPr lang="en-US" sz="1400"/>
                        <a:t>exp</a:t>
                      </a:r>
                      <a:r>
                        <a:rPr lang="zh-CN" altLang="en-US" sz="1400"/>
                        <a:t>后面的位置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68119"/>
                  </a:ext>
                </a:extLst>
              </a:tr>
              <a:tr h="5028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(?!exp)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匹配后面跟的不是</a:t>
                      </a:r>
                      <a:r>
                        <a:rPr lang="en-US" sz="1400"/>
                        <a:t>exp</a:t>
                      </a:r>
                      <a:r>
                        <a:rPr lang="zh-CN" altLang="en-US" sz="1400"/>
                        <a:t>的位置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475621"/>
                  </a:ext>
                </a:extLst>
              </a:tr>
              <a:tr h="287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(?&lt;!exp)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匹配前面不是</a:t>
                      </a:r>
                      <a:r>
                        <a:rPr lang="en-US" sz="1400" dirty="0" err="1"/>
                        <a:t>exp</a:t>
                      </a:r>
                      <a:r>
                        <a:rPr lang="zh-CN" altLang="en-US" sz="1400" dirty="0"/>
                        <a:t>的位置</a:t>
                      </a:r>
                    </a:p>
                  </a:txBody>
                  <a:tcPr marL="71841" marR="71841" marT="35920" marB="359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8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9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１</a:t>
            </a:r>
            <a:r>
              <a:rPr lang="zh-CN" altLang="en-US" dirty="0" smtClean="0"/>
              <a:t>、正则表达式是什么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2</a:t>
            </a:r>
            <a:r>
              <a:rPr lang="zh-CN" altLang="en-US" dirty="0" smtClean="0"/>
              <a:t>、正则表达式入门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3</a:t>
            </a:r>
            <a:r>
              <a:rPr lang="zh-CN" altLang="en-US" dirty="0" smtClean="0"/>
              <a:t>、语法简介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正则表达式使用单个字符串来描述、匹配一系列符合某个句法规则。在很多文本编辑器里，正则表达式通常被用来检索、替换那些符合某个模式的文本。</a:t>
            </a:r>
          </a:p>
        </p:txBody>
      </p:sp>
    </p:spTree>
    <p:extLst>
      <p:ext uri="{BB962C8B-B14F-4D97-AF65-F5344CB8AC3E}">
        <p14:creationId xmlns:p14="http://schemas.microsoft.com/office/powerpoint/2010/main" val="1575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正则引擎主要可以分为两大类：一种是</a:t>
            </a:r>
            <a:r>
              <a:rPr lang="en-US" altLang="zh-CN" dirty="0"/>
              <a:t>DFA</a:t>
            </a:r>
            <a:r>
              <a:rPr lang="zh-CN" altLang="en-US" dirty="0"/>
              <a:t>，一种是</a:t>
            </a:r>
            <a:r>
              <a:rPr lang="en-US" altLang="zh-CN" dirty="0"/>
              <a:t>NFA</a:t>
            </a:r>
            <a:r>
              <a:rPr lang="zh-CN" altLang="en-US" dirty="0"/>
              <a:t>。这两种引擎都有了很久的历史</a:t>
            </a:r>
            <a:r>
              <a:rPr lang="en-US" altLang="zh-CN" dirty="0"/>
              <a:t>(</a:t>
            </a:r>
            <a:r>
              <a:rPr lang="zh-CN" altLang="en-US" dirty="0"/>
              <a:t>至今二十多年</a:t>
            </a:r>
            <a:r>
              <a:rPr lang="en-US" altLang="zh-CN" dirty="0"/>
              <a:t>)</a:t>
            </a:r>
            <a:r>
              <a:rPr lang="zh-CN" altLang="en-US" dirty="0"/>
              <a:t>，当中也由这两种引擎产生了很多变体！于是</a:t>
            </a:r>
            <a:r>
              <a:rPr lang="en-US" altLang="zh-CN" dirty="0"/>
              <a:t>POSIX</a:t>
            </a:r>
            <a:r>
              <a:rPr lang="zh-CN" altLang="en-US" dirty="0"/>
              <a:t>的出台规避了不必要变体的继续产生。这样一来，主流的正则引擎又分为</a:t>
            </a:r>
            <a:r>
              <a:rPr lang="en-US" altLang="zh-CN" dirty="0"/>
              <a:t>3</a:t>
            </a:r>
            <a:r>
              <a:rPr lang="zh-CN" altLang="en-US" dirty="0"/>
              <a:t>类：一、</a:t>
            </a:r>
            <a:r>
              <a:rPr lang="en-US" altLang="zh-CN" dirty="0"/>
              <a:t>DFA</a:t>
            </a:r>
            <a:r>
              <a:rPr lang="zh-CN" altLang="en-US" dirty="0"/>
              <a:t>，二、传统型</a:t>
            </a:r>
            <a:r>
              <a:rPr lang="en-US" altLang="zh-CN" dirty="0"/>
              <a:t>NFA</a:t>
            </a:r>
            <a:r>
              <a:rPr lang="zh-CN" altLang="en-US" dirty="0"/>
              <a:t>，三、</a:t>
            </a:r>
            <a:r>
              <a:rPr lang="en-US" altLang="zh-CN" dirty="0"/>
              <a:t>POSIX NFA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964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字符串组成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89981"/>
            <a:ext cx="5549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63925"/>
              </p:ext>
            </p:extLst>
          </p:nvPr>
        </p:nvGraphicFramePr>
        <p:xfrm>
          <a:off x="457200" y="1417638"/>
          <a:ext cx="8229600" cy="4389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4190631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4881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匹配除换行符以外的任意字符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85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w \W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匹配字母或数字或下划线或汉字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53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s \S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匹配任意的空白符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92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</a:t>
                      </a:r>
                      <a:r>
                        <a:rPr lang="en-US" dirty="0" smtClean="0"/>
                        <a:t>d \D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匹配数字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0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\b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匹配单词的开始或结束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58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匹配字符串的开始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95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匹配字符串的结束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89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\r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7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\n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4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02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72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51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78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字符组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[set]</a:t>
            </a:r>
          </a:p>
          <a:p>
            <a:pPr marL="0" indent="0">
              <a:buNone/>
            </a:pPr>
            <a:r>
              <a:rPr lang="en-US" altLang="zh-CN" dirty="0" smtClean="0"/>
              <a:t>[^set]</a:t>
            </a:r>
          </a:p>
          <a:p>
            <a:pPr marL="0" indent="0">
              <a:buNone/>
            </a:pPr>
            <a:r>
              <a:rPr lang="en-US" altLang="zh-CN" dirty="0" smtClean="0"/>
              <a:t>[a-z]</a:t>
            </a:r>
          </a:p>
          <a:p>
            <a:pPr marL="0" indent="0">
              <a:buNone/>
            </a:pPr>
            <a:r>
              <a:rPr lang="en-US" altLang="zh-CN" dirty="0" smtClean="0"/>
              <a:t>[^a-z]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2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匹配重复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53607816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179738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重复零次或更多次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849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重复一次或更多次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63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/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重复零次或一次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1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</a:t>
                      </a:r>
                      <a:r>
                        <a:rPr lang="en-US"/>
                        <a:t>n</a:t>
                      </a:r>
                      <a:r>
                        <a:rPr lang="zh-CN" altLang="en-US"/>
                        <a:t>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790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{n,}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重复</a:t>
                      </a:r>
                      <a:r>
                        <a:rPr lang="en-US"/>
                        <a:t>n</a:t>
                      </a:r>
                      <a:r>
                        <a:rPr lang="zh-CN" altLang="en-US"/>
                        <a:t>次或更多次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{n,m}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重复</a:t>
                      </a:r>
                      <a:r>
                        <a:rPr lang="en-US" dirty="0"/>
                        <a:t>n</a:t>
                      </a:r>
                      <a:r>
                        <a:rPr lang="zh-CN" altLang="en-US" dirty="0"/>
                        <a:t>到</a:t>
                      </a:r>
                      <a:r>
                        <a:rPr lang="en-US" dirty="0"/>
                        <a:t>m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084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3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匹配优先和忽略优先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支配性正则表达式的量词分别式贪婪，惰性，支配性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贪婪量词匹配时，首先将整个字符串作为匹配的对象，然后逐步从后向前移除不匹配的字符，尽可能找到最多的匹配。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惰性量词匹配时，只匹配第一个字符，然后依次添加字符，尽可能找到最少匹配。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量词</a:t>
            </a:r>
            <a:r>
              <a:rPr lang="zh-CN" altLang="en-US" dirty="0"/>
              <a:t>都是匹配优先的。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0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500</Words>
  <Application>Microsoft Office PowerPoint</Application>
  <PresentationFormat>全屏显示(4:3)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 UI</vt:lpstr>
      <vt:lpstr>ＭＳ Ｐゴシック</vt:lpstr>
      <vt:lpstr>宋体</vt:lpstr>
      <vt:lpstr>Arial</vt:lpstr>
      <vt:lpstr>Calibri</vt:lpstr>
      <vt:lpstr>Comic Sans MS</vt:lpstr>
      <vt:lpstr>Office 主题</vt:lpstr>
      <vt:lpstr>PowerPoint 演示文稿</vt:lpstr>
      <vt:lpstr>目录</vt:lpstr>
      <vt:lpstr>正则表达式</vt:lpstr>
      <vt:lpstr>引擎</vt:lpstr>
      <vt:lpstr>入门</vt:lpstr>
      <vt:lpstr>元字符</vt:lpstr>
      <vt:lpstr>字符组</vt:lpstr>
      <vt:lpstr>量词</vt:lpstr>
      <vt:lpstr>匹配优先和忽略优先</vt:lpstr>
      <vt:lpstr>固化分组和占有优先量词</vt:lpstr>
      <vt:lpstr>分支条件</vt:lpstr>
      <vt:lpstr>分组</vt:lpstr>
      <vt:lpstr>环视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马峥</cp:lastModifiedBy>
  <cp:revision>128</cp:revision>
  <dcterms:created xsi:type="dcterms:W3CDTF">2013-10-30T09:04:50Z</dcterms:created>
  <dcterms:modified xsi:type="dcterms:W3CDTF">2016-06-24T02:32:03Z</dcterms:modified>
</cp:coreProperties>
</file>