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fa9d875cb9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fa9d875cb9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fa9d875cb9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fa9d875cb9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fa9d875cb9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fa9d875cb9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fa9d875cb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fa9d875cb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a9d875cb9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a9d875cb9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fa9d875cb9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fa9d875cb9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fa9d875cb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fa9d875cb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fa9d875cb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fa9d875cb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fa9d875cb9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fa9d875cb9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fa9d875cb9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fa9d875cb9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fa9d875cb9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fa9d875cb9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fa9d875cb9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fa9d875cb9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Solar Energy Solution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By: Md Mehsan Maharib and Muneeb Azher</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2"/>
          <p:cNvPicPr preferRelativeResize="0"/>
          <p:nvPr/>
        </p:nvPicPr>
        <p:blipFill>
          <a:blip r:embed="rId3">
            <a:alphaModFix/>
          </a:blip>
          <a:stretch>
            <a:fillRect/>
          </a:stretch>
        </p:blipFill>
        <p:spPr>
          <a:xfrm>
            <a:off x="1169325" y="1652850"/>
            <a:ext cx="7118225" cy="2593025"/>
          </a:xfrm>
          <a:prstGeom prst="rect">
            <a:avLst/>
          </a:prstGeom>
          <a:noFill/>
          <a:ln>
            <a:noFill/>
          </a:ln>
        </p:spPr>
      </p:pic>
      <p:sp>
        <p:nvSpPr>
          <p:cNvPr id="203" name="Google Shape;20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Results</a:t>
            </a:r>
            <a:endParaRPr/>
          </a:p>
        </p:txBody>
      </p:sp>
      <p:cxnSp>
        <p:nvCxnSpPr>
          <p:cNvPr id="204" name="Google Shape;204;p22"/>
          <p:cNvCxnSpPr/>
          <p:nvPr/>
        </p:nvCxnSpPr>
        <p:spPr>
          <a:xfrm flipH="1">
            <a:off x="637300" y="2230175"/>
            <a:ext cx="744900" cy="417000"/>
          </a:xfrm>
          <a:prstGeom prst="straightConnector1">
            <a:avLst/>
          </a:prstGeom>
          <a:noFill/>
          <a:ln cap="flat" cmpd="sng" w="38100">
            <a:solidFill>
              <a:srgbClr val="FF0000"/>
            </a:solidFill>
            <a:prstDash val="solid"/>
            <a:round/>
            <a:headEnd len="med" w="med" type="stealth"/>
            <a:tailEnd len="med" w="med" type="none"/>
          </a:ln>
        </p:spPr>
      </p:cxnSp>
      <p:sp>
        <p:nvSpPr>
          <p:cNvPr id="205" name="Google Shape;205;p22"/>
          <p:cNvSpPr txBox="1"/>
          <p:nvPr/>
        </p:nvSpPr>
        <p:spPr>
          <a:xfrm>
            <a:off x="339600" y="2571750"/>
            <a:ext cx="106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x - coordinate</a:t>
            </a:r>
            <a:endParaRPr>
              <a:solidFill>
                <a:schemeClr val="lt1"/>
              </a:solidFill>
              <a:latin typeface="Lato"/>
              <a:ea typeface="Lato"/>
              <a:cs typeface="Lato"/>
              <a:sym typeface="Lato"/>
            </a:endParaRPr>
          </a:p>
        </p:txBody>
      </p:sp>
      <p:cxnSp>
        <p:nvCxnSpPr>
          <p:cNvPr id="206" name="Google Shape;206;p22"/>
          <p:cNvCxnSpPr/>
          <p:nvPr/>
        </p:nvCxnSpPr>
        <p:spPr>
          <a:xfrm>
            <a:off x="1812625" y="2230175"/>
            <a:ext cx="562500" cy="268200"/>
          </a:xfrm>
          <a:prstGeom prst="straightConnector1">
            <a:avLst/>
          </a:prstGeom>
          <a:noFill/>
          <a:ln cap="flat" cmpd="sng" w="38100">
            <a:solidFill>
              <a:srgbClr val="FF0000"/>
            </a:solidFill>
            <a:prstDash val="solid"/>
            <a:round/>
            <a:headEnd len="med" w="med" type="stealth"/>
            <a:tailEnd len="med" w="med" type="none"/>
          </a:ln>
        </p:spPr>
      </p:cxnSp>
      <p:sp>
        <p:nvSpPr>
          <p:cNvPr id="207" name="Google Shape;207;p22"/>
          <p:cNvSpPr txBox="1"/>
          <p:nvPr/>
        </p:nvSpPr>
        <p:spPr>
          <a:xfrm>
            <a:off x="2295675" y="2329575"/>
            <a:ext cx="127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y</a:t>
            </a:r>
            <a:r>
              <a:rPr lang="en">
                <a:solidFill>
                  <a:schemeClr val="lt1"/>
                </a:solidFill>
                <a:latin typeface="Lato"/>
                <a:ea typeface="Lato"/>
                <a:cs typeface="Lato"/>
                <a:sym typeface="Lato"/>
              </a:rPr>
              <a:t> - coordinate</a:t>
            </a:r>
            <a:endParaRPr>
              <a:latin typeface="Lato"/>
              <a:ea typeface="Lato"/>
              <a:cs typeface="Lato"/>
              <a:sym typeface="Lato"/>
            </a:endParaRPr>
          </a:p>
        </p:txBody>
      </p:sp>
      <p:cxnSp>
        <p:nvCxnSpPr>
          <p:cNvPr id="208" name="Google Shape;208;p22"/>
          <p:cNvCxnSpPr/>
          <p:nvPr/>
        </p:nvCxnSpPr>
        <p:spPr>
          <a:xfrm>
            <a:off x="5443375" y="1803200"/>
            <a:ext cx="311400" cy="410700"/>
          </a:xfrm>
          <a:prstGeom prst="straightConnector1">
            <a:avLst/>
          </a:prstGeom>
          <a:noFill/>
          <a:ln cap="flat" cmpd="sng" w="38100">
            <a:solidFill>
              <a:srgbClr val="FF0000"/>
            </a:solidFill>
            <a:prstDash val="solid"/>
            <a:round/>
            <a:headEnd len="med" w="med" type="stealth"/>
            <a:tailEnd len="med" w="med" type="none"/>
          </a:ln>
        </p:spPr>
      </p:cxnSp>
      <p:sp>
        <p:nvSpPr>
          <p:cNvPr id="209" name="Google Shape;209;p22"/>
          <p:cNvSpPr txBox="1"/>
          <p:nvPr/>
        </p:nvSpPr>
        <p:spPr>
          <a:xfrm>
            <a:off x="5675175" y="2045075"/>
            <a:ext cx="248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4000 grid points with greatest sun exposure</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Advantages &amp; Limitations</a:t>
            </a:r>
            <a:endParaRPr/>
          </a:p>
        </p:txBody>
      </p:sp>
      <p:sp>
        <p:nvSpPr>
          <p:cNvPr id="215" name="Google Shape;215;p23"/>
          <p:cNvSpPr txBox="1"/>
          <p:nvPr>
            <p:ph idx="1" type="body"/>
          </p:nvPr>
        </p:nvSpPr>
        <p:spPr>
          <a:xfrm>
            <a:off x="1297500" y="1567550"/>
            <a:ext cx="7038900" cy="31662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The advantages of programming in python include the simplicity of executing programs (typically small scale) </a:t>
            </a:r>
            <a:endParaRPr/>
          </a:p>
          <a:p>
            <a:pPr indent="0" lvl="0" marL="0" rtl="0" algn="l">
              <a:spcBef>
                <a:spcPts val="1200"/>
              </a:spcBef>
              <a:spcAft>
                <a:spcPts val="0"/>
              </a:spcAft>
              <a:buNone/>
            </a:pPr>
            <a:r>
              <a:t/>
            </a:r>
            <a:endParaRPr/>
          </a:p>
          <a:p>
            <a:pPr indent="-304958" lvl="0" marL="457200" rtl="0" algn="l">
              <a:spcBef>
                <a:spcPts val="1200"/>
              </a:spcBef>
              <a:spcAft>
                <a:spcPts val="0"/>
              </a:spcAft>
              <a:buSzPct val="100000"/>
              <a:buChar char="●"/>
            </a:pPr>
            <a:r>
              <a:rPr lang="en"/>
              <a:t>Working with large data sets can negatively impact the run time of the program, hence the need to sort and extract</a:t>
            </a:r>
            <a:endParaRPr/>
          </a:p>
          <a:p>
            <a:pPr indent="0" lvl="0" marL="0" rtl="0" algn="l">
              <a:spcBef>
                <a:spcPts val="1200"/>
              </a:spcBef>
              <a:spcAft>
                <a:spcPts val="0"/>
              </a:spcAft>
              <a:buNone/>
            </a:pPr>
            <a:r>
              <a:t/>
            </a:r>
            <a:endParaRPr/>
          </a:p>
          <a:p>
            <a:pPr indent="-304958" lvl="0" marL="457200" rtl="0" algn="l">
              <a:spcBef>
                <a:spcPts val="1200"/>
              </a:spcBef>
              <a:spcAft>
                <a:spcPts val="0"/>
              </a:spcAft>
              <a:buSzPct val="100000"/>
              <a:buChar char="●"/>
            </a:pPr>
            <a:r>
              <a:rPr lang="en"/>
              <a:t>We needed to </a:t>
            </a:r>
            <a:r>
              <a:rPr lang="en"/>
              <a:t>calculate</a:t>
            </a:r>
            <a:r>
              <a:rPr lang="en"/>
              <a:t> all points (64 x 64 x 100 ticks= 409 600 calculations) and that increases chances of errors.</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
              <a:t>Calculating values of such large datasets causes significant time delays and as such a sample tick was </a:t>
            </a:r>
            <a:r>
              <a:rPr lang="en"/>
              <a:t>chosen</a:t>
            </a:r>
            <a:r>
              <a:rPr lang="en"/>
              <a:t> from the data provided to be used as the average dataset for sunny areas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Suggestions</a:t>
            </a:r>
            <a:endParaRPr/>
          </a:p>
        </p:txBody>
      </p:sp>
      <p:sp>
        <p:nvSpPr>
          <p:cNvPr id="221" name="Google Shape;221;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For interactivity, a application page with a user input of data, along with a display of panel locations, cost, energy and power consumption would be ideal.</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More time for testing refining the code is </a:t>
            </a:r>
            <a:r>
              <a:rPr lang="en"/>
              <a:t>recommended</a:t>
            </a:r>
            <a:r>
              <a:rPr lang="en"/>
              <a:t>.</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It is possible that multiple solar panels can be fitted into a single grid box and more research should be done on this.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5"/>
          <p:cNvSpPr txBox="1"/>
          <p:nvPr>
            <p:ph idx="1" type="body"/>
          </p:nvPr>
        </p:nvSpPr>
        <p:spPr>
          <a:xfrm>
            <a:off x="1355125" y="1840625"/>
            <a:ext cx="6263700" cy="12696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275"/>
              <a:buNone/>
            </a:pPr>
            <a:r>
              <a:rPr lang="en" sz="3825"/>
              <a:t>THANK YOU ALL FOR LISTENING! QUESTIONS?</a:t>
            </a:r>
            <a:endParaRPr sz="3825"/>
          </a:p>
          <a:p>
            <a:pPr indent="0" lvl="0" marL="0" rtl="0" algn="l">
              <a:lnSpc>
                <a:spcPct val="95000"/>
              </a:lnSpc>
              <a:spcBef>
                <a:spcPts val="1200"/>
              </a:spcBef>
              <a:spcAft>
                <a:spcPts val="1200"/>
              </a:spcAft>
              <a:buSzPts val="275"/>
              <a:buNone/>
            </a:pPr>
            <a:r>
              <a:t/>
            </a:r>
            <a:endParaRPr sz="382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Develop a software model for determining the best solution for solar panel and battery </a:t>
            </a:r>
            <a:r>
              <a:rPr lang="en"/>
              <a:t>placements</a:t>
            </a:r>
            <a:r>
              <a:rPr lang="en"/>
              <a:t> in a constrained cartesian grid</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Requires consideration of all </a:t>
            </a:r>
            <a:r>
              <a:rPr lang="en"/>
              <a:t>feasible</a:t>
            </a:r>
            <a:r>
              <a:rPr lang="en"/>
              <a:t> solutions and optimizing the model to determine the best solution(s)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The best solution must have the most green energy and optimal cost </a:t>
            </a:r>
            <a:r>
              <a:rPr lang="en"/>
              <a:t>efficiency </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approach</a:t>
            </a:r>
            <a:endParaRPr/>
          </a:p>
        </p:txBody>
      </p:sp>
      <p:sp>
        <p:nvSpPr>
          <p:cNvPr id="147" name="Google Shape;147;p15"/>
          <p:cNvSpPr txBox="1"/>
          <p:nvPr>
            <p:ph idx="1" type="body"/>
          </p:nvPr>
        </p:nvSpPr>
        <p:spPr>
          <a:xfrm>
            <a:off x="1297500" y="1051025"/>
            <a:ext cx="7038900" cy="35835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We started by calculating the average amount of sunlight each point on the grid gets in a day</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The points with the highest avg. values would be the  locations for solar panels since on any given day they </a:t>
            </a:r>
            <a:r>
              <a:rPr lang="en"/>
              <a:t>receive</a:t>
            </a:r>
            <a:r>
              <a:rPr lang="en"/>
              <a:t> the most amount of sunlight</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Then we considered power demand per day by taking the riemann sum of P(t) over 100 ticks. The difference between the daily power demand and power generated by the solar panels would be allocated to power stored in the batteries.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The batteries contain power gained from buying </a:t>
            </a:r>
            <a:r>
              <a:rPr lang="en"/>
              <a:t>energy and any excess energy that was stored from solar panels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Approach 	</a:t>
            </a:r>
            <a:endParaRPr/>
          </a:p>
        </p:txBody>
      </p:sp>
      <p:sp>
        <p:nvSpPr>
          <p:cNvPr id="153" name="Google Shape;153;p16"/>
          <p:cNvSpPr txBox="1"/>
          <p:nvPr>
            <p:ph idx="1" type="body"/>
          </p:nvPr>
        </p:nvSpPr>
        <p:spPr>
          <a:xfrm>
            <a:off x="1297500" y="924625"/>
            <a:ext cx="7038900" cy="41223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To calculate the </a:t>
            </a:r>
            <a:r>
              <a:rPr lang="en"/>
              <a:t>power generated by the solar panels we first chose a number of grids that receive the most average sunlight.</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Next we place solar panels on these grids and based on how much sunlight they received on a day on average we calculate the power they generate.</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The  sum of the power generated by al  the panels gives us the total power generated solely using solar panels.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Next we take the difference between the total required power for a day and  the power generated by the solar panels.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This difference needs to be mitigated with the help of batteries and by buying energy.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Approach</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On this step we first calculated how many batteries were required by using the total power that needed to be generated.</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Next using the given equation the total cost of buying the batteries and the cost of the energy that was bought was also calculated.</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Next the cost of batteries, energy that was bought and also the cost of the solar panels were all added to determine the final cost of the project.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wrote </a:t>
            </a:r>
            <a:r>
              <a:rPr lang="en"/>
              <a:t>algorithms</a:t>
            </a:r>
            <a:r>
              <a:rPr lang="en"/>
              <a:t> in python to calculate the </a:t>
            </a:r>
            <a:r>
              <a:rPr lang="en"/>
              <a:t>parameters </a:t>
            </a:r>
            <a:r>
              <a:rPr lang="en"/>
              <a:t> in each data set of grid points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These parameters include:</a:t>
            </a:r>
            <a:endParaRPr/>
          </a:p>
          <a:p>
            <a:pPr indent="-298450" lvl="1" marL="914400" rtl="0" algn="l">
              <a:spcBef>
                <a:spcPts val="0"/>
              </a:spcBef>
              <a:spcAft>
                <a:spcPts val="0"/>
              </a:spcAft>
              <a:buSzPts val="1100"/>
              <a:buChar char="○"/>
            </a:pPr>
            <a:r>
              <a:rPr lang="en"/>
              <a:t>Daily Power Demand</a:t>
            </a:r>
            <a:endParaRPr/>
          </a:p>
          <a:p>
            <a:pPr indent="-298450" lvl="1" marL="914400" rtl="0" algn="l">
              <a:spcBef>
                <a:spcPts val="0"/>
              </a:spcBef>
              <a:spcAft>
                <a:spcPts val="0"/>
              </a:spcAft>
              <a:buSzPts val="1100"/>
              <a:buChar char="○"/>
            </a:pPr>
            <a:r>
              <a:rPr lang="en"/>
              <a:t>Average sunlight for each point </a:t>
            </a:r>
            <a:r>
              <a:rPr lang="en"/>
              <a:t>throughout</a:t>
            </a:r>
            <a:r>
              <a:rPr lang="en"/>
              <a:t> the entire day</a:t>
            </a:r>
            <a:endParaRPr/>
          </a:p>
          <a:p>
            <a:pPr indent="-298450" lvl="1" marL="914400" rtl="0" algn="l">
              <a:spcBef>
                <a:spcPts val="0"/>
              </a:spcBef>
              <a:spcAft>
                <a:spcPts val="0"/>
              </a:spcAft>
              <a:buSzPts val="1100"/>
              <a:buChar char="○"/>
            </a:pPr>
            <a:r>
              <a:rPr lang="en"/>
              <a:t>Number of panels that should be placed</a:t>
            </a:r>
            <a:endParaRPr/>
          </a:p>
          <a:p>
            <a:pPr indent="-298450" lvl="1" marL="914400" rtl="0" algn="l">
              <a:spcBef>
                <a:spcPts val="0"/>
              </a:spcBef>
              <a:spcAft>
                <a:spcPts val="0"/>
              </a:spcAft>
              <a:buSzPts val="1100"/>
              <a:buChar char="○"/>
            </a:pPr>
            <a:r>
              <a:rPr lang="en"/>
              <a:t>Coordinates of points where panels should be placed</a:t>
            </a:r>
            <a:endParaRPr/>
          </a:p>
          <a:p>
            <a:pPr indent="-298450" lvl="1" marL="914400" rtl="0" algn="l">
              <a:spcBef>
                <a:spcPts val="0"/>
              </a:spcBef>
              <a:spcAft>
                <a:spcPts val="0"/>
              </a:spcAft>
              <a:buSzPts val="1100"/>
              <a:buChar char="○"/>
            </a:pPr>
            <a:r>
              <a:rPr lang="en"/>
              <a:t>Battery storage and number of batteries needed</a:t>
            </a:r>
            <a:endParaRPr/>
          </a:p>
          <a:p>
            <a:pPr indent="0" lvl="0" marL="91440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19"/>
          <p:cNvPicPr preferRelativeResize="0"/>
          <p:nvPr/>
        </p:nvPicPr>
        <p:blipFill>
          <a:blip r:embed="rId3">
            <a:alphaModFix/>
          </a:blip>
          <a:stretch>
            <a:fillRect/>
          </a:stretch>
        </p:blipFill>
        <p:spPr>
          <a:xfrm>
            <a:off x="1297500" y="1567551"/>
            <a:ext cx="7038900" cy="2052750"/>
          </a:xfrm>
          <a:prstGeom prst="rect">
            <a:avLst/>
          </a:prstGeom>
          <a:noFill/>
          <a:ln>
            <a:noFill/>
          </a:ln>
        </p:spPr>
      </p:pic>
      <p:cxnSp>
        <p:nvCxnSpPr>
          <p:cNvPr id="173" name="Google Shape;173;p19"/>
          <p:cNvCxnSpPr/>
          <p:nvPr/>
        </p:nvCxnSpPr>
        <p:spPr>
          <a:xfrm flipH="1">
            <a:off x="3745250" y="3153625"/>
            <a:ext cx="347700" cy="655500"/>
          </a:xfrm>
          <a:prstGeom prst="straightConnector1">
            <a:avLst/>
          </a:prstGeom>
          <a:noFill/>
          <a:ln cap="flat" cmpd="sng" w="38100">
            <a:solidFill>
              <a:srgbClr val="FF0000"/>
            </a:solidFill>
            <a:prstDash val="solid"/>
            <a:round/>
            <a:headEnd len="med" w="med" type="stealth"/>
            <a:tailEnd len="med" w="med" type="none"/>
          </a:ln>
        </p:spPr>
      </p:cxnSp>
      <p:sp>
        <p:nvSpPr>
          <p:cNvPr id="174" name="Google Shape;174;p19"/>
          <p:cNvSpPr txBox="1"/>
          <p:nvPr/>
        </p:nvSpPr>
        <p:spPr>
          <a:xfrm>
            <a:off x="3526050" y="3792550"/>
            <a:ext cx="228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Power Demand, P(t)</a:t>
            </a:r>
            <a:r>
              <a:rPr lang="en">
                <a:solidFill>
                  <a:schemeClr val="lt1"/>
                </a:solidFill>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20"/>
          <p:cNvPicPr preferRelativeResize="0"/>
          <p:nvPr/>
        </p:nvPicPr>
        <p:blipFill>
          <a:blip r:embed="rId3">
            <a:alphaModFix/>
          </a:blip>
          <a:stretch>
            <a:fillRect/>
          </a:stretch>
        </p:blipFill>
        <p:spPr>
          <a:xfrm>
            <a:off x="1496100" y="1427150"/>
            <a:ext cx="6519025" cy="3112550"/>
          </a:xfrm>
          <a:prstGeom prst="rect">
            <a:avLst/>
          </a:prstGeom>
          <a:noFill/>
          <a:ln>
            <a:noFill/>
          </a:ln>
        </p:spPr>
      </p:pic>
      <p:cxnSp>
        <p:nvCxnSpPr>
          <p:cNvPr id="182" name="Google Shape;182;p20"/>
          <p:cNvCxnSpPr>
            <a:endCxn id="183" idx="1"/>
          </p:cNvCxnSpPr>
          <p:nvPr/>
        </p:nvCxnSpPr>
        <p:spPr>
          <a:xfrm>
            <a:off x="3338400" y="2369175"/>
            <a:ext cx="843000" cy="54600"/>
          </a:xfrm>
          <a:prstGeom prst="straightConnector1">
            <a:avLst/>
          </a:prstGeom>
          <a:noFill/>
          <a:ln cap="flat" cmpd="sng" w="38100">
            <a:solidFill>
              <a:srgbClr val="FF0000"/>
            </a:solidFill>
            <a:prstDash val="solid"/>
            <a:round/>
            <a:headEnd len="med" w="med" type="stealth"/>
            <a:tailEnd len="med" w="med" type="none"/>
          </a:ln>
        </p:spPr>
      </p:cxnSp>
      <p:sp>
        <p:nvSpPr>
          <p:cNvPr id="183" name="Google Shape;183;p20"/>
          <p:cNvSpPr txBox="1"/>
          <p:nvPr/>
        </p:nvSpPr>
        <p:spPr>
          <a:xfrm>
            <a:off x="4181400" y="2223675"/>
            <a:ext cx="228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Greatest amount of panels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1"/>
          <p:cNvPicPr preferRelativeResize="0"/>
          <p:nvPr/>
        </p:nvPicPr>
        <p:blipFill>
          <a:blip r:embed="rId3">
            <a:alphaModFix/>
          </a:blip>
          <a:stretch>
            <a:fillRect/>
          </a:stretch>
        </p:blipFill>
        <p:spPr>
          <a:xfrm>
            <a:off x="1451738" y="1307850"/>
            <a:ext cx="6240525" cy="3286350"/>
          </a:xfrm>
          <a:prstGeom prst="rect">
            <a:avLst/>
          </a:prstGeom>
          <a:noFill/>
          <a:ln>
            <a:noFill/>
          </a:ln>
        </p:spPr>
      </p:pic>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p:txBody>
      </p:sp>
      <p:cxnSp>
        <p:nvCxnSpPr>
          <p:cNvPr id="190" name="Google Shape;190;p21"/>
          <p:cNvCxnSpPr>
            <a:endCxn id="191" idx="1"/>
          </p:cNvCxnSpPr>
          <p:nvPr/>
        </p:nvCxnSpPr>
        <p:spPr>
          <a:xfrm>
            <a:off x="3537025" y="2250150"/>
            <a:ext cx="1965900" cy="121500"/>
          </a:xfrm>
          <a:prstGeom prst="straightConnector1">
            <a:avLst/>
          </a:prstGeom>
          <a:noFill/>
          <a:ln cap="flat" cmpd="sng" w="38100">
            <a:solidFill>
              <a:srgbClr val="FF0000"/>
            </a:solidFill>
            <a:prstDash val="solid"/>
            <a:round/>
            <a:headEnd len="med" w="med" type="stealth"/>
            <a:tailEnd len="med" w="med" type="none"/>
          </a:ln>
        </p:spPr>
      </p:cxnSp>
      <p:sp>
        <p:nvSpPr>
          <p:cNvPr id="191" name="Google Shape;191;p21"/>
          <p:cNvSpPr txBox="1"/>
          <p:nvPr/>
        </p:nvSpPr>
        <p:spPr>
          <a:xfrm>
            <a:off x="5502925" y="2171550"/>
            <a:ext cx="202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Error correction factor</a:t>
            </a:r>
            <a:endParaRPr>
              <a:latin typeface="Lato"/>
              <a:ea typeface="Lato"/>
              <a:cs typeface="Lato"/>
              <a:sym typeface="Lato"/>
            </a:endParaRPr>
          </a:p>
        </p:txBody>
      </p:sp>
      <p:cxnSp>
        <p:nvCxnSpPr>
          <p:cNvPr id="192" name="Google Shape;192;p21"/>
          <p:cNvCxnSpPr/>
          <p:nvPr/>
        </p:nvCxnSpPr>
        <p:spPr>
          <a:xfrm rot="10800000">
            <a:off x="1044500" y="2408775"/>
            <a:ext cx="476700" cy="159000"/>
          </a:xfrm>
          <a:prstGeom prst="straightConnector1">
            <a:avLst/>
          </a:prstGeom>
          <a:noFill/>
          <a:ln cap="flat" cmpd="sng" w="38100">
            <a:solidFill>
              <a:srgbClr val="FF0000"/>
            </a:solidFill>
            <a:prstDash val="solid"/>
            <a:round/>
            <a:headEnd len="med" w="med" type="stealth"/>
            <a:tailEnd len="med" w="med" type="none"/>
          </a:ln>
        </p:spPr>
      </p:cxnSp>
      <p:sp>
        <p:nvSpPr>
          <p:cNvPr id="193" name="Google Shape;193;p21"/>
          <p:cNvSpPr txBox="1"/>
          <p:nvPr/>
        </p:nvSpPr>
        <p:spPr>
          <a:xfrm>
            <a:off x="279900" y="2014050"/>
            <a:ext cx="127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Battery energy</a:t>
            </a:r>
            <a:endParaRPr>
              <a:latin typeface="Lato"/>
              <a:ea typeface="Lato"/>
              <a:cs typeface="Lato"/>
              <a:sym typeface="Lato"/>
            </a:endParaRPr>
          </a:p>
        </p:txBody>
      </p:sp>
      <p:cxnSp>
        <p:nvCxnSpPr>
          <p:cNvPr id="194" name="Google Shape;194;p21"/>
          <p:cNvCxnSpPr/>
          <p:nvPr/>
        </p:nvCxnSpPr>
        <p:spPr>
          <a:xfrm flipH="1">
            <a:off x="1233300" y="3352200"/>
            <a:ext cx="317700" cy="208500"/>
          </a:xfrm>
          <a:prstGeom prst="straightConnector1">
            <a:avLst/>
          </a:prstGeom>
          <a:noFill/>
          <a:ln cap="flat" cmpd="sng" w="38100">
            <a:solidFill>
              <a:srgbClr val="FF0000"/>
            </a:solidFill>
            <a:prstDash val="solid"/>
            <a:round/>
            <a:headEnd len="med" w="med" type="stealth"/>
            <a:tailEnd len="med" w="med" type="none"/>
          </a:ln>
        </p:spPr>
      </p:cxnSp>
      <p:sp>
        <p:nvSpPr>
          <p:cNvPr id="195" name="Google Shape;195;p21"/>
          <p:cNvSpPr txBox="1"/>
          <p:nvPr/>
        </p:nvSpPr>
        <p:spPr>
          <a:xfrm>
            <a:off x="89375" y="3335850"/>
            <a:ext cx="127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Battery cost</a:t>
            </a:r>
            <a:endParaRPr>
              <a:latin typeface="Lato"/>
              <a:ea typeface="Lato"/>
              <a:cs typeface="Lato"/>
              <a:sym typeface="Lato"/>
            </a:endParaRPr>
          </a:p>
        </p:txBody>
      </p:sp>
      <p:sp>
        <p:nvSpPr>
          <p:cNvPr id="196" name="Google Shape;196;p21"/>
          <p:cNvSpPr txBox="1"/>
          <p:nvPr/>
        </p:nvSpPr>
        <p:spPr>
          <a:xfrm>
            <a:off x="180650" y="2644013"/>
            <a:ext cx="127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Number of </a:t>
            </a:r>
            <a:r>
              <a:rPr lang="en">
                <a:solidFill>
                  <a:schemeClr val="lt1"/>
                </a:solidFill>
                <a:latin typeface="Lato"/>
                <a:ea typeface="Lato"/>
                <a:cs typeface="Lato"/>
                <a:sym typeface="Lato"/>
              </a:rPr>
              <a:t>Batteries</a:t>
            </a:r>
            <a:endParaRPr>
              <a:latin typeface="Lato"/>
              <a:ea typeface="Lato"/>
              <a:cs typeface="Lato"/>
              <a:sym typeface="Lato"/>
            </a:endParaRPr>
          </a:p>
        </p:txBody>
      </p:sp>
      <p:cxnSp>
        <p:nvCxnSpPr>
          <p:cNvPr id="197" name="Google Shape;197;p21"/>
          <p:cNvCxnSpPr/>
          <p:nvPr/>
        </p:nvCxnSpPr>
        <p:spPr>
          <a:xfrm flipH="1">
            <a:off x="1163600" y="2928675"/>
            <a:ext cx="278100" cy="75900"/>
          </a:xfrm>
          <a:prstGeom prst="straightConnector1">
            <a:avLst/>
          </a:prstGeom>
          <a:noFill/>
          <a:ln cap="flat" cmpd="sng" w="38100">
            <a:solidFill>
              <a:srgbClr val="FF0000"/>
            </a:solidFill>
            <a:prstDash val="solid"/>
            <a:round/>
            <a:headEnd len="med" w="med" type="stealth"/>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