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14"/>
  </p:notesMasterIdLst>
  <p:handoutMasterIdLst>
    <p:handoutMasterId r:id="rId15"/>
  </p:handoutMasterIdLst>
  <p:sldIdLst>
    <p:sldId id="265" r:id="rId3"/>
    <p:sldId id="258" r:id="rId4"/>
    <p:sldId id="264" r:id="rId5"/>
    <p:sldId id="267" r:id="rId6"/>
    <p:sldId id="273" r:id="rId7"/>
    <p:sldId id="274" r:id="rId8"/>
    <p:sldId id="269" r:id="rId9"/>
    <p:sldId id="270" r:id="rId10"/>
    <p:sldId id="272" r:id="rId11"/>
    <p:sldId id="271" r:id="rId12"/>
    <p:sldId id="275" r:id="rId13"/>
  </p:sldIdLst>
  <p:sldSz cx="13404850" cy="7543800"/>
  <p:notesSz cx="6996113" cy="9282113"/>
  <p:custDataLst>
    <p:tags r:id="rId16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60931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1862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827931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437242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365586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4265173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4874484" algn="l" defTabSz="1218621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</p14:sldIdLst>
        </p14:section>
        <p14:section name="Untitled Section" id="{B84B32C3-02CE-4382-A6AF-5E9B2CF4795D}">
          <p14:sldIdLst>
            <p14:sldId id="258"/>
            <p14:sldId id="264"/>
            <p14:sldId id="267"/>
            <p14:sldId id="273"/>
            <p14:sldId id="274"/>
            <p14:sldId id="269"/>
            <p14:sldId id="270"/>
            <p14:sldId id="272"/>
            <p14:sldId id="271"/>
            <p14:sldId id="275"/>
          </p14:sldIdLst>
        </p14:section>
        <p14:section name="Untitled Section" id="{0C18BB5A-D0E1-48EA-A9BF-533F32D6E2B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4579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539" userDrawn="1">
          <p15:clr>
            <a:srgbClr val="A4A3A4"/>
          </p15:clr>
        </p15:guide>
        <p15:guide id="4" orient="horz" pos="343" userDrawn="1">
          <p15:clr>
            <a:srgbClr val="A4A3A4"/>
          </p15:clr>
        </p15:guide>
        <p15:guide id="5" orient="horz" pos="4164" userDrawn="1">
          <p15:clr>
            <a:srgbClr val="A4A3A4"/>
          </p15:clr>
        </p15:guide>
        <p15:guide id="6" orient="horz" pos="2559" userDrawn="1">
          <p15:clr>
            <a:srgbClr val="A4A3A4"/>
          </p15:clr>
        </p15:guide>
        <p15:guide id="7" orient="horz" pos="1176" userDrawn="1">
          <p15:clr>
            <a:srgbClr val="A4A3A4"/>
          </p15:clr>
        </p15:guide>
        <p15:guide id="8" orient="horz" pos="944" userDrawn="1">
          <p15:clr>
            <a:srgbClr val="A4A3A4"/>
          </p15:clr>
        </p15:guide>
        <p15:guide id="9" orient="horz" pos="2785" userDrawn="1">
          <p15:clr>
            <a:srgbClr val="A4A3A4"/>
          </p15:clr>
        </p15:guide>
        <p15:guide id="10" pos="4222" userDrawn="1">
          <p15:clr>
            <a:srgbClr val="A4A3A4"/>
          </p15:clr>
        </p15:guide>
        <p15:guide id="11" pos="354" userDrawn="1">
          <p15:clr>
            <a:srgbClr val="A4A3A4"/>
          </p15:clr>
        </p15:guide>
        <p15:guide id="12" pos="8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:p14="http://schemas.microsoft.com/office/powerpoint/2007/7/12/main" xmlns="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9" autoAdjust="0"/>
  </p:normalViewPr>
  <p:slideViewPr>
    <p:cSldViewPr snapToGrid="0">
      <p:cViewPr>
        <p:scale>
          <a:sx n="100" d="100"/>
          <a:sy n="100" d="100"/>
        </p:scale>
        <p:origin x="-2178" y="-108"/>
      </p:cViewPr>
      <p:guideLst>
        <p:guide orient="horz" pos="4579"/>
        <p:guide orient="horz" pos="686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4222"/>
        <p:guide pos="354"/>
        <p:guide pos="8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3" y="257175"/>
            <a:ext cx="4722812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58111" indent="-258111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751060" indent="-239070" algn="l" rtl="0" eaLnBrk="0" fontAlgn="base" hangingPunct="0">
      <a:spcBef>
        <a:spcPct val="30000"/>
      </a:spcBef>
      <a:spcAft>
        <a:spcPct val="0"/>
      </a:spcAft>
      <a:buSzPct val="80000"/>
      <a:buChar char="—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1263050" indent="-258111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787734" indent="-270805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2280683" indent="-239070" algn="l" rtl="0" eaLnBrk="0" fontAlgn="base" hangingPunct="0">
      <a:spcBef>
        <a:spcPct val="30000"/>
      </a:spcBef>
      <a:spcAft>
        <a:spcPct val="0"/>
      </a:spcAft>
      <a:buSzPct val="85000"/>
      <a:buChar char="–"/>
      <a:defRPr sz="1599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3046552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86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5173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4484" algn="l" defTabSz="1218621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2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560566" y="7040880"/>
            <a:ext cx="4764815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&lt;&lt;COVER PAGE DATE&gt;&gt;</a:t>
            </a:r>
            <a:endParaRPr lang="en-US" dirty="0"/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62613" y="4599432"/>
            <a:ext cx="666322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 smtClean="0"/>
              <a:t>&lt;&lt;Presenter function&gt;&gt;</a:t>
            </a:r>
            <a:endParaRPr lang="en-US" dirty="0"/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60569" y="4352544"/>
            <a:ext cx="6661840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560566" y="2176272"/>
            <a:ext cx="10931046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&lt;&lt;Keyline: short headline&gt;&gt;</a:t>
            </a:r>
            <a:endParaRPr lang="en-US" dirty="0"/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138941" y="742942"/>
            <a:ext cx="2656598" cy="184666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 smtClean="0">
                <a:latin typeface="Frutiger 55 Roman"/>
              </a:rPr>
              <a:t>Internal</a:t>
            </a:r>
            <a:endParaRPr lang="en-US" sz="1200" dirty="0">
              <a:latin typeface="Frutiger 55 Roman"/>
            </a:endParaRP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560566" y="3474721"/>
            <a:ext cx="10931046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 smtClean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873032" y="4059937"/>
            <a:ext cx="591032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560565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/>
          <p:cNvSpPr txBox="1"/>
          <p:nvPr userDrawn="1">
            <p:custDataLst>
              <p:tags r:id="rId14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6873032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6873032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6873032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560567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560567" y="441655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60567" y="4059936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6873032" y="6254499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560567" y="3694181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59103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8969063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8969063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8969063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4764815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4764815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4764815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54499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560567" y="441655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560567" y="4059936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8969063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8969063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4764815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4764815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560567" y="3694181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560567" y="1856234"/>
            <a:ext cx="3826475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/>
          <p:cNvSpPr txBox="1"/>
          <p:nvPr userDrawn="1">
            <p:custDataLst>
              <p:tags r:id="rId20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559382" y="2432304"/>
            <a:ext cx="12247158" cy="103327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559382" y="2011680"/>
            <a:ext cx="12247158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559382" y="1362457"/>
            <a:ext cx="12247158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559382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9379" y="2"/>
            <a:ext cx="12247158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60567" y="1852247"/>
            <a:ext cx="12247158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3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/>
          <p:cNvSpPr txBox="1"/>
          <p:nvPr userDrawn="1">
            <p:custDataLst>
              <p:tags r:id="rId3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/>
          <p:cNvSpPr txBox="1"/>
          <p:nvPr userDrawn="1">
            <p:custDataLst>
              <p:tags r:id="rId2"/>
            </p:custDataLst>
          </p:nvPr>
        </p:nvSpPr>
        <p:spPr>
          <a:xfrm>
            <a:off x="3060777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560567" y="6263642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6234"/>
            <a:ext cx="12247158" cy="4407410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/>
          <p:cNvSpPr txBox="1"/>
          <p:nvPr userDrawn="1">
            <p:custDataLst>
              <p:tags r:id="rId5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560567" y="6249810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60567" y="441186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560567" y="405423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3694181"/>
            <a:ext cx="12247158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12247158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12247158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6873032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6873032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6873032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560567" y="6263642"/>
            <a:ext cx="5910320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560567" y="1856234"/>
            <a:ext cx="5910320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560567" y="1498600"/>
            <a:ext cx="59103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/>
          <p:cNvSpPr txBox="1"/>
          <p:nvPr userDrawn="1">
            <p:custDataLst>
              <p:tags r:id="rId8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8969063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8969063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8969063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4764815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4764815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4764815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560567" y="6263642"/>
            <a:ext cx="3826475" cy="192023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60567" y="1856234"/>
            <a:ext cx="3826475" cy="4407410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560567" y="1498600"/>
            <a:ext cx="3826475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560567" y="1033273"/>
            <a:ext cx="122471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60567" y="0"/>
            <a:ext cx="12247158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12271531" y="6858001"/>
            <a:ext cx="5483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/>
          <p:cNvSpPr txBox="1"/>
          <p:nvPr userDrawn="1">
            <p:custDataLst>
              <p:tags r:id="rId11"/>
            </p:custDataLst>
          </p:nvPr>
        </p:nvSpPr>
        <p:spPr>
          <a:xfrm>
            <a:off x="3062383" y="420625"/>
            <a:ext cx="974534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sz="600" dirty="0" smtClean="0"/>
              <a:t>UBSPROD\t608113 [printed: ____] [saved: May 20, 2019 5:06 PM] P:\Documents\Teaching\Day 1\Day 1.pptx </a:t>
            </a:r>
            <a:endParaRPr lang="en-US" sz="600" dirty="0" smtClean="0"/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40832" y="0"/>
            <a:ext cx="13451072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55778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smtClean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560567" y="1856233"/>
            <a:ext cx="12247158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0567" y="0"/>
            <a:ext cx="12247158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55.xml"/><Relationship Id="rId7" Type="http://schemas.openxmlformats.org/officeDocument/2006/relationships/image" Target="../media/image9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60566" y="7040880"/>
            <a:ext cx="4764815" cy="246221"/>
          </a:xfrm>
        </p:spPr>
        <p:txBody>
          <a:bodyPr/>
          <a:lstStyle/>
          <a:p>
            <a:r>
              <a:rPr lang="en-US" smtClean="0"/>
              <a:t>May 14, 2019</a:t>
            </a:r>
            <a:endParaRPr lang="en-US" dirty="0"/>
          </a:p>
        </p:txBody>
      </p:sp>
      <p:sp>
        <p:nvSpPr>
          <p:cNvPr id="5" name="PRESENTATION PRESENTER FUNCTION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48098" y="5385816"/>
            <a:ext cx="6663229" cy="274320"/>
          </a:xfrm>
        </p:spPr>
        <p:txBody>
          <a:bodyPr/>
          <a:lstStyle/>
          <a:p>
            <a:r>
              <a:rPr lang="en-US" dirty="0" smtClean="0"/>
              <a:t>TOC EUS </a:t>
            </a:r>
            <a:r>
              <a:rPr lang="en-US" dirty="0" smtClean="0">
                <a:solidFill>
                  <a:srgbClr val="FF0000"/>
                </a:solidFill>
              </a:rPr>
              <a:t>Automation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ESENTATION PRESENTER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60569" y="4352543"/>
            <a:ext cx="6661840" cy="770999"/>
          </a:xfrm>
        </p:spPr>
        <p:txBody>
          <a:bodyPr/>
          <a:lstStyle/>
          <a:p>
            <a:r>
              <a:rPr lang="en-US" dirty="0" smtClean="0"/>
              <a:t>Prathmesh Palande</a:t>
            </a:r>
          </a:p>
          <a:p>
            <a:r>
              <a:rPr lang="en-US" dirty="0" smtClean="0"/>
              <a:t>Pratik Loya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Python, Syntax &amp; Nomenclature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 smtClean="0"/>
              <a:t>Let's grab the basics!</a:t>
            </a:r>
            <a:endParaRPr lang="en-US" dirty="0"/>
          </a:p>
        </p:txBody>
      </p:sp>
      <p:pic>
        <p:nvPicPr>
          <p:cNvPr id="8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39" y="3950208"/>
            <a:ext cx="3154401" cy="341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pPr marL="514350" indent="-457200"/>
            <a:r>
              <a:rPr lang="pl-PL" dirty="0"/>
              <a:t>Open Command Prompt (Windows)</a:t>
            </a:r>
            <a:br>
              <a:rPr lang="pl-PL" dirty="0"/>
            </a:br>
            <a:r>
              <a:rPr lang="pl-PL" dirty="0"/>
              <a:t>or Terminal (OS/Unix</a:t>
            </a:r>
            <a:r>
              <a:rPr lang="pl-PL" dirty="0" smtClean="0"/>
              <a:t>)</a:t>
            </a:r>
            <a:endParaRPr lang="pl-PL" dirty="0"/>
          </a:p>
          <a:p>
            <a:pPr marL="514350" indent="-457200"/>
            <a:r>
              <a:rPr lang="pl-PL" dirty="0" smtClean="0"/>
              <a:t>Change directory by running:</a:t>
            </a:r>
            <a:br>
              <a:rPr lang="pl-PL" dirty="0" smtClean="0"/>
            </a:br>
            <a:r>
              <a:rPr lang="pl-PL" dirty="0" smtClean="0"/>
              <a:t>cd {path_to_</a:t>
            </a:r>
            <a:r>
              <a:rPr lang="en-US" dirty="0" err="1" smtClean="0"/>
              <a:t>your_code</a:t>
            </a:r>
            <a:r>
              <a:rPr lang="pl-PL" dirty="0" smtClean="0"/>
              <a:t>}</a:t>
            </a:r>
          </a:p>
          <a:p>
            <a:pPr marL="514350" indent="-457200"/>
            <a:r>
              <a:rPr lang="pl-PL" dirty="0" smtClean="0"/>
              <a:t>Run </a:t>
            </a:r>
            <a:r>
              <a:rPr lang="pl-PL" dirty="0"/>
              <a:t>program:</a:t>
            </a:r>
            <a:br>
              <a:rPr lang="pl-PL" dirty="0"/>
            </a:br>
            <a:r>
              <a:rPr lang="pl-PL" dirty="0"/>
              <a:t>python hello.py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Seeing the code in action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2627" y="4708017"/>
            <a:ext cx="8106028" cy="117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r>
              <a:rPr lang="en-US" dirty="0" smtClean="0"/>
              <a:t>Example: (Python </a:t>
            </a:r>
            <a:r>
              <a:rPr lang="en-US" dirty="0" err="1" smtClean="0"/>
              <a:t>Devs</a:t>
            </a:r>
            <a:r>
              <a:rPr lang="en-US" dirty="0" smtClean="0"/>
              <a:t> be like, "Semi colons and curly braces are NOT needed!")</a:t>
            </a:r>
          </a:p>
          <a:p>
            <a:pPr lvl="1"/>
            <a:r>
              <a:rPr lang="en-US" dirty="0" smtClean="0"/>
              <a:t>In Java:</a:t>
            </a:r>
          </a:p>
          <a:p>
            <a:pPr marL="461962" lvl="2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688975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 10 times");</a:t>
            </a:r>
          </a:p>
          <a:p>
            <a:pPr marL="688975" lvl="3" indent="0">
              <a:buNone/>
            </a:pPr>
            <a:r>
              <a:rPr lang="en-US" dirty="0" smtClean="0"/>
              <a:t>	}</a:t>
            </a:r>
          </a:p>
          <a:p>
            <a:pPr lvl="1"/>
            <a:r>
              <a:rPr lang="en-US" dirty="0" smtClean="0"/>
              <a:t>In Python:</a:t>
            </a:r>
          </a:p>
          <a:p>
            <a:pPr marL="461962" lvl="2" indent="0">
              <a:buNone/>
            </a:pPr>
            <a:r>
              <a:rPr lang="en-US" dirty="0" smtClean="0"/>
              <a:t>	</a:t>
            </a: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range(10):</a:t>
            </a:r>
          </a:p>
          <a:p>
            <a:pPr marL="688975" lvl="3" indent="0">
              <a:buNone/>
            </a:pPr>
            <a:r>
              <a:rPr lang="en-US" dirty="0" smtClean="0"/>
              <a:t>		print("Hello World 10 times</a:t>
            </a:r>
            <a:r>
              <a:rPr lang="en-US" dirty="0" smtClean="0"/>
              <a:t>")</a:t>
            </a:r>
          </a:p>
          <a:p>
            <a:pPr marL="688975" lvl="3" indent="0">
              <a:buNone/>
            </a:pPr>
            <a:r>
              <a:rPr lang="en-US" dirty="0"/>
              <a:t>	</a:t>
            </a:r>
            <a:r>
              <a:rPr lang="en-US" dirty="0" smtClean="0"/>
              <a:t>	print("Hello")</a:t>
            </a:r>
          </a:p>
          <a:p>
            <a:pPr marL="688975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print("world")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Indentation and Blocks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567" y="1320801"/>
            <a:ext cx="7502119" cy="5291138"/>
          </a:xfrm>
        </p:spPr>
        <p:txBody>
          <a:bodyPr/>
          <a:lstStyle/>
          <a:p>
            <a:r>
              <a:rPr lang="en-US" dirty="0"/>
              <a:t>Python was originally conceptualized by Guido van Rossum in the late 1980s as a member of the National Research Institute of Mathematics and Computer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Python </a:t>
            </a:r>
            <a:r>
              <a:rPr lang="en-US" dirty="0"/>
              <a:t>0.9.0 was first released in </a:t>
            </a:r>
            <a:r>
              <a:rPr lang="en-US" dirty="0" smtClean="0"/>
              <a:t>1991</a:t>
            </a:r>
          </a:p>
          <a:p>
            <a:endParaRPr lang="en-US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Into the History</a:t>
            </a:r>
            <a:endParaRPr lang="en-US" dirty="0"/>
          </a:p>
        </p:txBody>
      </p:sp>
      <p:pic>
        <p:nvPicPr>
          <p:cNvPr id="6" name="Picture 2" descr="File:Guido-portrait-20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26893" y="3053096"/>
            <a:ext cx="3312368" cy="2206866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2826893" y="525996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Guido </a:t>
            </a:r>
            <a:r>
              <a:rPr lang="en-US" dirty="0" smtClean="0"/>
              <a:t>Van</a:t>
            </a:r>
            <a:r>
              <a:rPr lang="pl-PL" dirty="0" smtClean="0"/>
              <a:t> </a:t>
            </a:r>
            <a:r>
              <a:rPr lang="pl-PL" dirty="0"/>
              <a:t>Rossum</a:t>
            </a:r>
            <a:r>
              <a:rPr lang="pl-PL" dirty="0" smtClean="0"/>
              <a:t> – r</a:t>
            </a:r>
            <a:r>
              <a:rPr lang="en-US" dirty="0" smtClean="0"/>
              <a:t>e</a:t>
            </a:r>
            <a:r>
              <a:rPr lang="pl-PL" dirty="0" smtClean="0"/>
              <a:t>tired </a:t>
            </a:r>
            <a:r>
              <a:rPr lang="en-US" dirty="0" smtClean="0"/>
              <a:t>Benevolent </a:t>
            </a:r>
            <a:r>
              <a:rPr lang="en-US" dirty="0"/>
              <a:t>dictator for </a:t>
            </a:r>
            <a:r>
              <a:rPr lang="en-US" dirty="0" smtClean="0"/>
              <a:t>life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en-US" dirty="0"/>
              <a:t>BDFL)</a:t>
            </a:r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86" y="1222829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0297" y="6459834"/>
            <a:ext cx="7171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Fun fact</a:t>
            </a:r>
            <a:r>
              <a:rPr lang="en-US" sz="1200" dirty="0"/>
              <a:t>. Python is not named after the snake. It’s named after the British TV show Monty </a:t>
            </a:r>
            <a:r>
              <a:rPr lang="en-US" sz="1200" dirty="0" smtClean="0"/>
              <a:t>Python</a:t>
            </a:r>
            <a:endParaRPr lang="en-GB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44" y="2098675"/>
            <a:ext cx="8020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656443"/>
            <a:ext cx="684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7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altLang="en-US" dirty="0"/>
              <a:t>Python is a high-level programming language</a:t>
            </a:r>
          </a:p>
          <a:p>
            <a:r>
              <a:rPr lang="en-US" altLang="en-US" dirty="0"/>
              <a:t>Open source and community </a:t>
            </a:r>
            <a:r>
              <a:rPr lang="en-US" altLang="en-US" dirty="0" smtClean="0"/>
              <a:t>driven</a:t>
            </a:r>
          </a:p>
          <a:p>
            <a:r>
              <a:rPr lang="en-US" altLang="en-US" dirty="0"/>
              <a:t>Source can be compiled or run just-in-time</a:t>
            </a:r>
          </a:p>
          <a:p>
            <a:r>
              <a:rPr lang="en-US" altLang="en-US" dirty="0"/>
              <a:t>“Tried and true” language that has been in development since 1991</a:t>
            </a:r>
          </a:p>
          <a:p>
            <a:r>
              <a:rPr lang="en-US" dirty="0"/>
              <a:t>It is used for:</a:t>
            </a:r>
          </a:p>
          <a:p>
            <a:pPr lvl="1"/>
            <a:r>
              <a:rPr lang="en-US" dirty="0"/>
              <a:t>web development (server-side),</a:t>
            </a:r>
          </a:p>
          <a:p>
            <a:pPr lvl="1"/>
            <a:r>
              <a:rPr lang="en-US" dirty="0"/>
              <a:t>software development,</a:t>
            </a:r>
          </a:p>
          <a:p>
            <a:pPr lvl="1"/>
            <a:r>
              <a:rPr lang="en-US" dirty="0" smtClean="0"/>
              <a:t>mathematics,</a:t>
            </a:r>
            <a:endParaRPr lang="en-US" dirty="0"/>
          </a:p>
          <a:p>
            <a:pPr lvl="1"/>
            <a:r>
              <a:rPr lang="en-US" dirty="0"/>
              <a:t>system </a:t>
            </a:r>
            <a:r>
              <a:rPr lang="en-US" dirty="0" smtClean="0"/>
              <a:t>scripting.</a:t>
            </a:r>
            <a:endParaRPr 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7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0567" y="1553029"/>
            <a:ext cx="12247158" cy="5058909"/>
          </a:xfrm>
        </p:spPr>
        <p:txBody>
          <a:bodyPr/>
          <a:lstStyle/>
          <a:p>
            <a:r>
              <a:rPr lang="en-US" dirty="0"/>
              <a:t>Python works on different platforms (Windows, Mac, Linux, Raspberry Pi,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7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en-US" dirty="0"/>
              <a:t>Python is </a:t>
            </a:r>
            <a:r>
              <a:rPr lang="en-US" altLang="en-US" dirty="0" smtClean="0"/>
              <a:t>a hybrid of </a:t>
            </a:r>
            <a:r>
              <a:rPr lang="en-US" altLang="en-US" i="1" dirty="0" smtClean="0"/>
              <a:t>byte-</a:t>
            </a:r>
            <a:r>
              <a:rPr lang="en-US" altLang="en-US" i="1" dirty="0" smtClean="0"/>
              <a:t>code </a:t>
            </a:r>
            <a:r>
              <a:rPr lang="en-US" altLang="en-US" i="1" dirty="0" smtClean="0"/>
              <a:t>interpreted </a:t>
            </a:r>
            <a:r>
              <a:rPr lang="en-US" altLang="en-US" dirty="0" smtClean="0"/>
              <a:t>and/or </a:t>
            </a:r>
            <a:r>
              <a:rPr lang="en-US" altLang="en-US" i="1" dirty="0" smtClean="0"/>
              <a:t>compiled </a:t>
            </a:r>
            <a:r>
              <a:rPr lang="en-US" altLang="en-US" dirty="0" smtClean="0"/>
              <a:t>language.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Compilation Vs Interpretation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82257" y="2496249"/>
            <a:ext cx="6397625" cy="1765300"/>
            <a:chOff x="48" y="2544"/>
            <a:chExt cx="5565" cy="1536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compile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itchFamily="34" charset="0"/>
                </a:rPr>
                <a:t>execute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pic>
            <p:nvPicPr>
              <p:cNvPr id="20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214039" y="5068094"/>
            <a:ext cx="3886200" cy="1949450"/>
            <a:chOff x="816" y="2812"/>
            <a:chExt cx="2448" cy="122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928" y="2812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 i="1" dirty="0" smtClean="0">
                  <a:solidFill>
                    <a:srgbClr val="000000"/>
                  </a:solidFill>
                  <a:latin typeface="Tahoma" pitchFamily="34" charset="0"/>
                </a:rPr>
                <a:t>interpret</a:t>
              </a:r>
              <a:endParaRPr kumimoji="0" lang="en-GB" altLang="en-US" sz="1800" i="1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output</a:t>
              </a:r>
            </a:p>
          </p:txBody>
        </p:sp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28" name="Picture 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Freeform 29"/>
          <p:cNvSpPr/>
          <p:nvPr/>
        </p:nvSpPr>
        <p:spPr>
          <a:xfrm>
            <a:off x="8162925" y="3676650"/>
            <a:ext cx="2685076" cy="2752725"/>
          </a:xfrm>
          <a:custGeom>
            <a:avLst/>
            <a:gdLst>
              <a:gd name="connsiteX0" fmla="*/ 1543050 w 2685076"/>
              <a:gd name="connsiteY0" fmla="*/ 0 h 2752725"/>
              <a:gd name="connsiteX1" fmla="*/ 2628900 w 2685076"/>
              <a:gd name="connsiteY1" fmla="*/ 1447800 h 2752725"/>
              <a:gd name="connsiteX2" fmla="*/ 0 w 2685076"/>
              <a:gd name="connsiteY2" fmla="*/ 2752725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076" h="2752725">
                <a:moveTo>
                  <a:pt x="1543050" y="0"/>
                </a:moveTo>
                <a:cubicBezTo>
                  <a:pt x="2214562" y="494506"/>
                  <a:pt x="2886075" y="989013"/>
                  <a:pt x="2628900" y="1447800"/>
                </a:cubicBezTo>
                <a:cubicBezTo>
                  <a:pt x="2371725" y="1906588"/>
                  <a:pt x="203200" y="2635250"/>
                  <a:pt x="0" y="2752725"/>
                </a:cubicBezTo>
              </a:path>
            </a:pathLst>
          </a:cu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839450" y="4772025"/>
            <a:ext cx="828675" cy="104775"/>
          </a:xfrm>
          <a:custGeom>
            <a:avLst/>
            <a:gdLst>
              <a:gd name="connsiteX0" fmla="*/ 0 w 828675"/>
              <a:gd name="connsiteY0" fmla="*/ 104775 h 104775"/>
              <a:gd name="connsiteX1" fmla="*/ 371475 w 828675"/>
              <a:gd name="connsiteY1" fmla="*/ 0 h 104775"/>
              <a:gd name="connsiteX2" fmla="*/ 828675 w 828675"/>
              <a:gd name="connsiteY2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" h="104775">
                <a:moveTo>
                  <a:pt x="0" y="104775"/>
                </a:moveTo>
                <a:cubicBezTo>
                  <a:pt x="116681" y="52387"/>
                  <a:pt x="233363" y="0"/>
                  <a:pt x="371475" y="0"/>
                </a:cubicBezTo>
                <a:cubicBezTo>
                  <a:pt x="509587" y="0"/>
                  <a:pt x="669131" y="52387"/>
                  <a:pt x="828675" y="104775"/>
                </a:cubicBezTo>
              </a:path>
            </a:pathLst>
          </a:cu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668125" y="4772025"/>
            <a:ext cx="771525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0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5782176" cy="47596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 dirty="0"/>
              <a:t>code </a:t>
            </a:r>
            <a:r>
              <a:rPr lang="en-GB" altLang="en-US" dirty="0"/>
              <a:t>or</a:t>
            </a:r>
            <a:r>
              <a:rPr lang="en-GB" altLang="en-US" b="1" dirty="0"/>
              <a:t> source code</a:t>
            </a:r>
            <a:r>
              <a:rPr lang="en-GB" altLang="en-US" dirty="0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syntax</a:t>
            </a:r>
            <a:r>
              <a:rPr lang="en-GB" altLang="en-US" dirty="0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output</a:t>
            </a:r>
            <a:r>
              <a:rPr lang="en-GB" altLang="en-US" dirty="0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 dirty="0"/>
          </a:p>
          <a:p>
            <a:pPr>
              <a:spcBef>
                <a:spcPts val="600"/>
              </a:spcBef>
            </a:pPr>
            <a:r>
              <a:rPr lang="en-GB" altLang="en-US" b="1" dirty="0"/>
              <a:t>console</a:t>
            </a:r>
            <a:r>
              <a:rPr lang="en-GB" altLang="en-US" dirty="0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 dirty="0"/>
              <a:t>Some source code editors pop up the console as an external window, and others contain their own console window.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68" y="2263775"/>
            <a:ext cx="64103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296150" y="3629025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96150" y="41052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272463" y="3543300"/>
            <a:ext cx="257175" cy="4762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9637" y="4019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96375" y="5483225"/>
            <a:ext cx="257175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96375" y="5959475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2300" y="3343275"/>
            <a:ext cx="1557337" cy="1333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529638" y="3476625"/>
            <a:ext cx="695324" cy="152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4962" y="3638550"/>
            <a:ext cx="823913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Syntax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8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60567" y="1852247"/>
            <a:ext cx="12247158" cy="4759691"/>
          </a:xfrm>
        </p:spPr>
        <p:txBody>
          <a:bodyPr/>
          <a:lstStyle/>
          <a:p>
            <a:r>
              <a:rPr lang="pl-PL" dirty="0"/>
              <a:t>Bult-in function</a:t>
            </a:r>
          </a:p>
          <a:p>
            <a:r>
              <a:rPr lang="pl-PL" dirty="0"/>
              <a:t>Prints the values to standard output (console)</a:t>
            </a:r>
          </a:p>
          <a:p>
            <a:r>
              <a:rPr lang="pl-PL" dirty="0"/>
              <a:t>Values are seperated by space by default (sep)</a:t>
            </a:r>
          </a:p>
          <a:p>
            <a:r>
              <a:rPr lang="pl-PL" dirty="0"/>
              <a:t>After the last value newline symbol </a:t>
            </a:r>
            <a:r>
              <a:rPr lang="pl-PL" dirty="0">
                <a:solidFill>
                  <a:srgbClr val="00B050"/>
                </a:solidFill>
              </a:rPr>
              <a:t>\n</a:t>
            </a:r>
            <a:r>
              <a:rPr lang="pl-PL" dirty="0"/>
              <a:t> is appended by default (end)</a:t>
            </a:r>
          </a:p>
          <a:p>
            <a:r>
              <a:rPr lang="pl-PL" dirty="0"/>
              <a:t>print('Hello', 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r>
              <a:rPr lang="pl-PL" dirty="0"/>
              <a:t>print('Hello', </a:t>
            </a:r>
            <a:r>
              <a:rPr lang="pl-PL" dirty="0" smtClean="0"/>
              <a:t>'wor</a:t>
            </a:r>
            <a:r>
              <a:rPr lang="en-US" dirty="0" smtClean="0"/>
              <a:t>l</a:t>
            </a:r>
            <a:r>
              <a:rPr lang="pl-PL" dirty="0" smtClean="0"/>
              <a:t>d</a:t>
            </a:r>
            <a:r>
              <a:rPr lang="pl-PL" dirty="0"/>
              <a:t>', sep='_')</a:t>
            </a:r>
            <a:br>
              <a:rPr lang="pl-PL" dirty="0"/>
            </a:br>
            <a:r>
              <a:rPr lang="pl-PL" dirty="0"/>
              <a:t>Hello_world</a:t>
            </a:r>
          </a:p>
          <a:p>
            <a:r>
              <a:rPr lang="pl-PL" dirty="0"/>
              <a:t>print('Hello', end=' ')</a:t>
            </a:r>
            <a:br>
              <a:rPr lang="pl-PL" dirty="0"/>
            </a:br>
            <a:r>
              <a:rPr lang="pl-PL" dirty="0"/>
              <a:t>print('world')</a:t>
            </a:r>
            <a:br>
              <a:rPr lang="pl-PL" dirty="0"/>
            </a:br>
            <a:r>
              <a:rPr lang="pl-PL" dirty="0"/>
              <a:t>Hello world</a:t>
            </a:r>
          </a:p>
          <a:p>
            <a:r>
              <a:rPr lang="en-US" dirty="0" smtClean="0"/>
              <a:t>My name is \r </a:t>
            </a:r>
          </a:p>
          <a:p>
            <a:r>
              <a:rPr lang="en-US" dirty="0" smtClean="0"/>
              <a:t>"Pratik"</a:t>
            </a:r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Let's begin with print()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43.92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439199981689453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43.92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PrintOnScreen.potx" id="{B1CF8AA8-D6A7-41EF-9E90-0F39E6846CD9}" vid="{374E0768-1711-4036-89AA-A65302BE1F5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</TotalTime>
  <Words>514</Words>
  <Application>Microsoft Office PowerPoint</Application>
  <PresentationFormat>Custom</PresentationFormat>
  <Paragraphs>96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PresXpress_OnScreen_Theme</vt:lpstr>
      <vt:lpstr>Introduction to Python, Syntax &amp; Nomenclature</vt:lpstr>
      <vt:lpstr>Section 1</vt:lpstr>
      <vt:lpstr>Into the History</vt:lpstr>
      <vt:lpstr>Python Statistics</vt:lpstr>
      <vt:lpstr>Introduction</vt:lpstr>
      <vt:lpstr>Why Python?</vt:lpstr>
      <vt:lpstr>Compilation Vs Interpretation</vt:lpstr>
      <vt:lpstr>Programming Basics</vt:lpstr>
      <vt:lpstr>Let's begin with print()</vt:lpstr>
      <vt:lpstr>Seeing the code in action</vt:lpstr>
      <vt:lpstr>Indentation and Blocks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Palande, Prathmesh</dc:creator>
  <cp:lastModifiedBy>Palande, Prathmesh</cp:lastModifiedBy>
  <cp:revision>30</cp:revision>
  <cp:lastPrinted>2002-05-24T21:26:29Z</cp:lastPrinted>
  <dcterms:created xsi:type="dcterms:W3CDTF">2002-05-03T03:00:09Z</dcterms:created>
  <dcterms:modified xsi:type="dcterms:W3CDTF">2019-05-20T12:31:03Z</dcterms:modified>
  <cp:version>3.4.05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3.4.06</vt:lpwstr>
  </property>
  <property fmtid="{D5CDD505-2E9C-101B-9397-08002B2CF9AE}" pid="8" name="CurrentAddinVersion">
    <vt:lpwstr>3.4.05</vt:lpwstr>
  </property>
  <property fmtid="{D5CDD505-2E9C-101B-9397-08002B2CF9AE}" pid="9" name="CreateDate">
    <vt:lpwstr>5/14/2019 10:00:53 AM</vt:lpwstr>
  </property>
  <property fmtid="{D5CDD505-2E9C-101B-9397-08002B2CF9AE}" pid="10" name="CreatedTemplateVersion">
    <vt:lpwstr>3.4.06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2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DraftStamp.Ppt">
    <vt:lpwstr>False</vt:lpwstr>
  </property>
  <property fmtid="{D5CDD505-2E9C-101B-9397-08002B2CF9AE}" pid="25" name="TOC.Ppt">
    <vt:lpwstr>True</vt:lpwstr>
  </property>
  <property fmtid="{D5CDD505-2E9C-101B-9397-08002B2CF9AE}" pid="26" name="TocSecLevel1">
    <vt:lpwstr>1</vt:lpwstr>
  </property>
  <property fmtid="{D5CDD505-2E9C-101B-9397-08002B2CF9AE}" pid="27" name="TocSecLevel2">
    <vt:lpwstr>2</vt:lpwstr>
  </property>
  <property fmtid="{D5CDD505-2E9C-101B-9397-08002B2CF9AE}" pid="28" name="TocSecLevel3">
    <vt:lpwstr>3</vt:lpwstr>
  </property>
  <property fmtid="{D5CDD505-2E9C-101B-9397-08002B2CF9AE}" pid="29" name="TocApdxLevel1">
    <vt:lpwstr>4</vt:lpwstr>
  </property>
  <property fmtid="{D5CDD505-2E9C-101B-9397-08002B2CF9AE}" pid="30" name="TocApdxLevel2">
    <vt:lpwstr>5</vt:lpwstr>
  </property>
  <property fmtid="{D5CDD505-2E9C-101B-9397-08002B2CF9AE}" pid="31" name="TocApdxLevel3">
    <vt:lpwstr>6</vt:lpwstr>
  </property>
  <property fmtid="{D5CDD505-2E9C-101B-9397-08002B2CF9AE}" pid="32" name="SPageNumbering1.Ppt">
    <vt:lpwstr>True</vt:lpwstr>
  </property>
  <property fmtid="{D5CDD505-2E9C-101B-9397-08002B2CF9AE}" pid="33" name="SPageNumbering2.Ppt">
    <vt:lpwstr>False</vt:lpwstr>
  </property>
  <property fmtid="{D5CDD505-2E9C-101B-9397-08002B2CF9AE}" pid="34" name="SPageNumbering3.Ppt">
    <vt:lpwstr>False</vt:lpwstr>
  </property>
  <property fmtid="{D5CDD505-2E9C-101B-9397-08002B2CF9AE}" pid="35" name="APageNumbering1.Ppt">
    <vt:lpwstr>True</vt:lpwstr>
  </property>
  <property fmtid="{D5CDD505-2E9C-101B-9397-08002B2CF9AE}" pid="36" name="APageNumbering2.Ppt">
    <vt:lpwstr>False</vt:lpwstr>
  </property>
  <property fmtid="{D5CDD505-2E9C-101B-9397-08002B2CF9AE}" pid="37" name="APageNumbering3.Ppt">
    <vt:lpwstr>False</vt:lpwstr>
  </property>
  <property fmtid="{D5CDD505-2E9C-101B-9397-08002B2CF9AE}" pid="38" name="Language">
    <vt:lpwstr>1033</vt:lpwstr>
  </property>
  <property fmtid="{D5CDD505-2E9C-101B-9397-08002B2CF9AE}" pid="39" name="CCSTemplate">
    <vt:lpwstr>False</vt:lpwstr>
  </property>
  <property fmtid="{D5CDD505-2E9C-101B-9397-08002B2CF9AE}" pid="40" name="ContactPage.Ppt">
    <vt:lpwstr>True</vt:lpwstr>
  </property>
  <property fmtid="{D5CDD505-2E9C-101B-9397-08002B2CF9AE}" pid="41" name="CompanyName">
    <vt:lpwstr/>
  </property>
  <property fmtid="{D5CDD505-2E9C-101B-9397-08002B2CF9AE}" pid="42" name="CompanyNameExtension">
    <vt:lpwstr/>
  </property>
  <property fmtid="{D5CDD505-2E9C-101B-9397-08002B2CF9AE}" pid="43" name="CompanyDescriptor">
    <vt:lpwstr/>
  </property>
  <property fmtid="{D5CDD505-2E9C-101B-9397-08002B2CF9AE}" pid="44" name="CompanyType">
    <vt:lpwstr>0</vt:lpwstr>
  </property>
  <property fmtid="{D5CDD505-2E9C-101B-9397-08002B2CF9AE}" pid="45" name="BusinessUnit">
    <vt:lpwstr>UBSCC</vt:lpwstr>
  </property>
  <property fmtid="{D5CDD505-2E9C-101B-9397-08002B2CF9AE}" pid="46" name="Address.Office">
    <vt:lpwstr/>
  </property>
  <property fmtid="{D5CDD505-2E9C-101B-9397-08002B2CF9AE}" pid="47" name="Fax1.Office">
    <vt:lpwstr/>
  </property>
  <property fmtid="{D5CDD505-2E9C-101B-9397-08002B2CF9AE}" pid="48" name="Phone1.Office">
    <vt:lpwstr/>
  </property>
  <property fmtid="{D5CDD505-2E9C-101B-9397-08002B2CF9AE}" pid="49" name="CompanyID">
    <vt:lpwstr/>
  </property>
  <property fmtid="{D5CDD505-2E9C-101B-9397-08002B2CF9AE}" pid="50" name="CompanyLCID">
    <vt:lpwstr>0</vt:lpwstr>
  </property>
  <property fmtid="{D5CDD505-2E9C-101B-9397-08002B2CF9AE}" pid="51" name="AuthorInfoIncluded">
    <vt:lpwstr>False</vt:lpwstr>
  </property>
  <property fmtid="{D5CDD505-2E9C-101B-9397-08002B2CF9AE}" pid="52" name="AuthorInfoName">
    <vt:lpwstr/>
  </property>
  <property fmtid="{D5CDD505-2E9C-101B-9397-08002B2CF9AE}" pid="53" name="AuthorInfoDetails1">
    <vt:lpwstr/>
  </property>
  <property fmtid="{D5CDD505-2E9C-101B-9397-08002B2CF9AE}" pid="54" name="AuthorInfoDetails2">
    <vt:lpwstr/>
  </property>
  <property fmtid="{D5CDD505-2E9C-101B-9397-08002B2CF9AE}" pid="55" name="AuthorInfoEmail">
    <vt:lpwstr/>
  </property>
  <property fmtid="{D5CDD505-2E9C-101B-9397-08002B2CF9AE}" pid="56" name="AuthorInfoPhone">
    <vt:lpwstr/>
  </property>
  <property fmtid="{D5CDD505-2E9C-101B-9397-08002B2CF9AE}" pid="57" name="Endorsement">
    <vt:lpwstr/>
  </property>
  <property fmtid="{D5CDD505-2E9C-101B-9397-08002B2CF9AE}" pid="58" name="OnScreenShowPageNums">
    <vt:lpwstr>False</vt:lpwstr>
  </property>
  <property fmtid="{D5CDD505-2E9C-101B-9397-08002B2CF9AE}" pid="59" name="OnScreenTOCHyperlink">
    <vt:lpwstr>True</vt:lpwstr>
  </property>
  <property fmtid="{D5CDD505-2E9C-101B-9397-08002B2CF9AE}" pid="60" name="SectionDivider.Ppt">
    <vt:lpwstr>True</vt:lpwstr>
  </property>
  <property fmtid="{D5CDD505-2E9C-101B-9397-08002B2CF9AE}" pid="61" name="IDStampDateFormatID">
    <vt:lpwstr>F1</vt:lpwstr>
  </property>
  <property fmtid="{D5CDD505-2E9C-101B-9397-08002B2CF9AE}" pid="62" name="IDStampDateFormat-T">
    <vt:lpwstr>MMMM d, yyyy h:mm AM/PM</vt:lpwstr>
  </property>
  <property fmtid="{D5CDD505-2E9C-101B-9397-08002B2CF9AE}" pid="63" name="CalendarDateFormatID">
    <vt:lpwstr>F1</vt:lpwstr>
  </property>
  <property fmtid="{D5CDD505-2E9C-101B-9397-08002B2CF9AE}" pid="64" name="CalendarDateFormat-T">
    <vt:lpwstr>MMMM yyyy</vt:lpwstr>
  </property>
  <property fmtid="{D5CDD505-2E9C-101B-9397-08002B2CF9AE}" pid="65" name="CalendarStartDay">
    <vt:lpwstr>1</vt:lpwstr>
  </property>
  <property fmtid="{D5CDD505-2E9C-101B-9397-08002B2CF9AE}" pid="66" name="CoverPageDateFormatFilter">
    <vt:lpwstr>1</vt:lpwstr>
  </property>
  <property fmtid="{D5CDD505-2E9C-101B-9397-08002B2CF9AE}" pid="67" name="CoverPageDateFormatID">
    <vt:lpwstr>F1</vt:lpwstr>
  </property>
  <property fmtid="{D5CDD505-2E9C-101B-9397-08002B2CF9AE}" pid="68" name="CoverPageDateFormat-T">
    <vt:lpwstr>MMMM d, yyyy</vt:lpwstr>
  </property>
  <property fmtid="{D5CDD505-2E9C-101B-9397-08002B2CF9AE}" pid="69" name="DisclaimerPage.Ppt">
    <vt:lpwstr>True</vt:lpwstr>
  </property>
  <property fmtid="{D5CDD505-2E9C-101B-9397-08002B2CF9AE}" pid="70" name="DisclaimerID.Ppt">
    <vt:lpwstr>D1</vt:lpwstr>
  </property>
  <property fmtid="{D5CDD505-2E9C-101B-9397-08002B2CF9AE}" pid="71" name="UseInternalUBSFont.Office">
    <vt:lpwstr>True</vt:lpwstr>
  </property>
  <property fmtid="{D5CDD505-2E9C-101B-9397-08002B2CF9AE}" pid="72" name="EmbedFonts">
    <vt:lpwstr>False</vt:lpwstr>
  </property>
  <property fmtid="{D5CDD505-2E9C-101B-9397-08002B2CF9AE}" pid="73" name="TableSpacerBorder">
    <vt:lpwstr>False</vt:lpwstr>
  </property>
  <property fmtid="{D5CDD505-2E9C-101B-9397-08002B2CF9AE}" pid="74" name="Address-T">
    <vt:lpwstr>&lt;&lt;Address&gt;&gt;</vt:lpwstr>
  </property>
  <property fmtid="{D5CDD505-2E9C-101B-9397-08002B2CF9AE}" pid="75" name="AmountDealType-T">
    <vt:lpwstr>&lt;&lt;Amt./deal-Type&gt;&gt;</vt:lpwstr>
  </property>
  <property fmtid="{D5CDD505-2E9C-101B-9397-08002B2CF9AE}" pid="76" name="ContactDetails-T">
    <vt:lpwstr>&lt;&lt;Contact details&gt;&gt;</vt:lpwstr>
  </property>
  <property fmtid="{D5CDD505-2E9C-101B-9397-08002B2CF9AE}" pid="77" name="ContactName-T">
    <vt:lpwstr>&lt;&lt;Contact name&gt;&gt;</vt:lpwstr>
  </property>
  <property fmtid="{D5CDD505-2E9C-101B-9397-08002B2CF9AE}" pid="78" name="Date-T">
    <vt:lpwstr>&lt;&lt;Date&gt;&gt;</vt:lpwstr>
  </property>
  <property fmtid="{D5CDD505-2E9C-101B-9397-08002B2CF9AE}" pid="79" name="EMailAddress-T">
    <vt:lpwstr>&lt;&lt;Email address&gt;&gt;</vt:lpwstr>
  </property>
  <property fmtid="{D5CDD505-2E9C-101B-9397-08002B2CF9AE}" pid="80" name="LegalEntity-T">
    <vt:lpwstr>&lt;&lt;Legal entity&gt;&gt;</vt:lpwstr>
  </property>
  <property fmtid="{D5CDD505-2E9C-101B-9397-08002B2CF9AE}" pid="81" name="Logo-T">
    <vt:lpwstr>&lt;&lt;Logo&gt;&gt;</vt:lpwstr>
  </property>
  <property fmtid="{D5CDD505-2E9C-101B-9397-08002B2CF9AE}" pid="82" name="Summary-T">
    <vt:lpwstr>&lt;&lt;Summary&gt;&gt;</vt:lpwstr>
  </property>
  <property fmtid="{D5CDD505-2E9C-101B-9397-08002B2CF9AE}" pid="83" name="TableHeading-T">
    <vt:lpwstr>&lt;&lt;Table heading&gt;&gt;</vt:lpwstr>
  </property>
  <property fmtid="{D5CDD505-2E9C-101B-9397-08002B2CF9AE}" pid="84" name="TableSubheading-T">
    <vt:lpwstr>&lt;&lt;Table subheading&gt;&gt;</vt:lpwstr>
  </property>
  <property fmtid="{D5CDD505-2E9C-101B-9397-08002B2CF9AE}" pid="85" name="Subheading-T">
    <vt:lpwstr>&lt;&lt;Table subheading&gt;&gt;</vt:lpwstr>
  </property>
  <property fmtid="{D5CDD505-2E9C-101B-9397-08002B2CF9AE}" pid="86" name="TelephoneNumber-T">
    <vt:lpwstr>&lt;&lt;Telephone number&gt;&gt;</vt:lpwstr>
  </property>
  <property fmtid="{D5CDD505-2E9C-101B-9397-08002B2CF9AE}" pid="87" name="Text-T">
    <vt:lpwstr>&lt;&lt;Text&gt;&gt;</vt:lpwstr>
  </property>
  <property fmtid="{D5CDD505-2E9C-101B-9397-08002B2CF9AE}" pid="88" name="WebAddress-T">
    <vt:lpwstr>&lt;&lt;Web address</vt:lpwstr>
  </property>
  <property fmtid="{D5CDD505-2E9C-101B-9397-08002B2CF9AE}" pid="89" name="Year-T">
    <vt:lpwstr>&lt;&lt;Year&gt;&gt;</vt:lpwstr>
  </property>
  <property fmtid="{D5CDD505-2E9C-101B-9397-08002B2CF9AE}" pid="90" name="Appendix-T">
    <vt:lpwstr>Appendix</vt:lpwstr>
  </property>
  <property fmtid="{D5CDD505-2E9C-101B-9397-08002B2CF9AE}" pid="91" name="Appendices-T">
    <vt:lpwstr>Appendices</vt:lpwstr>
  </property>
  <property fmtid="{D5CDD505-2E9C-101B-9397-08002B2CF9AE}" pid="92" name="AwardTitle-T">
    <vt:lpwstr>&lt;&lt;Award title&gt;&gt;</vt:lpwstr>
  </property>
  <property fmtid="{D5CDD505-2E9C-101B-9397-08002B2CF9AE}" pid="93" name="AwardSubTitle-T">
    <vt:lpwstr>&lt;&lt;Award subtitle&gt;&gt;</vt:lpwstr>
  </property>
  <property fmtid="{D5CDD505-2E9C-101B-9397-08002B2CF9AE}" pid="94" name="BiographicalDetails-T">
    <vt:lpwstr>&lt;&lt;Biographical details&gt;&gt;</vt:lpwstr>
  </property>
  <property fmtid="{D5CDD505-2E9C-101B-9397-08002B2CF9AE}" pid="95" name="Conclusion-T">
    <vt:lpwstr>&lt;&lt;Conclusion&gt;&gt;</vt:lpwstr>
  </property>
  <property fmtid="{D5CDD505-2E9C-101B-9397-08002B2CF9AE}" pid="96" name="ContactInformation-T">
    <vt:lpwstr>Contact information</vt:lpwstr>
  </property>
  <property fmtid="{D5CDD505-2E9C-101B-9397-08002B2CF9AE}" pid="97" name="Continued-T">
    <vt:lpwstr>Continued</vt:lpwstr>
  </property>
  <property fmtid="{D5CDD505-2E9C-101B-9397-08002B2CF9AE}" pid="98" name="DividerTitle-T">
    <vt:lpwstr>&lt;&lt;Divider title&gt;&gt;</vt:lpwstr>
  </property>
  <property fmtid="{D5CDD505-2E9C-101B-9397-08002B2CF9AE}" pid="99" name="Draft-T">
    <vt:lpwstr>Draft</vt:lpwstr>
  </property>
  <property fmtid="{D5CDD505-2E9C-101B-9397-08002B2CF9AE}" pid="100" name="LayoutHeading-T">
    <vt:lpwstr>&lt;&lt;Layout heading&gt;&gt;</vt:lpwstr>
  </property>
  <property fmtid="{D5CDD505-2E9C-101B-9397-08002B2CF9AE}" pid="101" name="MessageText-T">
    <vt:lpwstr>&lt;&lt;Message&gt;&gt;</vt:lpwstr>
  </property>
  <property fmtid="{D5CDD505-2E9C-101B-9397-08002B2CF9AE}" pid="102" name="Name-T">
    <vt:lpwstr>&lt;&lt;Name&gt;&gt;</vt:lpwstr>
  </property>
  <property fmtid="{D5CDD505-2E9C-101B-9397-08002B2CF9AE}" pid="103" name="Notes-T">
    <vt:lpwstr>Notes</vt:lpwstr>
  </property>
  <property fmtid="{D5CDD505-2E9C-101B-9397-08002B2CF9AE}" pid="104" name="PageHeading-T">
    <vt:lpwstr>&lt;&lt;Page heading&gt;&gt;</vt:lpwstr>
  </property>
  <property fmtid="{D5CDD505-2E9C-101B-9397-08002B2CF9AE}" pid="105" name="PresentationTitle-T">
    <vt:lpwstr>&lt;&lt;Presentation title&gt;&gt;</vt:lpwstr>
  </property>
  <property fmtid="{D5CDD505-2E9C-101B-9397-08002B2CF9AE}" pid="106" name="PresentationSubTitle-T">
    <vt:lpwstr>&lt;&lt;Presentation subtitle&gt;&gt;</vt:lpwstr>
  </property>
  <property fmtid="{D5CDD505-2E9C-101B-9397-08002B2CF9AE}" pid="107" name="PresentationPresenter-T">
    <vt:lpwstr>&lt;&lt;Presentation presenter&gt;&gt;</vt:lpwstr>
  </property>
  <property fmtid="{D5CDD505-2E9C-101B-9397-08002B2CF9AE}" pid="108" name="PresPresenterFunction-T">
    <vt:lpwstr>&lt;&lt;Presenter function&gt;&gt;</vt:lpwstr>
  </property>
  <property fmtid="{D5CDD505-2E9C-101B-9397-08002B2CF9AE}" pid="109" name="Quote-T">
    <vt:lpwstr>&lt;&lt;Quote&gt;&gt;</vt:lpwstr>
  </property>
  <property fmtid="{D5CDD505-2E9C-101B-9397-08002B2CF9AE}" pid="110" name="QuoteSource-T">
    <vt:lpwstr>&lt;&lt;Quote source&gt;&gt;</vt:lpwstr>
  </property>
  <property fmtid="{D5CDD505-2E9C-101B-9397-08002B2CF9AE}" pid="111" name="Section-T">
    <vt:lpwstr>Section</vt:lpwstr>
  </property>
  <property fmtid="{D5CDD505-2E9C-101B-9397-08002B2CF9AE}" pid="112" name="Sections-T">
    <vt:lpwstr>Sections</vt:lpwstr>
  </property>
  <property fmtid="{D5CDD505-2E9C-101B-9397-08002B2CF9AE}" pid="113" name="Source-T">
    <vt:lpwstr>Source</vt:lpwstr>
  </property>
  <property fmtid="{D5CDD505-2E9C-101B-9397-08002B2CF9AE}" pid="114" name="Subappendix-T">
    <vt:lpwstr>Subappendix</vt:lpwstr>
  </property>
  <property fmtid="{D5CDD505-2E9C-101B-9397-08002B2CF9AE}" pid="115" name="Subsection-T">
    <vt:lpwstr>Subsection</vt:lpwstr>
  </property>
  <property fmtid="{D5CDD505-2E9C-101B-9397-08002B2CF9AE}" pid="116" name="Subsubappendix-T">
    <vt:lpwstr>Subsubappendix</vt:lpwstr>
  </property>
  <property fmtid="{D5CDD505-2E9C-101B-9397-08002B2CF9AE}" pid="117" name="Subsubsection-T">
    <vt:lpwstr>Subsubsection</vt:lpwstr>
  </property>
  <property fmtid="{D5CDD505-2E9C-101B-9397-08002B2CF9AE}" pid="118" name="TableOfContents-T">
    <vt:lpwstr>Table of contents</vt:lpwstr>
  </property>
  <property fmtid="{D5CDD505-2E9C-101B-9397-08002B2CF9AE}" pid="119" name="Title-T">
    <vt:lpwstr>&lt;&lt;Title&gt;&gt;</vt:lpwstr>
  </property>
  <property fmtid="{D5CDD505-2E9C-101B-9397-08002B2CF9AE}" pid="120" name="Security-T">
    <vt:lpwstr>Internal</vt:lpwstr>
  </property>
  <property fmtid="{D5CDD505-2E9C-101B-9397-08002B2CF9AE}" pid="121" name="Month1">
    <vt:lpwstr>January</vt:lpwstr>
  </property>
  <property fmtid="{D5CDD505-2E9C-101B-9397-08002B2CF9AE}" pid="122" name="Month2">
    <vt:lpwstr>February</vt:lpwstr>
  </property>
  <property fmtid="{D5CDD505-2E9C-101B-9397-08002B2CF9AE}" pid="123" name="Month3">
    <vt:lpwstr>March</vt:lpwstr>
  </property>
  <property fmtid="{D5CDD505-2E9C-101B-9397-08002B2CF9AE}" pid="124" name="Month4">
    <vt:lpwstr>April</vt:lpwstr>
  </property>
  <property fmtid="{D5CDD505-2E9C-101B-9397-08002B2CF9AE}" pid="125" name="Month5">
    <vt:lpwstr>May</vt:lpwstr>
  </property>
  <property fmtid="{D5CDD505-2E9C-101B-9397-08002B2CF9AE}" pid="126" name="Month6">
    <vt:lpwstr>June</vt:lpwstr>
  </property>
  <property fmtid="{D5CDD505-2E9C-101B-9397-08002B2CF9AE}" pid="127" name="Month7">
    <vt:lpwstr>July</vt:lpwstr>
  </property>
  <property fmtid="{D5CDD505-2E9C-101B-9397-08002B2CF9AE}" pid="128" name="Month8">
    <vt:lpwstr>August</vt:lpwstr>
  </property>
  <property fmtid="{D5CDD505-2E9C-101B-9397-08002B2CF9AE}" pid="129" name="Month9">
    <vt:lpwstr>September</vt:lpwstr>
  </property>
  <property fmtid="{D5CDD505-2E9C-101B-9397-08002B2CF9AE}" pid="130" name="Month10">
    <vt:lpwstr>October</vt:lpwstr>
  </property>
  <property fmtid="{D5CDD505-2E9C-101B-9397-08002B2CF9AE}" pid="131" name="Month11">
    <vt:lpwstr>November</vt:lpwstr>
  </property>
  <property fmtid="{D5CDD505-2E9C-101B-9397-08002B2CF9AE}" pid="132" name="Month12">
    <vt:lpwstr>December</vt:lpwstr>
  </property>
  <property fmtid="{D5CDD505-2E9C-101B-9397-08002B2CF9AE}" pid="133" name="D1">
    <vt:lpwstr>S</vt:lpwstr>
  </property>
  <property fmtid="{D5CDD505-2E9C-101B-9397-08002B2CF9AE}" pid="134" name="D2">
    <vt:lpwstr>M</vt:lpwstr>
  </property>
  <property fmtid="{D5CDD505-2E9C-101B-9397-08002B2CF9AE}" pid="135" name="D3">
    <vt:lpwstr>T</vt:lpwstr>
  </property>
  <property fmtid="{D5CDD505-2E9C-101B-9397-08002B2CF9AE}" pid="136" name="D4">
    <vt:lpwstr>W</vt:lpwstr>
  </property>
  <property fmtid="{D5CDD505-2E9C-101B-9397-08002B2CF9AE}" pid="137" name="D5">
    <vt:lpwstr>T</vt:lpwstr>
  </property>
  <property fmtid="{D5CDD505-2E9C-101B-9397-08002B2CF9AE}" pid="138" name="D6">
    <vt:lpwstr>F</vt:lpwstr>
  </property>
  <property fmtid="{D5CDD505-2E9C-101B-9397-08002B2CF9AE}" pid="139" name="D7">
    <vt:lpwstr>S</vt:lpwstr>
  </property>
  <property fmtid="{D5CDD505-2E9C-101B-9397-08002B2CF9AE}" pid="140" name="Chart_Num_Categories_On_XAxis">
    <vt:lpwstr>6</vt:lpwstr>
  </property>
  <property fmtid="{D5CDD505-2E9C-101B-9397-08002B2CF9AE}" pid="141" name="Chart_Annotation_Add_Date">
    <vt:lpwstr>True</vt:lpwstr>
  </property>
  <property fmtid="{D5CDD505-2E9C-101B-9397-08002B2CF9AE}" pid="142" name="Chart_Annotation_Date_Bold">
    <vt:lpwstr>True</vt:lpwstr>
  </property>
  <property fmtid="{D5CDD505-2E9C-101B-9397-08002B2CF9AE}" pid="143" name="Chart_Annotation_Date_Format">
    <vt:lpwstr>F1</vt:lpwstr>
  </property>
  <property fmtid="{D5CDD505-2E9C-101B-9397-08002B2CF9AE}" pid="144" name="Chart_Pie_Chart_Labels">
    <vt:lpwstr>True</vt:lpwstr>
  </property>
  <property fmtid="{D5CDD505-2E9C-101B-9397-08002B2CF9AE}" pid="145" name="Chart_Pie_Chart_Legend">
    <vt:lpwstr>False</vt:lpwstr>
  </property>
  <property fmtid="{D5CDD505-2E9C-101B-9397-08002B2CF9AE}" pid="146" name="Chart_Average_Translated-T">
    <vt:lpwstr>Average</vt:lpwstr>
  </property>
  <property fmtid="{D5CDD505-2E9C-101B-9397-08002B2CF9AE}" pid="147" name="Chart_Share_PX-T">
    <vt:lpwstr>Stock price</vt:lpwstr>
  </property>
  <property fmtid="{D5CDD505-2E9C-101B-9397-08002B2CF9AE}" pid="148" name="Chart_Stock_Volume_XAxis-T">
    <vt:lpwstr>Closing date</vt:lpwstr>
  </property>
  <property fmtid="{D5CDD505-2E9C-101B-9397-08002B2CF9AE}" pid="149" name="Chart_Volume_Label-T">
    <vt:lpwstr>Volume (000s)</vt:lpwstr>
  </property>
  <property fmtid="{D5CDD505-2E9C-101B-9397-08002B2CF9AE}" pid="150" name="Chart_Thick_Lines">
    <vt:lpwstr>False</vt:lpwstr>
  </property>
  <property fmtid="{D5CDD505-2E9C-101B-9397-08002B2CF9AE}" pid="151" name="Chart_Show_Gridlines">
    <vt:lpwstr>True</vt:lpwstr>
  </property>
  <property fmtid="{D5CDD505-2E9C-101B-9397-08002B2CF9AE}" pid="152" name="Chart_Show_YAxis">
    <vt:lpwstr>False</vt:lpwstr>
  </property>
  <property fmtid="{D5CDD505-2E9C-101B-9397-08002B2CF9AE}" pid="153" name="Chart_Use_Stack_White_Border">
    <vt:lpwstr>True</vt:lpwstr>
  </property>
  <property fmtid="{D5CDD505-2E9C-101B-9397-08002B2CF9AE}" pid="154" name="Chart_Use_Dash_Style">
    <vt:lpwstr>False</vt:lpwstr>
  </property>
  <property fmtid="{D5CDD505-2E9C-101B-9397-08002B2CF9AE}" pid="155" name="DateFormat.Ppt">
    <vt:lpwstr>F1</vt:lpwstr>
  </property>
  <property fmtid="{D5CDD505-2E9C-101B-9397-08002B2CF9AE}" pid="156" name="PresPrint4x3OnScreen">
    <vt:bool>false</vt:bool>
  </property>
</Properties>
</file>