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1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2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3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183" r:id="rId2"/>
  </p:sldMasterIdLst>
  <p:notesMasterIdLst>
    <p:notesMasterId r:id="rId14"/>
  </p:notesMasterIdLst>
  <p:handoutMasterIdLst>
    <p:handoutMasterId r:id="rId15"/>
  </p:handoutMasterIdLst>
  <p:sldIdLst>
    <p:sldId id="265" r:id="rId3"/>
    <p:sldId id="258" r:id="rId4"/>
    <p:sldId id="264" r:id="rId5"/>
    <p:sldId id="267" r:id="rId6"/>
    <p:sldId id="273" r:id="rId7"/>
    <p:sldId id="274" r:id="rId8"/>
    <p:sldId id="269" r:id="rId9"/>
    <p:sldId id="270" r:id="rId10"/>
    <p:sldId id="272" r:id="rId11"/>
    <p:sldId id="271" r:id="rId12"/>
    <p:sldId id="275" r:id="rId13"/>
  </p:sldIdLst>
  <p:sldSz cx="13404850" cy="7543800"/>
  <p:notesSz cx="6996113" cy="9282113"/>
  <p:custDataLst>
    <p:tags r:id="rId16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lang="en-US" kern="1200">
        <a:solidFill>
          <a:schemeClr val="tx1"/>
        </a:solidFill>
        <a:latin typeface="Frutiger 55 Roman"/>
        <a:ea typeface="+mn-ea"/>
        <a:cs typeface="+mn-cs"/>
      </a:defRPr>
    </a:lvl1pPr>
    <a:lvl2pPr marL="60931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1218621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827931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2437242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3046552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6pPr>
    <a:lvl7pPr marL="3655863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7pPr>
    <a:lvl8pPr marL="4265173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8pPr>
    <a:lvl9pPr marL="4874484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030C549-4C55-4C9A-8619-56AC5A5EDCB9}">
          <p14:sldIdLst>
            <p14:sldId id="265"/>
          </p14:sldIdLst>
        </p14:section>
        <p14:section name="Untitled Section" id="{B84B32C3-02CE-4382-A6AF-5E9B2CF4795D}">
          <p14:sldIdLst>
            <p14:sldId id="258"/>
            <p14:sldId id="264"/>
            <p14:sldId id="267"/>
            <p14:sldId id="273"/>
            <p14:sldId id="274"/>
            <p14:sldId id="269"/>
            <p14:sldId id="270"/>
            <p14:sldId id="272"/>
            <p14:sldId id="271"/>
            <p14:sldId id="275"/>
          </p14:sldIdLst>
        </p14:section>
        <p14:section name="Untitled Section" id="{0C18BB5A-D0E1-48EA-A9BF-533F32D6E2B4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4579" userDrawn="1">
          <p15:clr>
            <a:srgbClr val="A4A3A4"/>
          </p15:clr>
        </p15:guide>
        <p15:guide id="2" orient="horz" pos="686" userDrawn="1">
          <p15:clr>
            <a:srgbClr val="A4A3A4"/>
          </p15:clr>
        </p15:guide>
        <p15:guide id="3" orient="horz" pos="539" userDrawn="1">
          <p15:clr>
            <a:srgbClr val="A4A3A4"/>
          </p15:clr>
        </p15:guide>
        <p15:guide id="4" orient="horz" pos="343" userDrawn="1">
          <p15:clr>
            <a:srgbClr val="A4A3A4"/>
          </p15:clr>
        </p15:guide>
        <p15:guide id="5" orient="horz" pos="4164" userDrawn="1">
          <p15:clr>
            <a:srgbClr val="A4A3A4"/>
          </p15:clr>
        </p15:guide>
        <p15:guide id="6" orient="horz" pos="2559" userDrawn="1">
          <p15:clr>
            <a:srgbClr val="A4A3A4"/>
          </p15:clr>
        </p15:guide>
        <p15:guide id="7" orient="horz" pos="1176" userDrawn="1">
          <p15:clr>
            <a:srgbClr val="A4A3A4"/>
          </p15:clr>
        </p15:guide>
        <p15:guide id="8" orient="horz" pos="944" userDrawn="1">
          <p15:clr>
            <a:srgbClr val="A4A3A4"/>
          </p15:clr>
        </p15:guide>
        <p15:guide id="9" orient="horz" pos="2785" userDrawn="1">
          <p15:clr>
            <a:srgbClr val="A4A3A4"/>
          </p15:clr>
        </p15:guide>
        <p15:guide id="10" pos="4222" userDrawn="1">
          <p15:clr>
            <a:srgbClr val="A4A3A4"/>
          </p15:clr>
        </p15:guide>
        <p15:guide id="11" pos="354" userDrawn="1">
          <p15:clr>
            <a:srgbClr val="A4A3A4"/>
          </p15:clr>
        </p15:guide>
        <p15:guide id="12" pos="8067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  <p:ext uri="{50385BFA-195E-4E9F-9E8A-86900EEC6D5D}">
      <p14:sectionPr xmlns="" xmlns:p14="http://schemas.microsoft.com/office/powerpoint/2007/7/12/main">
        <p14:section name="Default Section" slideIdLst="263 258" id="{F3A50AD0-1C96-4FFB-A588-4C2E07833EC5}"/>
        <p14:section name="Untitled Section" slideIdLst="259 260" id="{731A7D92-B090-44AE-BDF3-5EDBB7844CCD}"/>
        <p14:section name="Untitled Section" slideIdLst="261 262" id="{8A1131A8-562D-483F-B678-EACC5503E90B}"/>
      </p14:sectionPr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D80"/>
    <a:srgbClr val="919191"/>
    <a:srgbClr val="929395"/>
    <a:srgbClr val="66008C"/>
    <a:srgbClr val="F7B50C"/>
    <a:srgbClr val="CC7A02"/>
    <a:srgbClr val="002B7F"/>
    <a:srgbClr val="BEBEBE"/>
    <a:srgbClr val="5B77CC"/>
    <a:srgbClr val="FFD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4669" autoAdjust="0"/>
  </p:normalViewPr>
  <p:slideViewPr>
    <p:cSldViewPr snapToGrid="0">
      <p:cViewPr>
        <p:scale>
          <a:sx n="100" d="100"/>
          <a:sy n="100" d="100"/>
        </p:scale>
        <p:origin x="-426" y="-108"/>
      </p:cViewPr>
      <p:guideLst>
        <p:guide orient="horz" pos="4579"/>
        <p:guide orient="horz" pos="686"/>
        <p:guide orient="horz" pos="539"/>
        <p:guide orient="horz" pos="343"/>
        <p:guide orient="horz" pos="4164"/>
        <p:guide orient="horz" pos="2559"/>
        <p:guide orient="horz" pos="1176"/>
        <p:guide orient="horz" pos="944"/>
        <p:guide orient="horz" pos="2785"/>
        <p:guide pos="4222"/>
        <p:guide pos="354"/>
        <p:guide pos="8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896" y="-102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7308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5225" y="0"/>
            <a:ext cx="727075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4625"/>
            <a:ext cx="49053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86563" y="9064625"/>
            <a:ext cx="185737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3696B7D-EF83-44B5-82B1-48F110CC46E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4592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9213" y="257175"/>
            <a:ext cx="4722812" cy="2659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3267075"/>
            <a:ext cx="59372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0950" y="8820150"/>
            <a:ext cx="3033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0" tIns="0" rIns="1998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1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A45EEF0-2412-4E74-8042-71FA5C916756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81038" y="3128963"/>
            <a:ext cx="59118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3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58111" indent="-258111" algn="l" rtl="0" eaLnBrk="0" fontAlgn="base" hangingPunct="0">
      <a:spcBef>
        <a:spcPct val="30000"/>
      </a:spcBef>
      <a:spcAft>
        <a:spcPct val="0"/>
      </a:spcAft>
      <a:buClr>
        <a:srgbClr val="FF0000"/>
      </a:buClr>
      <a:buSzPct val="100000"/>
      <a:buFont typeface="Frutiger 55 Roman" pitchFamily="34" charset="0"/>
      <a:buChar char="•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751060" indent="-239070" algn="l" rtl="0" eaLnBrk="0" fontAlgn="base" hangingPunct="0">
      <a:spcBef>
        <a:spcPct val="30000"/>
      </a:spcBef>
      <a:spcAft>
        <a:spcPct val="0"/>
      </a:spcAft>
      <a:buSzPct val="80000"/>
      <a:buChar char="—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1263050" indent="-258111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787734" indent="-270805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2280683" indent="-239070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3046552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6pPr>
    <a:lvl7pPr marL="3655863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7pPr>
    <a:lvl8pPr marL="4265173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8pPr>
    <a:lvl9pPr marL="4874484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7473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4227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1610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1.emf"/><Relationship Id="rId4" Type="http://schemas.openxmlformats.org/officeDocument/2006/relationships/tags" Target="../tags/tag5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image" Target="../media/image1.emf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image" Target="../media/image1.emf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image" Target="../media/image1.emf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image" Target="../media/image1.emf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1.e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1.emf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image" Target="../media/image1.emf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560566" y="7040880"/>
            <a:ext cx="4764815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&lt;&lt;COVER PAGE DATE&gt;&gt;</a:t>
            </a:r>
            <a:endParaRPr lang="en-US" dirty="0"/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562613" y="4599432"/>
            <a:ext cx="666322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</a:defRPr>
            </a:lvl1pPr>
          </a:lstStyle>
          <a:p>
            <a:pPr lvl="0"/>
            <a:r>
              <a:rPr lang="en-US" dirty="0" smtClean="0"/>
              <a:t>&lt;&lt;Presenter function&gt;&gt;</a:t>
            </a:r>
            <a:endParaRPr lang="en-US" dirty="0"/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560569" y="4352544"/>
            <a:ext cx="6661840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560566" y="2176272"/>
            <a:ext cx="10931046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&lt;&lt;Keyline: short headline&gt;&gt;</a:t>
            </a:r>
            <a:endParaRPr lang="en-US" dirty="0"/>
          </a:p>
        </p:txBody>
      </p:sp>
      <p:sp>
        <p:nvSpPr>
          <p:cNvPr id="9" name="SECURITY TEXT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10138941" y="742942"/>
            <a:ext cx="2656598" cy="184666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 smtClean="0">
                <a:latin typeface="Frutiger 55 Roman"/>
              </a:rPr>
              <a:t>Internal</a:t>
            </a:r>
            <a:endParaRPr lang="en-US" sz="1200" dirty="0">
              <a:latin typeface="Frutiger 55 Roman"/>
            </a:endParaRPr>
          </a:p>
        </p:txBody>
      </p:sp>
      <p:sp>
        <p:nvSpPr>
          <p:cNvPr id="11" name="PRESENTATION INFOLINE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560566" y="3474721"/>
            <a:ext cx="10931046" cy="342900"/>
          </a:xfrm>
        </p:spPr>
        <p:txBody>
          <a:bodyPr/>
          <a:lstStyle>
            <a:lvl1pPr marL="0" indent="0">
              <a:buNone/>
              <a:defRPr sz="2000">
                <a:latin typeface="UBSHeadline"/>
              </a:defRPr>
            </a:lvl1pPr>
          </a:lstStyle>
          <a:p>
            <a:pPr lvl="0"/>
            <a:r>
              <a:rPr lang="en-US" dirty="0" smtClean="0"/>
              <a:t>&lt;&lt;Infoline: presentation description&gt;&gt;</a:t>
            </a:r>
          </a:p>
        </p:txBody>
      </p:sp>
      <p:sp>
        <p:nvSpPr>
          <p:cNvPr id="4" name="DraftStamp" hidden="1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566928"/>
            <a:ext cx="1108260" cy="4050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873032" y="4059937"/>
            <a:ext cx="591032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560565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7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9" name="DOCUMENT ID"/>
          <p:cNvSpPr txBox="1"/>
          <p:nvPr userDrawn="1">
            <p:custDataLst>
              <p:tags r:id="rId14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de-CH" sz="600" dirty="0" smtClean="0"/>
              <a:t>UBSPROD\</a:t>
            </a:r>
            <a:r>
              <a:rPr lang="de-CH" sz="600" dirty="0" err="1" smtClean="0"/>
              <a:t>hewitma</a:t>
            </a:r>
            <a:r>
              <a:rPr lang="de-CH" sz="600" dirty="0" smtClean="0"/>
              <a:t> [</a:t>
            </a:r>
            <a:r>
              <a:rPr lang="de-CH" sz="600" dirty="0" err="1" smtClean="0"/>
              <a:t>printed</a:t>
            </a:r>
            <a:r>
              <a:rPr lang="de-CH" sz="600" dirty="0" smtClean="0"/>
              <a:t>: ____] [</a:t>
            </a:r>
            <a:r>
              <a:rPr lang="de-CH" sz="600" dirty="0" err="1" smtClean="0"/>
              <a:t>saved</a:t>
            </a:r>
            <a:r>
              <a:rPr lang="de-CH" sz="600" dirty="0" smtClean="0"/>
              <a:t>: September 4, 2019 3:20 PM] C:\UBS\Dev\Projects\CodeRed-python-course\Day 1\Day 1.pptx </a:t>
            </a:r>
            <a:endParaRPr lang="de-CH" sz="600" dirty="0" smtClean="0"/>
          </a:p>
        </p:txBody>
      </p:sp>
      <p:grpSp>
        <p:nvGrpSpPr>
          <p:cNvPr id="4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1" name="Straight Connector 4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5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6873032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7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de-CH" sz="600" dirty="0" smtClean="0"/>
              <a:t>UBSPROD\</a:t>
            </a:r>
            <a:r>
              <a:rPr lang="de-CH" sz="600" dirty="0" err="1" smtClean="0"/>
              <a:t>hewitma</a:t>
            </a:r>
            <a:r>
              <a:rPr lang="de-CH" sz="600" dirty="0" smtClean="0"/>
              <a:t> [</a:t>
            </a:r>
            <a:r>
              <a:rPr lang="de-CH" sz="600" dirty="0" err="1" smtClean="0"/>
              <a:t>printed</a:t>
            </a:r>
            <a:r>
              <a:rPr lang="de-CH" sz="600" dirty="0" smtClean="0"/>
              <a:t>: ____] [</a:t>
            </a:r>
            <a:r>
              <a:rPr lang="de-CH" sz="600" dirty="0" err="1" smtClean="0"/>
              <a:t>saved</a:t>
            </a:r>
            <a:r>
              <a:rPr lang="de-CH" sz="600" dirty="0" smtClean="0"/>
              <a:t>: September 4, 2019 3:20 PM] C:\UBS\Dev\Projects\CodeRed-python-course\Day 1\Day 1.pptx </a:t>
            </a:r>
            <a:endParaRPr lang="de-CH" sz="600" dirty="0" smtClean="0"/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4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6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de-CH" sz="600" dirty="0" smtClean="0"/>
              <a:t>UBSPROD\</a:t>
            </a:r>
            <a:r>
              <a:rPr lang="de-CH" sz="600" dirty="0" err="1" smtClean="0"/>
              <a:t>hewitma</a:t>
            </a:r>
            <a:r>
              <a:rPr lang="de-CH" sz="600" dirty="0" smtClean="0"/>
              <a:t> [</a:t>
            </a:r>
            <a:r>
              <a:rPr lang="de-CH" sz="600" dirty="0" err="1" smtClean="0"/>
              <a:t>printed</a:t>
            </a:r>
            <a:r>
              <a:rPr lang="de-CH" sz="600" dirty="0" smtClean="0"/>
              <a:t>: ____] [</a:t>
            </a:r>
            <a:r>
              <a:rPr lang="de-CH" sz="600" dirty="0" err="1" smtClean="0"/>
              <a:t>saved</a:t>
            </a:r>
            <a:r>
              <a:rPr lang="de-CH" sz="600" dirty="0" smtClean="0"/>
              <a:t>: September 4, 2019 3:20 PM] C:\UBS\Dev\Projects\CodeRed-python-course\Day 1\Day 1.pptx </a:t>
            </a:r>
            <a:endParaRPr lang="de-CH" sz="600" dirty="0" smtClean="0"/>
          </a:p>
        </p:txBody>
      </p:sp>
      <p:grpSp>
        <p:nvGrpSpPr>
          <p:cNvPr id="37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8" name="Straight Connector 3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8969063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8969063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8969063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4764815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4764815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4764815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560567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560567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8969063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8969063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4764815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4764815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560567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560567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4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47" name="DOCUMENT ID"/>
          <p:cNvSpPr txBox="1"/>
          <p:nvPr userDrawn="1">
            <p:custDataLst>
              <p:tags r:id="rId20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de-CH" sz="600" dirty="0" smtClean="0"/>
              <a:t>UBSPROD\</a:t>
            </a:r>
            <a:r>
              <a:rPr lang="de-CH" sz="600" dirty="0" err="1" smtClean="0"/>
              <a:t>hewitma</a:t>
            </a:r>
            <a:r>
              <a:rPr lang="de-CH" sz="600" dirty="0" smtClean="0"/>
              <a:t> [</a:t>
            </a:r>
            <a:r>
              <a:rPr lang="de-CH" sz="600" dirty="0" err="1" smtClean="0"/>
              <a:t>printed</a:t>
            </a:r>
            <a:r>
              <a:rPr lang="de-CH" sz="600" dirty="0" smtClean="0"/>
              <a:t>: ____] [</a:t>
            </a:r>
            <a:r>
              <a:rPr lang="de-CH" sz="600" dirty="0" err="1" smtClean="0"/>
              <a:t>saved</a:t>
            </a:r>
            <a:r>
              <a:rPr lang="de-CH" sz="600" dirty="0" smtClean="0"/>
              <a:t>: September 4, 2019 3:20 PM] C:\UBS\Dev\Projects\CodeRed-python-course\Day 1\Day 1.pptx </a:t>
            </a:r>
            <a:endParaRPr lang="de-CH" sz="600" dirty="0" smtClean="0"/>
          </a:p>
        </p:txBody>
      </p:sp>
      <p:grpSp>
        <p:nvGrpSpPr>
          <p:cNvPr id="4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9" name="Straight Connector 4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1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19" name="DOCUMENT ID"/>
          <p:cNvSpPr txBox="1"/>
          <p:nvPr userDrawn="1">
            <p:custDataLst>
              <p:tags r:id="rId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de-CH" sz="600" dirty="0" smtClean="0"/>
              <a:t>UBSPROD\</a:t>
            </a:r>
            <a:r>
              <a:rPr lang="de-CH" sz="600" dirty="0" err="1" smtClean="0"/>
              <a:t>hewitma</a:t>
            </a:r>
            <a:r>
              <a:rPr lang="de-CH" sz="600" dirty="0" smtClean="0"/>
              <a:t> [</a:t>
            </a:r>
            <a:r>
              <a:rPr lang="de-CH" sz="600" dirty="0" err="1" smtClean="0"/>
              <a:t>printed</a:t>
            </a:r>
            <a:r>
              <a:rPr lang="de-CH" sz="600" dirty="0" smtClean="0"/>
              <a:t>: ____] [</a:t>
            </a:r>
            <a:r>
              <a:rPr lang="de-CH" sz="600" dirty="0" err="1" smtClean="0"/>
              <a:t>saved</a:t>
            </a:r>
            <a:r>
              <a:rPr lang="de-CH" sz="600" dirty="0" smtClean="0"/>
              <a:t>: September 4, 2019 3:20 PM] C:\UBS\Dev\Projects\CodeRed-python-course\Day 1\Day 1.pptx </a:t>
            </a:r>
            <a:endParaRPr lang="de-CH" sz="600" dirty="0" smtClean="0"/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1" name="Straight Connector 2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1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de-CH" sz="600" dirty="0" smtClean="0"/>
              <a:t>UBSPROD\</a:t>
            </a:r>
            <a:r>
              <a:rPr lang="de-CH" sz="600" dirty="0" err="1" smtClean="0"/>
              <a:t>hewitma</a:t>
            </a:r>
            <a:r>
              <a:rPr lang="de-CH" sz="600" dirty="0" smtClean="0"/>
              <a:t> [</a:t>
            </a:r>
            <a:r>
              <a:rPr lang="de-CH" sz="600" dirty="0" err="1" smtClean="0"/>
              <a:t>printed</a:t>
            </a:r>
            <a:r>
              <a:rPr lang="de-CH" sz="600" dirty="0" smtClean="0"/>
              <a:t>: ____] [</a:t>
            </a:r>
            <a:r>
              <a:rPr lang="de-CH" sz="600" dirty="0" err="1" smtClean="0"/>
              <a:t>saved</a:t>
            </a:r>
            <a:r>
              <a:rPr lang="de-CH" sz="600" dirty="0" smtClean="0"/>
              <a:t>: September 4, 2019 3:20 PM] C:\UBS\Dev\Projects\CodeRed-python-course\Day 1\Day 1.pptx </a:t>
            </a:r>
            <a:endParaRPr lang="de-CH" sz="600" dirty="0" smtClean="0"/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559382" y="2432304"/>
            <a:ext cx="12247158" cy="103327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&lt;&lt;Divider title&gt;&gt;</a:t>
            </a:r>
            <a:endParaRPr lang="en-US" dirty="0"/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559382" y="2011680"/>
            <a:ext cx="12247158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Arial Unicode MS" pitchFamily="34" charset="-128"/>
              </a:defRPr>
            </a:lvl1pPr>
          </a:lstStyle>
          <a:p>
            <a:r>
              <a:rPr lang="en-US" dirty="0" smtClean="0"/>
              <a:t>Click to edit Section / Appendix number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83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559382" y="1362457"/>
            <a:ext cx="12247158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559382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59379" y="2"/>
            <a:ext cx="12247158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3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de-CH" sz="600" dirty="0" smtClean="0"/>
              <a:t>UBSPROD\</a:t>
            </a:r>
            <a:r>
              <a:rPr lang="de-CH" sz="600" dirty="0" err="1" smtClean="0"/>
              <a:t>hewitma</a:t>
            </a:r>
            <a:r>
              <a:rPr lang="de-CH" sz="600" dirty="0" smtClean="0"/>
              <a:t> [</a:t>
            </a:r>
            <a:r>
              <a:rPr lang="de-CH" sz="600" dirty="0" err="1" smtClean="0"/>
              <a:t>printed</a:t>
            </a:r>
            <a:r>
              <a:rPr lang="de-CH" sz="600" dirty="0" smtClean="0"/>
              <a:t>: ____] [</a:t>
            </a:r>
            <a:r>
              <a:rPr lang="de-CH" sz="600" dirty="0" err="1" smtClean="0"/>
              <a:t>saved</a:t>
            </a:r>
            <a:r>
              <a:rPr lang="de-CH" sz="600" dirty="0" smtClean="0"/>
              <a:t>: September 4, 2019 3:20 PM] C:\UBS\Dev\Projects\CodeRed-python-course\Day 1\Day 1.pptx </a:t>
            </a:r>
            <a:endParaRPr lang="de-CH" sz="600" dirty="0" smtClean="0"/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60567" y="1852247"/>
            <a:ext cx="12247158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61963" indent="-236538">
              <a:defRPr sz="1600">
                <a:latin typeface="Frutiger 55 Roman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1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de-CH" sz="600" dirty="0" smtClean="0"/>
              <a:t>UBSPROD\</a:t>
            </a:r>
            <a:r>
              <a:rPr lang="de-CH" sz="600" dirty="0" err="1" smtClean="0"/>
              <a:t>hewitma</a:t>
            </a:r>
            <a:r>
              <a:rPr lang="de-CH" sz="600" dirty="0" smtClean="0"/>
              <a:t> [</a:t>
            </a:r>
            <a:r>
              <a:rPr lang="de-CH" sz="600" dirty="0" err="1" smtClean="0"/>
              <a:t>printed</a:t>
            </a:r>
            <a:r>
              <a:rPr lang="de-CH" sz="600" dirty="0" smtClean="0"/>
              <a:t>: ____] [</a:t>
            </a:r>
            <a:r>
              <a:rPr lang="de-CH" sz="600" dirty="0" err="1" smtClean="0"/>
              <a:t>saved</a:t>
            </a:r>
            <a:r>
              <a:rPr lang="de-CH" sz="600" dirty="0" smtClean="0"/>
              <a:t>: September 4, 2019 3:20 PM] C:\UBS\Dev\Projects\CodeRed-python-course\Day 1\Day 1.pptx </a:t>
            </a:r>
            <a:endParaRPr lang="de-CH" sz="600" dirty="0" smtClean="0"/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2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0777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de-CH" sz="600" dirty="0" smtClean="0"/>
              <a:t>UBSPROD\</a:t>
            </a:r>
            <a:r>
              <a:rPr lang="de-CH" sz="600" dirty="0" err="1" smtClean="0"/>
              <a:t>hewitma</a:t>
            </a:r>
            <a:r>
              <a:rPr lang="de-CH" sz="600" dirty="0" smtClean="0"/>
              <a:t> [</a:t>
            </a:r>
            <a:r>
              <a:rPr lang="de-CH" sz="600" dirty="0" err="1" smtClean="0"/>
              <a:t>printed</a:t>
            </a:r>
            <a:r>
              <a:rPr lang="de-CH" sz="600" dirty="0" smtClean="0"/>
              <a:t>: ____] [</a:t>
            </a:r>
            <a:r>
              <a:rPr lang="de-CH" sz="600" dirty="0" err="1" smtClean="0"/>
              <a:t>saved</a:t>
            </a:r>
            <a:r>
              <a:rPr lang="de-CH" sz="600" dirty="0" smtClean="0"/>
              <a:t>: September 4, 2019 3:20 PM] C:\UBS\Dev\Projects\CodeRed-python-course\Day 1\Day 1.pptx </a:t>
            </a:r>
            <a:endParaRPr lang="de-CH" sz="600" dirty="0" smtClean="0"/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560567" y="6263642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0567" y="1856234"/>
            <a:ext cx="12247158" cy="4407410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 defTabSz="914400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7" name="DOCUMENT ID"/>
          <p:cNvSpPr txBox="1"/>
          <p:nvPr userDrawn="1">
            <p:custDataLst>
              <p:tags r:id="rId5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de-CH" sz="600" dirty="0" smtClean="0"/>
              <a:t>UBSPROD\</a:t>
            </a:r>
            <a:r>
              <a:rPr lang="de-CH" sz="600" dirty="0" err="1" smtClean="0"/>
              <a:t>hewitma</a:t>
            </a:r>
            <a:r>
              <a:rPr lang="de-CH" sz="600" dirty="0" smtClean="0"/>
              <a:t> [</a:t>
            </a:r>
            <a:r>
              <a:rPr lang="de-CH" sz="600" dirty="0" err="1" smtClean="0"/>
              <a:t>printed</a:t>
            </a:r>
            <a:r>
              <a:rPr lang="de-CH" sz="600" dirty="0" smtClean="0"/>
              <a:t>: ____] [</a:t>
            </a:r>
            <a:r>
              <a:rPr lang="de-CH" sz="600" dirty="0" err="1" smtClean="0"/>
              <a:t>saved</a:t>
            </a:r>
            <a:r>
              <a:rPr lang="de-CH" sz="600" dirty="0" smtClean="0"/>
              <a:t>: September 4, 2019 3:20 PM] C:\UBS\Dev\Projects\CodeRed-python-course\Day 1\Day 1.pptx </a:t>
            </a:r>
            <a:endParaRPr lang="de-CH" sz="600" dirty="0" smtClean="0"/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6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560567" y="6249810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60567" y="441186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560567" y="405423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3694181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0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de-CH" sz="600" dirty="0" smtClean="0"/>
              <a:t>UBSPROD\</a:t>
            </a:r>
            <a:r>
              <a:rPr lang="de-CH" sz="600" dirty="0" err="1" smtClean="0"/>
              <a:t>hewitma</a:t>
            </a:r>
            <a:r>
              <a:rPr lang="de-CH" sz="600" dirty="0" smtClean="0"/>
              <a:t> [</a:t>
            </a:r>
            <a:r>
              <a:rPr lang="de-CH" sz="600" dirty="0" err="1" smtClean="0"/>
              <a:t>printed</a:t>
            </a:r>
            <a:r>
              <a:rPr lang="de-CH" sz="600" dirty="0" smtClean="0"/>
              <a:t>: ____] [</a:t>
            </a:r>
            <a:r>
              <a:rPr lang="de-CH" sz="600" dirty="0" err="1" smtClean="0"/>
              <a:t>saved</a:t>
            </a:r>
            <a:r>
              <a:rPr lang="de-CH" sz="600" dirty="0" smtClean="0"/>
              <a:t>: September 4, 2019 3:20 PM] C:\UBS\Dev\Projects\CodeRed-python-course\Day 1\Day 1.pptx </a:t>
            </a:r>
            <a:endParaRPr lang="de-CH" sz="600" dirty="0" smtClean="0"/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6873032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1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de-CH" sz="600" dirty="0" smtClean="0"/>
              <a:t>UBSPROD\</a:t>
            </a:r>
            <a:r>
              <a:rPr lang="de-CH" sz="600" dirty="0" err="1" smtClean="0"/>
              <a:t>hewitma</a:t>
            </a:r>
            <a:r>
              <a:rPr lang="de-CH" sz="600" dirty="0" smtClean="0"/>
              <a:t> [</a:t>
            </a:r>
            <a:r>
              <a:rPr lang="de-CH" sz="600" dirty="0" err="1" smtClean="0"/>
              <a:t>printed</a:t>
            </a:r>
            <a:r>
              <a:rPr lang="de-CH" sz="600" dirty="0" smtClean="0"/>
              <a:t>: ____] [</a:t>
            </a:r>
            <a:r>
              <a:rPr lang="de-CH" sz="600" dirty="0" err="1" smtClean="0"/>
              <a:t>saved</a:t>
            </a:r>
            <a:r>
              <a:rPr lang="de-CH" sz="600" dirty="0" smtClean="0"/>
              <a:t>: September 4, 2019 3:20 PM] C:\UBS\Dev\Projects\CodeRed-python-course\Day 1\Day 1.pptx </a:t>
            </a:r>
            <a:endParaRPr lang="de-CH" sz="600" dirty="0" smtClean="0"/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8969063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8969063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4764815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4764815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3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4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de-CH" sz="600" dirty="0" smtClean="0"/>
              <a:t>UBSPROD\</a:t>
            </a:r>
            <a:r>
              <a:rPr lang="de-CH" sz="600" dirty="0" err="1" smtClean="0"/>
              <a:t>hewitma</a:t>
            </a:r>
            <a:r>
              <a:rPr lang="de-CH" sz="600" dirty="0" smtClean="0"/>
              <a:t> [</a:t>
            </a:r>
            <a:r>
              <a:rPr lang="de-CH" sz="600" dirty="0" err="1" smtClean="0"/>
              <a:t>printed</a:t>
            </a:r>
            <a:r>
              <a:rPr lang="de-CH" sz="600" dirty="0" smtClean="0"/>
              <a:t>: ____] [</a:t>
            </a:r>
            <a:r>
              <a:rPr lang="de-CH" sz="600" dirty="0" err="1" smtClean="0"/>
              <a:t>saved</a:t>
            </a:r>
            <a:r>
              <a:rPr lang="de-CH" sz="600" dirty="0" smtClean="0"/>
              <a:t>: September 4, 2019 3:20 PM] C:\UBS\Dev\Projects\CodeRed-python-course\Day 1\Day 1.pptx </a:t>
            </a:r>
            <a:endParaRPr lang="de-CH" sz="600" dirty="0" smtClean="0"/>
          </a:p>
        </p:txBody>
      </p:sp>
      <p:grpSp>
        <p:nvGrpSpPr>
          <p:cNvPr id="35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7" name="Straight Connector 3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560567" y="1856233"/>
            <a:ext cx="12247158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560567" y="0"/>
            <a:ext cx="12247158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  <p:sldLayoutId id="2147484195" r:id="rId12"/>
    <p:sldLayoutId id="2147484196" r:id="rId13"/>
    <p:sldLayoutId id="2147484197" r:id="rId14"/>
    <p:sldLayoutId id="2147484198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139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4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2.xml"/><Relationship Id="rId1" Type="http://schemas.openxmlformats.org/officeDocument/2006/relationships/tags" Target="../tags/tag15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55.xml"/><Relationship Id="rId7" Type="http://schemas.openxmlformats.org/officeDocument/2006/relationships/image" Target="../media/image9.png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REATE DATE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>
          <a:xfrm>
            <a:off x="560566" y="7040880"/>
            <a:ext cx="4764815" cy="246221"/>
          </a:xfrm>
        </p:spPr>
        <p:txBody>
          <a:bodyPr/>
          <a:lstStyle/>
          <a:p>
            <a:r>
              <a:rPr lang="en-US" smtClean="0"/>
              <a:t>May 14, 2019</a:t>
            </a:r>
            <a:endParaRPr lang="en-US" dirty="0"/>
          </a:p>
        </p:txBody>
      </p:sp>
      <p:sp>
        <p:nvSpPr>
          <p:cNvPr id="5" name="PRESENTATION PRESENTER FUNCTION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548098" y="5385816"/>
            <a:ext cx="6663229" cy="274320"/>
          </a:xfrm>
        </p:spPr>
        <p:txBody>
          <a:bodyPr/>
          <a:lstStyle/>
          <a:p>
            <a:r>
              <a:rPr lang="en-US" dirty="0" smtClean="0"/>
              <a:t>TOC EUS </a:t>
            </a:r>
            <a:r>
              <a:rPr lang="en-US" dirty="0" smtClean="0">
                <a:solidFill>
                  <a:srgbClr val="FF0000"/>
                </a:solidFill>
              </a:rPr>
              <a:t>Automation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PRESENTATION PRESENTER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60569" y="4352543"/>
            <a:ext cx="6661840" cy="770999"/>
          </a:xfrm>
        </p:spPr>
        <p:txBody>
          <a:bodyPr/>
          <a:lstStyle/>
          <a:p>
            <a:r>
              <a:rPr lang="en-US" dirty="0" smtClean="0"/>
              <a:t>Prathmesh Palande</a:t>
            </a:r>
          </a:p>
          <a:p>
            <a:r>
              <a:rPr lang="en-US" dirty="0" smtClean="0"/>
              <a:t>Pratik Loya</a:t>
            </a:r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 smtClean="0"/>
              <a:t>Introduction to Python, Syntax &amp; Nomenclature</a:t>
            </a:r>
            <a:endParaRPr lang="en-US" dirty="0"/>
          </a:p>
        </p:txBody>
      </p:sp>
      <p:sp>
        <p:nvSpPr>
          <p:cNvPr id="7" name="PRESENTATION INFOLINE"/>
          <p:cNvSpPr>
            <a:spLocks noGrp="1"/>
          </p:cNvSpPr>
          <p:nvPr>
            <p:ph type="body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dirty="0" smtClean="0"/>
              <a:t>Let's grab the basics!</a:t>
            </a:r>
            <a:endParaRPr lang="en-US" dirty="0"/>
          </a:p>
        </p:txBody>
      </p:sp>
      <p:pic>
        <p:nvPicPr>
          <p:cNvPr id="8" name="Key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139" y="3950208"/>
            <a:ext cx="3154401" cy="34198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630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0567" y="1852247"/>
            <a:ext cx="12247158" cy="4759691"/>
          </a:xfrm>
        </p:spPr>
        <p:txBody>
          <a:bodyPr/>
          <a:lstStyle/>
          <a:p>
            <a:pPr marL="514350" indent="-457200"/>
            <a:r>
              <a:rPr lang="pl-PL" dirty="0"/>
              <a:t>Open Command Prompt (Windows)</a:t>
            </a:r>
            <a:br>
              <a:rPr lang="pl-PL" dirty="0"/>
            </a:br>
            <a:r>
              <a:rPr lang="pl-PL" dirty="0"/>
              <a:t>or Terminal (OS/Unix</a:t>
            </a:r>
            <a:r>
              <a:rPr lang="pl-PL" dirty="0" smtClean="0"/>
              <a:t>)</a:t>
            </a:r>
            <a:endParaRPr lang="pl-PL" dirty="0"/>
          </a:p>
          <a:p>
            <a:pPr marL="514350" indent="-457200"/>
            <a:r>
              <a:rPr lang="pl-PL" dirty="0" smtClean="0"/>
              <a:t>Change directory by running:</a:t>
            </a:r>
            <a:br>
              <a:rPr lang="pl-PL" dirty="0" smtClean="0"/>
            </a:br>
            <a:r>
              <a:rPr lang="pl-PL" dirty="0" smtClean="0"/>
              <a:t>cd {path_to_</a:t>
            </a:r>
            <a:r>
              <a:rPr lang="en-US" dirty="0" err="1" smtClean="0"/>
              <a:t>your_code</a:t>
            </a:r>
            <a:r>
              <a:rPr lang="pl-PL" dirty="0" smtClean="0"/>
              <a:t>}</a:t>
            </a:r>
          </a:p>
          <a:p>
            <a:pPr marL="514350" indent="-457200"/>
            <a:r>
              <a:rPr lang="pl-PL" dirty="0" smtClean="0"/>
              <a:t>Run </a:t>
            </a:r>
            <a:r>
              <a:rPr lang="pl-PL" dirty="0"/>
              <a:t>program:</a:t>
            </a:r>
            <a:br>
              <a:rPr lang="pl-PL" dirty="0"/>
            </a:br>
            <a:r>
              <a:rPr lang="pl-PL" dirty="0"/>
              <a:t>python hello.py</a:t>
            </a:r>
          </a:p>
          <a:p>
            <a:endParaRPr lang="en-US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Seeing the code in action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2627" y="4708017"/>
            <a:ext cx="8106028" cy="117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8336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0567" y="1852247"/>
            <a:ext cx="12247158" cy="4759691"/>
          </a:xfrm>
        </p:spPr>
        <p:txBody>
          <a:bodyPr/>
          <a:lstStyle/>
          <a:p>
            <a:r>
              <a:rPr lang="en-US" altLang="en-US" dirty="0"/>
              <a:t>Python uses whitespace and indents to denote blocks of code</a:t>
            </a:r>
          </a:p>
          <a:p>
            <a:r>
              <a:rPr lang="en-US" altLang="en-US" dirty="0"/>
              <a:t>Lines of code that begin a block end in a colon:</a:t>
            </a:r>
          </a:p>
          <a:p>
            <a:r>
              <a:rPr lang="en-US" altLang="en-US" dirty="0"/>
              <a:t>Lines within the code block are indented at the same level</a:t>
            </a:r>
          </a:p>
          <a:p>
            <a:r>
              <a:rPr lang="en-US" altLang="en-US" dirty="0"/>
              <a:t>To end a code block, remove the indentation</a:t>
            </a:r>
          </a:p>
          <a:p>
            <a:r>
              <a:rPr lang="en-US" altLang="en-US" dirty="0"/>
              <a:t>You'll want blocks of code that run only when certain conditions are met</a:t>
            </a:r>
          </a:p>
          <a:p>
            <a:r>
              <a:rPr lang="en-US" dirty="0" smtClean="0"/>
              <a:t>Example: (Python </a:t>
            </a:r>
            <a:r>
              <a:rPr lang="en-US" dirty="0" err="1" smtClean="0"/>
              <a:t>Devs</a:t>
            </a:r>
            <a:r>
              <a:rPr lang="en-US" dirty="0" smtClean="0"/>
              <a:t> be like, "Semi colons and curly braces are NOT needed!")</a:t>
            </a:r>
          </a:p>
          <a:p>
            <a:pPr lvl="1"/>
            <a:r>
              <a:rPr lang="en-US" dirty="0" smtClean="0"/>
              <a:t>In Java:</a:t>
            </a:r>
          </a:p>
          <a:p>
            <a:pPr marL="461962" lvl="2" indent="0">
              <a:buNone/>
            </a:pPr>
            <a:r>
              <a:rPr lang="en-US" dirty="0" smtClean="0"/>
              <a:t>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688975" lvl="3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("Hello World 10 times");</a:t>
            </a:r>
          </a:p>
          <a:p>
            <a:pPr marL="688975" lvl="3" indent="0">
              <a:buNone/>
            </a:pPr>
            <a:r>
              <a:rPr lang="en-US" dirty="0" smtClean="0"/>
              <a:t>	}</a:t>
            </a:r>
          </a:p>
          <a:p>
            <a:pPr lvl="1"/>
            <a:r>
              <a:rPr lang="en-US" dirty="0" smtClean="0"/>
              <a:t>In Python:</a:t>
            </a:r>
          </a:p>
          <a:p>
            <a:pPr marL="461962" lvl="2" indent="0">
              <a:buNone/>
            </a:pPr>
            <a:r>
              <a:rPr lang="en-US" dirty="0" smtClean="0"/>
              <a:t>	</a:t>
            </a:r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 err="1" smtClean="0"/>
              <a:t>i</a:t>
            </a:r>
            <a:r>
              <a:rPr lang="en-US" dirty="0" smtClean="0"/>
              <a:t> in range(10):</a:t>
            </a:r>
          </a:p>
          <a:p>
            <a:pPr marL="688975" lvl="3" indent="0">
              <a:buNone/>
            </a:pPr>
            <a:r>
              <a:rPr lang="en-US" dirty="0" smtClean="0"/>
              <a:t>		print("Hello World 10 times")</a:t>
            </a:r>
          </a:p>
          <a:p>
            <a:pPr marL="688975" lvl="3" indent="0">
              <a:buNone/>
            </a:pPr>
            <a:r>
              <a:rPr lang="en-US" dirty="0"/>
              <a:t>	</a:t>
            </a:r>
            <a:r>
              <a:rPr lang="en-US" dirty="0" smtClean="0"/>
              <a:t>	print("Hello")</a:t>
            </a:r>
          </a:p>
          <a:p>
            <a:pPr marL="688975" lvl="3" indent="0">
              <a:buNone/>
            </a:pPr>
            <a:r>
              <a:rPr lang="en-US" dirty="0"/>
              <a:t> </a:t>
            </a:r>
            <a:r>
              <a:rPr lang="en-US" dirty="0" smtClean="0"/>
              <a:t>     print("world")</a:t>
            </a:r>
          </a:p>
          <a:p>
            <a:pPr lvl="2"/>
            <a:endParaRPr lang="en-US" dirty="0" smtClean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Indentation and Blocks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898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Section 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839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3875" y="1320801"/>
            <a:ext cx="7538811" cy="5139033"/>
          </a:xfrm>
        </p:spPr>
        <p:txBody>
          <a:bodyPr/>
          <a:lstStyle/>
          <a:p>
            <a:r>
              <a:rPr lang="en-US" dirty="0"/>
              <a:t>Python was originally conceptualized by Guido van Rossum in the late 1980s as a member of the National Research Institute of Mathematics and Computer </a:t>
            </a:r>
            <a:r>
              <a:rPr lang="en-US" dirty="0" smtClean="0"/>
              <a:t>Science</a:t>
            </a:r>
          </a:p>
          <a:p>
            <a:r>
              <a:rPr lang="en-US" dirty="0" smtClean="0"/>
              <a:t>Python </a:t>
            </a:r>
            <a:r>
              <a:rPr lang="en-US" dirty="0"/>
              <a:t>0.9.0 was first released in </a:t>
            </a:r>
            <a:r>
              <a:rPr lang="en-US" dirty="0" smtClean="0"/>
              <a:t>1991</a:t>
            </a:r>
          </a:p>
          <a:p>
            <a:endParaRPr lang="en-US" dirty="0"/>
          </a:p>
        </p:txBody>
      </p:sp>
      <p:sp>
        <p:nvSpPr>
          <p:cNvPr id="4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Into the History</a:t>
            </a:r>
            <a:endParaRPr lang="en-US" dirty="0"/>
          </a:p>
        </p:txBody>
      </p:sp>
      <p:pic>
        <p:nvPicPr>
          <p:cNvPr id="6" name="Picture 2" descr="File:Guido-portrait-201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26893" y="3053096"/>
            <a:ext cx="3312368" cy="2206866"/>
          </a:xfrm>
          <a:prstGeom prst="rect">
            <a:avLst/>
          </a:prstGeom>
          <a:noFill/>
        </p:spPr>
      </p:pic>
      <p:sp>
        <p:nvSpPr>
          <p:cNvPr id="7" name="pole tekstowe 6"/>
          <p:cNvSpPr txBox="1"/>
          <p:nvPr/>
        </p:nvSpPr>
        <p:spPr>
          <a:xfrm>
            <a:off x="2826893" y="5259962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Guido </a:t>
            </a:r>
            <a:r>
              <a:rPr lang="en-US" dirty="0" smtClean="0"/>
              <a:t>Van</a:t>
            </a:r>
            <a:r>
              <a:rPr lang="pl-PL" dirty="0" smtClean="0"/>
              <a:t> </a:t>
            </a:r>
            <a:r>
              <a:rPr lang="pl-PL" dirty="0"/>
              <a:t>Rossum</a:t>
            </a:r>
            <a:r>
              <a:rPr lang="pl-PL" dirty="0" smtClean="0"/>
              <a:t> – r</a:t>
            </a:r>
            <a:r>
              <a:rPr lang="en-US" dirty="0" smtClean="0"/>
              <a:t>e</a:t>
            </a:r>
            <a:r>
              <a:rPr lang="pl-PL" dirty="0" smtClean="0"/>
              <a:t>tired </a:t>
            </a:r>
            <a:r>
              <a:rPr lang="en-US" dirty="0" smtClean="0"/>
              <a:t>Benevolent </a:t>
            </a:r>
            <a:r>
              <a:rPr lang="en-US" dirty="0"/>
              <a:t>dictator for </a:t>
            </a:r>
            <a:r>
              <a:rPr lang="en-US" dirty="0" smtClean="0"/>
              <a:t>life</a:t>
            </a:r>
            <a:r>
              <a:rPr lang="pl-PL" dirty="0" smtClean="0"/>
              <a:t> </a:t>
            </a:r>
            <a:r>
              <a:rPr lang="en-US" dirty="0" smtClean="0"/>
              <a:t>(</a:t>
            </a:r>
            <a:r>
              <a:rPr lang="en-US" dirty="0"/>
              <a:t>BDFL)</a:t>
            </a:r>
            <a:endParaRPr lang="en-GB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686" y="1222829"/>
            <a:ext cx="42672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90297" y="6459834"/>
            <a:ext cx="71716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Fun fact</a:t>
            </a:r>
            <a:r>
              <a:rPr lang="en-US" sz="1200" dirty="0"/>
              <a:t>. Python is not named after the snake. It’s named after the British TV show Monty </a:t>
            </a:r>
            <a:r>
              <a:rPr lang="en-US" sz="1200" dirty="0" smtClean="0"/>
              <a:t>Python</a:t>
            </a:r>
            <a:endParaRPr lang="en-GB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2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Statistics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44" y="2098675"/>
            <a:ext cx="80200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3" y="1656443"/>
            <a:ext cx="6848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871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0567" y="1553029"/>
            <a:ext cx="12247158" cy="5058909"/>
          </a:xfrm>
        </p:spPr>
        <p:txBody>
          <a:bodyPr/>
          <a:lstStyle/>
          <a:p>
            <a:r>
              <a:rPr lang="en-US" altLang="en-US" dirty="0"/>
              <a:t>Python is a high-level programming language</a:t>
            </a:r>
          </a:p>
          <a:p>
            <a:r>
              <a:rPr lang="en-US" altLang="en-US" dirty="0"/>
              <a:t>Open source and community </a:t>
            </a:r>
            <a:r>
              <a:rPr lang="en-US" altLang="en-US" dirty="0" smtClean="0"/>
              <a:t>driven</a:t>
            </a:r>
          </a:p>
          <a:p>
            <a:r>
              <a:rPr lang="en-US" altLang="en-US" dirty="0"/>
              <a:t>Source can be compiled or run just-in-time</a:t>
            </a:r>
          </a:p>
          <a:p>
            <a:r>
              <a:rPr lang="en-US" altLang="en-US" dirty="0"/>
              <a:t>"</a:t>
            </a:r>
            <a:r>
              <a:rPr lang="en-US" altLang="en-US" dirty="0" smtClean="0"/>
              <a:t>Tried </a:t>
            </a:r>
            <a:r>
              <a:rPr lang="en-US" altLang="en-US" dirty="0"/>
              <a:t>and </a:t>
            </a:r>
            <a:r>
              <a:rPr lang="en-US" altLang="en-US" dirty="0" smtClean="0"/>
              <a:t>true" </a:t>
            </a:r>
            <a:r>
              <a:rPr lang="en-US" altLang="en-US" dirty="0"/>
              <a:t>language that has been in development since 1991</a:t>
            </a:r>
          </a:p>
          <a:p>
            <a:r>
              <a:rPr lang="en-US" dirty="0"/>
              <a:t>It is used for:</a:t>
            </a:r>
          </a:p>
          <a:p>
            <a:pPr lvl="1"/>
            <a:r>
              <a:rPr lang="en-US" dirty="0"/>
              <a:t>web development (server-side),</a:t>
            </a:r>
          </a:p>
          <a:p>
            <a:pPr lvl="1"/>
            <a:r>
              <a:rPr lang="en-US" dirty="0"/>
              <a:t>software development,</a:t>
            </a:r>
          </a:p>
          <a:p>
            <a:pPr lvl="1"/>
            <a:r>
              <a:rPr lang="en-US" dirty="0" smtClean="0"/>
              <a:t>mathematics,</a:t>
            </a:r>
            <a:endParaRPr lang="en-US" dirty="0"/>
          </a:p>
          <a:p>
            <a:pPr lvl="1"/>
            <a:r>
              <a:rPr lang="en-US" dirty="0"/>
              <a:t>system </a:t>
            </a:r>
            <a:r>
              <a:rPr lang="en-US" dirty="0" smtClean="0"/>
              <a:t>scripting.</a:t>
            </a:r>
            <a:endParaRPr lang="en-US" dirty="0"/>
          </a:p>
          <a:p>
            <a:endParaRPr lang="en-US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372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0567" y="1553029"/>
            <a:ext cx="12247158" cy="5058909"/>
          </a:xfrm>
        </p:spPr>
        <p:txBody>
          <a:bodyPr/>
          <a:lstStyle/>
          <a:p>
            <a:r>
              <a:rPr lang="en-US" dirty="0"/>
              <a:t>Python works on different platforms (Windows, Mac, Linux, Raspberry Pi,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/>
              <a:t>Python has a simple syntax similar to the English language.</a:t>
            </a:r>
          </a:p>
          <a:p>
            <a:r>
              <a:rPr lang="en-US" dirty="0"/>
              <a:t>Python has syntax that allows developers to write programs with fewer lines than some other programming languages.</a:t>
            </a:r>
          </a:p>
          <a:p>
            <a:r>
              <a:rPr lang="en-US" dirty="0"/>
              <a:t>Python runs on an interpreter system, meaning that code can be executed as soon as it is written. This means that prototyping can be very quick.</a:t>
            </a:r>
          </a:p>
          <a:p>
            <a:r>
              <a:rPr lang="en-US" dirty="0"/>
              <a:t>Python can be treated in a procedural way, an object-orientated way or a functional way.</a:t>
            </a:r>
          </a:p>
          <a:p>
            <a:endParaRPr lang="en-US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075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0567" y="1852247"/>
            <a:ext cx="12247158" cy="4759691"/>
          </a:xfrm>
        </p:spPr>
        <p:txBody>
          <a:bodyPr/>
          <a:lstStyle/>
          <a:p>
            <a:r>
              <a:rPr lang="en-US" altLang="en-US" dirty="0"/>
              <a:t>Many languages require you to </a:t>
            </a:r>
            <a:r>
              <a:rPr lang="en-US" altLang="en-US" i="1" dirty="0"/>
              <a:t>compile </a:t>
            </a:r>
            <a:r>
              <a:rPr lang="en-US" altLang="en-US" dirty="0"/>
              <a:t>(translate) your program into a form that the machine understands.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altLang="en-US" dirty="0"/>
              <a:t>Python is </a:t>
            </a:r>
            <a:r>
              <a:rPr lang="en-US" altLang="en-US" dirty="0" smtClean="0"/>
              <a:t>a hybrid of </a:t>
            </a:r>
            <a:r>
              <a:rPr lang="en-US" altLang="en-US" i="1" dirty="0" smtClean="0"/>
              <a:t>byte-code interpreted </a:t>
            </a:r>
            <a:r>
              <a:rPr lang="en-US" altLang="en-US" dirty="0" smtClean="0"/>
              <a:t>and/or </a:t>
            </a:r>
            <a:r>
              <a:rPr lang="en-US" altLang="en-US" i="1" dirty="0" smtClean="0"/>
              <a:t>compiled </a:t>
            </a:r>
            <a:r>
              <a:rPr lang="en-US" altLang="en-US" dirty="0" smtClean="0"/>
              <a:t>language.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Compilation Vs Interpretation</a:t>
            </a:r>
            <a:endParaRPr lang="en-US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3182257" y="2496249"/>
            <a:ext cx="6397625" cy="1765300"/>
            <a:chOff x="48" y="2544"/>
            <a:chExt cx="5565" cy="1536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824" y="3456"/>
              <a:ext cx="336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584" y="2544"/>
              <a:ext cx="82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itchFamily="34" charset="0"/>
                <a:buNone/>
              </a:pPr>
              <a:r>
                <a:rPr kumimoji="0" lang="en-GB" altLang="en-US" sz="1800" i="1">
                  <a:solidFill>
                    <a:srgbClr val="000000"/>
                  </a:solidFill>
                  <a:latin typeface="Tahoma" pitchFamily="34" charset="0"/>
                </a:rPr>
                <a:t>compile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792" y="2544"/>
              <a:ext cx="83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itchFamily="34" charset="0"/>
                <a:buNone/>
              </a:pPr>
              <a:r>
                <a:rPr kumimoji="0" lang="en-GB" altLang="en-US" sz="1800" i="1">
                  <a:solidFill>
                    <a:srgbClr val="000000"/>
                  </a:solidFill>
                  <a:latin typeface="Tahoma" pitchFamily="34" charset="0"/>
                </a:rPr>
                <a:t>execute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374" y="2910"/>
              <a:ext cx="72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itchFamily="34" charset="0"/>
                <a:buNone/>
              </a:pPr>
              <a:r>
                <a:rPr kumimoji="0" lang="en-GB" altLang="en-US" sz="1800">
                  <a:solidFill>
                    <a:srgbClr val="000000"/>
                  </a:solidFill>
                  <a:latin typeface="Tahoma" pitchFamily="34" charset="0"/>
                </a:rPr>
                <a:t>output</a:t>
              </a:r>
            </a:p>
          </p:txBody>
        </p:sp>
        <p:pic>
          <p:nvPicPr>
            <p:cNvPr id="11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225" b="39371"/>
            <a:stretch>
              <a:fillRect/>
            </a:stretch>
          </p:blipFill>
          <p:spPr bwMode="auto">
            <a:xfrm>
              <a:off x="4368" y="3216"/>
              <a:ext cx="1245" cy="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r="48225" b="39371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48" y="2880"/>
              <a:ext cx="1776" cy="1200"/>
              <a:chOff x="48" y="2880"/>
              <a:chExt cx="1776" cy="1200"/>
            </a:xfrm>
          </p:grpSpPr>
          <p:sp>
            <p:nvSpPr>
              <p:cNvPr id="18" name="Rectangle 11"/>
              <p:cNvSpPr>
                <a:spLocks noChangeArrowheads="1"/>
              </p:cNvSpPr>
              <p:nvPr/>
            </p:nvSpPr>
            <p:spPr bwMode="auto">
              <a:xfrm>
                <a:off x="48" y="2880"/>
                <a:ext cx="1776" cy="120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Text Box 12"/>
              <p:cNvSpPr txBox="1">
                <a:spLocks noChangeArrowheads="1"/>
              </p:cNvSpPr>
              <p:nvPr/>
            </p:nvSpPr>
            <p:spPr bwMode="auto">
              <a:xfrm>
                <a:off x="67" y="2910"/>
                <a:ext cx="1757" cy="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ahoma" pitchFamily="34" charset="0"/>
                  <a:buNone/>
                </a:pPr>
                <a:r>
                  <a:rPr kumimoji="0" lang="en-GB" altLang="en-US" sz="1800" dirty="0">
                    <a:solidFill>
                      <a:srgbClr val="000000"/>
                    </a:solidFill>
                    <a:latin typeface="Tahoma" pitchFamily="34" charset="0"/>
                  </a:rPr>
                  <a:t>source code</a:t>
                </a: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ahoma" pitchFamily="34" charset="0"/>
                  <a:buNone/>
                </a:pPr>
                <a:r>
                  <a:rPr kumimoji="0" lang="en-GB" altLang="en-US" sz="1800" dirty="0">
                    <a:solidFill>
                      <a:srgbClr val="000000"/>
                    </a:solidFill>
                    <a:latin typeface="Courier New" pitchFamily="49" charset="0"/>
                  </a:rPr>
                  <a:t>Hello.java</a:t>
                </a:r>
                <a:endParaRPr kumimoji="0" lang="en-GB" altLang="en-US" sz="1800" dirty="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pic>
            <p:nvPicPr>
              <p:cNvPr id="20" name="Picture 1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" y="3456"/>
                <a:ext cx="560" cy="6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2208" y="2880"/>
              <a:ext cx="1776" cy="1200"/>
              <a:chOff x="2208" y="2880"/>
              <a:chExt cx="1776" cy="1200"/>
            </a:xfrm>
          </p:grpSpPr>
          <p:pic>
            <p:nvPicPr>
              <p:cNvPr id="15" name="Picture 15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3456"/>
                <a:ext cx="586" cy="5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1776" cy="120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Text Box 17"/>
              <p:cNvSpPr txBox="1">
                <a:spLocks noChangeArrowheads="1"/>
              </p:cNvSpPr>
              <p:nvPr/>
            </p:nvSpPr>
            <p:spPr bwMode="auto">
              <a:xfrm>
                <a:off x="2227" y="2910"/>
                <a:ext cx="1757" cy="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ahoma" pitchFamily="34" charset="0"/>
                  <a:buNone/>
                </a:pPr>
                <a:r>
                  <a:rPr kumimoji="0" lang="en-GB" altLang="en-US" sz="1800" dirty="0">
                    <a:solidFill>
                      <a:srgbClr val="000000"/>
                    </a:solidFill>
                    <a:latin typeface="Tahoma" pitchFamily="34" charset="0"/>
                  </a:rPr>
                  <a:t>byte code</a:t>
                </a: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ahoma" pitchFamily="34" charset="0"/>
                  <a:buNone/>
                </a:pPr>
                <a:r>
                  <a:rPr kumimoji="0" lang="en-GB" altLang="en-US" sz="1800" dirty="0" err="1">
                    <a:solidFill>
                      <a:srgbClr val="000000"/>
                    </a:solidFill>
                    <a:latin typeface="Courier New" pitchFamily="49" charset="0"/>
                  </a:rPr>
                  <a:t>Hello.class</a:t>
                </a:r>
                <a:endParaRPr kumimoji="0" lang="en-GB" altLang="en-US" sz="1800" dirty="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3984" y="3456"/>
              <a:ext cx="336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36"/>
          <p:cNvGrpSpPr>
            <a:grpSpLocks/>
          </p:cNvGrpSpPr>
          <p:nvPr/>
        </p:nvGrpSpPr>
        <p:grpSpPr bwMode="auto">
          <a:xfrm>
            <a:off x="4214039" y="5068094"/>
            <a:ext cx="3886200" cy="1949450"/>
            <a:chOff x="816" y="2812"/>
            <a:chExt cx="2448" cy="1228"/>
          </a:xfrm>
        </p:grpSpPr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2102" y="3588"/>
              <a:ext cx="243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928" y="2812"/>
              <a:ext cx="7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itchFamily="34" charset="0"/>
                <a:buNone/>
              </a:pPr>
              <a:r>
                <a:rPr kumimoji="0" lang="en-GB" altLang="en-US" sz="1800" i="1" dirty="0" smtClean="0">
                  <a:solidFill>
                    <a:srgbClr val="000000"/>
                  </a:solidFill>
                  <a:latin typeface="Tahoma" pitchFamily="34" charset="0"/>
                </a:rPr>
                <a:t>interpret</a:t>
              </a:r>
              <a:endParaRPr kumimoji="0" lang="en-GB" altLang="en-US" sz="1800" i="1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367" y="3193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itchFamily="34" charset="0"/>
                <a:buNone/>
              </a:pPr>
              <a:r>
                <a:rPr kumimoji="0" lang="en-GB" altLang="en-US" sz="1800">
                  <a:solidFill>
                    <a:srgbClr val="000000"/>
                  </a:solidFill>
                  <a:latin typeface="Tahoma" pitchFamily="34" charset="0"/>
                </a:rPr>
                <a:t>output</a:t>
              </a:r>
            </a:p>
          </p:txBody>
        </p:sp>
        <p:pic>
          <p:nvPicPr>
            <p:cNvPr id="25" name="Picture 2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225" b="39371"/>
            <a:stretch>
              <a:fillRect/>
            </a:stretch>
          </p:blipFill>
          <p:spPr bwMode="auto">
            <a:xfrm>
              <a:off x="2362" y="3415"/>
              <a:ext cx="902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r="48225" b="39371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816" y="3171"/>
              <a:ext cx="1286" cy="86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830" y="3193"/>
              <a:ext cx="12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itchFamily="34" charset="0"/>
                <a:buNone/>
              </a:pPr>
              <a:r>
                <a:rPr kumimoji="0" lang="en-GB" altLang="en-US" sz="1800">
                  <a:solidFill>
                    <a:srgbClr val="000000"/>
                  </a:solidFill>
                  <a:latin typeface="Tahoma" pitchFamily="34" charset="0"/>
                </a:rPr>
                <a:t>source code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ahoma" pitchFamily="34" charset="0"/>
                <a:buNone/>
              </a:pPr>
              <a:r>
                <a:rPr kumimoji="0" lang="en-GB" altLang="en-US" sz="1800">
                  <a:solidFill>
                    <a:srgbClr val="000000"/>
                  </a:solidFill>
                  <a:latin typeface="Courier New" pitchFamily="49" charset="0"/>
                </a:rPr>
                <a:t>Hello.py</a:t>
              </a:r>
              <a:endParaRPr kumimoji="0" lang="en-GB" altLang="en-US" sz="18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pic>
          <p:nvPicPr>
            <p:cNvPr id="28" name="Picture 3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3582"/>
              <a:ext cx="406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0" name="Freeform 29"/>
          <p:cNvSpPr/>
          <p:nvPr/>
        </p:nvSpPr>
        <p:spPr>
          <a:xfrm>
            <a:off x="8162925" y="3676650"/>
            <a:ext cx="2685076" cy="2752725"/>
          </a:xfrm>
          <a:custGeom>
            <a:avLst/>
            <a:gdLst>
              <a:gd name="connsiteX0" fmla="*/ 1543050 w 2685076"/>
              <a:gd name="connsiteY0" fmla="*/ 0 h 2752725"/>
              <a:gd name="connsiteX1" fmla="*/ 2628900 w 2685076"/>
              <a:gd name="connsiteY1" fmla="*/ 1447800 h 2752725"/>
              <a:gd name="connsiteX2" fmla="*/ 0 w 2685076"/>
              <a:gd name="connsiteY2" fmla="*/ 2752725 h 275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5076" h="2752725">
                <a:moveTo>
                  <a:pt x="1543050" y="0"/>
                </a:moveTo>
                <a:cubicBezTo>
                  <a:pt x="2214562" y="494506"/>
                  <a:pt x="2886075" y="989013"/>
                  <a:pt x="2628900" y="1447800"/>
                </a:cubicBezTo>
                <a:cubicBezTo>
                  <a:pt x="2371725" y="1906588"/>
                  <a:pt x="203200" y="2635250"/>
                  <a:pt x="0" y="2752725"/>
                </a:cubicBezTo>
              </a:path>
            </a:pathLst>
          </a:custGeom>
          <a:noFill/>
          <a:ln w="19050">
            <a:solidFill>
              <a:srgbClr val="7B7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0839450" y="4772025"/>
            <a:ext cx="828675" cy="104775"/>
          </a:xfrm>
          <a:custGeom>
            <a:avLst/>
            <a:gdLst>
              <a:gd name="connsiteX0" fmla="*/ 0 w 828675"/>
              <a:gd name="connsiteY0" fmla="*/ 104775 h 104775"/>
              <a:gd name="connsiteX1" fmla="*/ 371475 w 828675"/>
              <a:gd name="connsiteY1" fmla="*/ 0 h 104775"/>
              <a:gd name="connsiteX2" fmla="*/ 828675 w 828675"/>
              <a:gd name="connsiteY2" fmla="*/ 10477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675" h="104775">
                <a:moveTo>
                  <a:pt x="0" y="104775"/>
                </a:moveTo>
                <a:cubicBezTo>
                  <a:pt x="116681" y="52387"/>
                  <a:pt x="233363" y="0"/>
                  <a:pt x="371475" y="0"/>
                </a:cubicBezTo>
                <a:cubicBezTo>
                  <a:pt x="509587" y="0"/>
                  <a:pt x="669131" y="52387"/>
                  <a:pt x="828675" y="104775"/>
                </a:cubicBezTo>
              </a:path>
            </a:pathLst>
          </a:custGeom>
          <a:noFill/>
          <a:ln w="19050">
            <a:solidFill>
              <a:srgbClr val="7B7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668125" y="4772025"/>
            <a:ext cx="771525" cy="27622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/>
              <a:t>Hybrid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205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0567" y="1852247"/>
            <a:ext cx="5782176" cy="475969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altLang="en-US" b="1" dirty="0"/>
              <a:t>code </a:t>
            </a:r>
            <a:r>
              <a:rPr lang="en-GB" altLang="en-US" dirty="0"/>
              <a:t>or</a:t>
            </a:r>
            <a:r>
              <a:rPr lang="en-GB" altLang="en-US" b="1" dirty="0"/>
              <a:t> source code</a:t>
            </a:r>
            <a:r>
              <a:rPr lang="en-GB" altLang="en-US" dirty="0"/>
              <a:t>: The sequence of instructions in a program.</a:t>
            </a:r>
          </a:p>
          <a:p>
            <a:pPr lvl="1">
              <a:spcBef>
                <a:spcPts val="500"/>
              </a:spcBef>
            </a:pPr>
            <a:endParaRPr lang="en-GB" altLang="en-US" sz="800" b="1" dirty="0"/>
          </a:p>
          <a:p>
            <a:pPr>
              <a:spcBef>
                <a:spcPts val="600"/>
              </a:spcBef>
            </a:pPr>
            <a:r>
              <a:rPr lang="en-GB" altLang="en-US" b="1" dirty="0"/>
              <a:t>syntax</a:t>
            </a:r>
            <a:r>
              <a:rPr lang="en-GB" altLang="en-US" dirty="0"/>
              <a:t>: The set of legal structures and commands that can be used in a particular programming language.</a:t>
            </a:r>
          </a:p>
          <a:p>
            <a:pPr lvl="1">
              <a:spcBef>
                <a:spcPts val="500"/>
              </a:spcBef>
            </a:pPr>
            <a:endParaRPr lang="en-GB" altLang="en-US" sz="800" b="1" dirty="0"/>
          </a:p>
          <a:p>
            <a:pPr>
              <a:spcBef>
                <a:spcPts val="600"/>
              </a:spcBef>
            </a:pPr>
            <a:r>
              <a:rPr lang="en-GB" altLang="en-US" b="1" dirty="0"/>
              <a:t>output</a:t>
            </a:r>
            <a:r>
              <a:rPr lang="en-GB" altLang="en-US" dirty="0"/>
              <a:t>: The messages printed to the user by a program.</a:t>
            </a:r>
          </a:p>
          <a:p>
            <a:pPr lvl="1">
              <a:spcBef>
                <a:spcPts val="600"/>
              </a:spcBef>
            </a:pPr>
            <a:endParaRPr lang="en-GB" altLang="en-US" sz="800" b="1" dirty="0"/>
          </a:p>
          <a:p>
            <a:pPr>
              <a:spcBef>
                <a:spcPts val="600"/>
              </a:spcBef>
            </a:pPr>
            <a:r>
              <a:rPr lang="en-GB" altLang="en-US" b="1" dirty="0"/>
              <a:t>console</a:t>
            </a:r>
            <a:r>
              <a:rPr lang="en-GB" altLang="en-US" dirty="0"/>
              <a:t>: The text box onto which output is printed.</a:t>
            </a:r>
          </a:p>
          <a:p>
            <a:pPr lvl="1">
              <a:spcBef>
                <a:spcPts val="600"/>
              </a:spcBef>
            </a:pPr>
            <a:r>
              <a:rPr lang="en-GB" altLang="en-US" dirty="0"/>
              <a:t>Some source code editors pop up the console as an external window, and others contain their own console window.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Programming Basics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668" y="2263775"/>
            <a:ext cx="641032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7296150" y="3629025"/>
            <a:ext cx="257175" cy="47625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96150" y="4105275"/>
            <a:ext cx="823913" cy="2857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Output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8272463" y="3543300"/>
            <a:ext cx="257175" cy="47625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29637" y="4019550"/>
            <a:ext cx="823913" cy="2857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Code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9096375" y="5483225"/>
            <a:ext cx="257175" cy="4762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96375" y="5959475"/>
            <a:ext cx="823913" cy="2857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72300" y="3343275"/>
            <a:ext cx="1557337" cy="13335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8529638" y="3476625"/>
            <a:ext cx="695324" cy="1524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24962" y="3638550"/>
            <a:ext cx="823913" cy="2857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Syntax</a:t>
            </a:r>
            <a:endParaRPr 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882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0567" y="1852247"/>
            <a:ext cx="12247158" cy="4759691"/>
          </a:xfrm>
        </p:spPr>
        <p:txBody>
          <a:bodyPr/>
          <a:lstStyle/>
          <a:p>
            <a:r>
              <a:rPr lang="pl-PL" dirty="0"/>
              <a:t>Bult-in function</a:t>
            </a:r>
          </a:p>
          <a:p>
            <a:r>
              <a:rPr lang="pl-PL" dirty="0"/>
              <a:t>Prints the values to standard output (console)</a:t>
            </a:r>
          </a:p>
          <a:p>
            <a:r>
              <a:rPr lang="pl-PL" dirty="0"/>
              <a:t>Values are seperated by space by default (sep)</a:t>
            </a:r>
          </a:p>
          <a:p>
            <a:r>
              <a:rPr lang="pl-PL" dirty="0"/>
              <a:t>After the last value newline symbol </a:t>
            </a:r>
            <a:r>
              <a:rPr lang="pl-PL" dirty="0">
                <a:solidFill>
                  <a:srgbClr val="00B050"/>
                </a:solidFill>
              </a:rPr>
              <a:t>\n</a:t>
            </a:r>
            <a:r>
              <a:rPr lang="pl-PL" dirty="0"/>
              <a:t> is appended by default (end)</a:t>
            </a:r>
          </a:p>
          <a:p>
            <a:r>
              <a:rPr lang="pl-PL" dirty="0"/>
              <a:t>print('Hello', 'world')</a:t>
            </a:r>
            <a:br>
              <a:rPr lang="pl-PL" dirty="0"/>
            </a:br>
            <a:r>
              <a:rPr lang="pl-PL" dirty="0"/>
              <a:t>Hello world</a:t>
            </a:r>
          </a:p>
          <a:p>
            <a:r>
              <a:rPr lang="pl-PL" dirty="0"/>
              <a:t>print('Hello', </a:t>
            </a:r>
            <a:r>
              <a:rPr lang="pl-PL" dirty="0" smtClean="0"/>
              <a:t>'wor</a:t>
            </a:r>
            <a:r>
              <a:rPr lang="en-US" dirty="0" smtClean="0"/>
              <a:t>l</a:t>
            </a:r>
            <a:r>
              <a:rPr lang="pl-PL" dirty="0" smtClean="0"/>
              <a:t>d</a:t>
            </a:r>
            <a:r>
              <a:rPr lang="pl-PL" dirty="0"/>
              <a:t>', sep='_')</a:t>
            </a:r>
            <a:br>
              <a:rPr lang="pl-PL" dirty="0"/>
            </a:br>
            <a:r>
              <a:rPr lang="pl-PL" dirty="0"/>
              <a:t>Hello_world</a:t>
            </a:r>
          </a:p>
          <a:p>
            <a:r>
              <a:rPr lang="pl-PL" dirty="0"/>
              <a:t>print('Hello', end=' ')</a:t>
            </a:r>
            <a:br>
              <a:rPr lang="pl-PL" dirty="0"/>
            </a:br>
            <a:r>
              <a:rPr lang="pl-PL" dirty="0"/>
              <a:t>print('world')</a:t>
            </a:r>
            <a:br>
              <a:rPr lang="pl-PL" dirty="0"/>
            </a:br>
            <a:r>
              <a:rPr lang="pl-PL" dirty="0"/>
              <a:t>Hello world</a:t>
            </a:r>
          </a:p>
          <a:p>
            <a:r>
              <a:rPr lang="en-US" dirty="0" smtClean="0"/>
              <a:t>My name is \r </a:t>
            </a:r>
          </a:p>
          <a:p>
            <a:r>
              <a:rPr lang="en-US" dirty="0" smtClean="0"/>
              <a:t>"Pratik"</a:t>
            </a:r>
            <a:endParaRPr lang="en-US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Let's begin with print()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051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SERIF FONT" val="UBSHeadline"/>
  <p:tag name="SANS SERIF FONT" val="Frutiger 55 Roman"/>
  <p:tag name="LANGUAGE ID" val="1033"/>
  <p:tag name="MOST RECENT UPGRAD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TITL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43.92"/>
  <p:tag name="WIDTH" val="87.26456"/>
  <p:tag name="HEIGHT" val="31.893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heme/theme1.xml><?xml version="1.0" encoding="utf-8"?>
<a:theme xmlns:a="http://schemas.openxmlformats.org/drawingml/2006/main" name="PresXpress_OnScreen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PrintOnScreen.potx" id="{B1CF8AA8-D6A7-41EF-9E90-0F39E6846CD9}" vid="{374E0768-1711-4036-89AA-A65302BE1F5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2009-09-25T15:45:46Z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38396EF9-1456-4C26-847A-906984625B92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514</Words>
  <Application>Microsoft Office PowerPoint</Application>
  <PresentationFormat>Custom</PresentationFormat>
  <Paragraphs>96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PresXpress_OnScreen_Theme</vt:lpstr>
      <vt:lpstr>Introduction to Python, Syntax &amp; Nomenclature</vt:lpstr>
      <vt:lpstr>Section 1</vt:lpstr>
      <vt:lpstr>Into the History</vt:lpstr>
      <vt:lpstr>Python Statistics</vt:lpstr>
      <vt:lpstr>Introduction</vt:lpstr>
      <vt:lpstr>Why Python?</vt:lpstr>
      <vt:lpstr>Compilation Vs Interpretation</vt:lpstr>
      <vt:lpstr>Programming Basics</vt:lpstr>
      <vt:lpstr>Let's begin with print()</vt:lpstr>
      <vt:lpstr>Seeing the code in action</vt:lpstr>
      <vt:lpstr>Indentation and Blocks</vt:lpstr>
    </vt:vector>
  </TitlesOfParts>
  <Company>UBS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Palande, Prathmesh</dc:creator>
  <cp:lastModifiedBy>Hewitt, Mazda</cp:lastModifiedBy>
  <cp:revision>34</cp:revision>
  <cp:lastPrinted>2002-05-24T21:26:29Z</cp:lastPrinted>
  <dcterms:created xsi:type="dcterms:W3CDTF">2002-05-03T03:00:09Z</dcterms:created>
  <dcterms:modified xsi:type="dcterms:W3CDTF">2019-09-04T13:20:34Z</dcterms:modified>
  <cp:version>3.4.05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UniqueID">
    <vt:lpwstr/>
  </property>
  <property fmtid="{D5CDD505-2E9C-101B-9397-08002B2CF9AE}" pid="3" name="PresPrintTemplate">
    <vt:lpwstr>True</vt:lpwstr>
  </property>
  <property fmtid="{D5CDD505-2E9C-101B-9397-08002B2CF9AE}" pid="4" name="PresPrintOnScreen">
    <vt:lpwstr>True</vt:lpwstr>
  </property>
  <property fmtid="{D5CDD505-2E9C-101B-9397-08002B2CF9AE}" pid="5" name="split-s">
    <vt:lpwstr>0</vt:lpwstr>
  </property>
  <property fmtid="{D5CDD505-2E9C-101B-9397-08002B2CF9AE}" pid="6" name="split-a">
    <vt:lpwstr>0</vt:lpwstr>
  </property>
  <property fmtid="{D5CDD505-2E9C-101B-9397-08002B2CF9AE}" pid="7" name="CreatedAddinVersion">
    <vt:lpwstr>3.4.06</vt:lpwstr>
  </property>
  <property fmtid="{D5CDD505-2E9C-101B-9397-08002B2CF9AE}" pid="8" name="CurrentAddinVersion">
    <vt:lpwstr>3.4.05</vt:lpwstr>
  </property>
  <property fmtid="{D5CDD505-2E9C-101B-9397-08002B2CF9AE}" pid="9" name="CreateDate">
    <vt:lpwstr>5/14/2019 10:00:53 AM</vt:lpwstr>
  </property>
  <property fmtid="{D5CDD505-2E9C-101B-9397-08002B2CF9AE}" pid="10" name="CreatedTemplateVersion">
    <vt:lpwstr>3.4.06</vt:lpwstr>
  </property>
  <property fmtid="{D5CDD505-2E9C-101B-9397-08002B2CF9AE}" pid="11" name="MOST RECENT UPGRADE">
    <vt:lpwstr>0</vt:lpwstr>
  </property>
  <property fmtid="{D5CDD505-2E9C-101B-9397-08002B2CF9AE}" pid="12" name="CoverLogoIncluded">
    <vt:lpwstr>True</vt:lpwstr>
  </property>
  <property fmtid="{D5CDD505-2E9C-101B-9397-08002B2CF9AE}" pid="13" name="CoverLogoID">
    <vt:lpwstr>plain_co_w4</vt:lpwstr>
  </property>
  <property fmtid="{D5CDD505-2E9C-101B-9397-08002B2CF9AE}" pid="14" name="CoverPage.Ppt">
    <vt:lpwstr>True</vt:lpwstr>
  </property>
  <property fmtid="{D5CDD505-2E9C-101B-9397-08002B2CF9AE}" pid="15" name="CoverPhoto.Ppt">
    <vt:lpwstr/>
  </property>
  <property fmtid="{D5CDD505-2E9C-101B-9397-08002B2CF9AE}" pid="16" name="CoverPhotoPath">
    <vt:lpwstr/>
  </property>
  <property fmtid="{D5CDD505-2E9C-101B-9397-08002B2CF9AE}" pid="17" name="SecurityLevel">
    <vt:lpwstr>2</vt:lpwstr>
  </property>
  <property fmtid="{D5CDD505-2E9C-101B-9397-08002B2CF9AE}" pid="18" name="CoverPhotoIncluded">
    <vt:lpwstr>False</vt:lpwstr>
  </property>
  <property fmtid="{D5CDD505-2E9C-101B-9397-08002B2CF9AE}" pid="19" name="CoverPhotoIsCustom">
    <vt:lpwstr>False</vt:lpwstr>
  </property>
  <property fmtid="{D5CDD505-2E9C-101B-9397-08002B2CF9AE}" pid="20" name="InsideLogoIncluded">
    <vt:lpwstr>True</vt:lpwstr>
  </property>
  <property fmtid="{D5CDD505-2E9C-101B-9397-08002B2CF9AE}" pid="21" name="InsideLogoID">
    <vt:lpwstr>plain_co_w4</vt:lpwstr>
  </property>
  <property fmtid="{D5CDD505-2E9C-101B-9397-08002B2CF9AE}" pid="22" name="IncludeID.Ppt">
    <vt:lpwstr>True</vt:lpwstr>
  </property>
  <property fmtid="{D5CDD505-2E9C-101B-9397-08002B2CF9AE}" pid="23" name="IDStampItems">
    <vt:lpwstr>15</vt:lpwstr>
  </property>
  <property fmtid="{D5CDD505-2E9C-101B-9397-08002B2CF9AE}" pid="24" name="DraftStamp.Ppt">
    <vt:lpwstr>False</vt:lpwstr>
  </property>
  <property fmtid="{D5CDD505-2E9C-101B-9397-08002B2CF9AE}" pid="25" name="TOC.Ppt">
    <vt:lpwstr>True</vt:lpwstr>
  </property>
  <property fmtid="{D5CDD505-2E9C-101B-9397-08002B2CF9AE}" pid="26" name="TocSecLevel1">
    <vt:lpwstr>1</vt:lpwstr>
  </property>
  <property fmtid="{D5CDD505-2E9C-101B-9397-08002B2CF9AE}" pid="27" name="TocSecLevel2">
    <vt:lpwstr>2</vt:lpwstr>
  </property>
  <property fmtid="{D5CDD505-2E9C-101B-9397-08002B2CF9AE}" pid="28" name="TocSecLevel3">
    <vt:lpwstr>3</vt:lpwstr>
  </property>
  <property fmtid="{D5CDD505-2E9C-101B-9397-08002B2CF9AE}" pid="29" name="TocApdxLevel1">
    <vt:lpwstr>4</vt:lpwstr>
  </property>
  <property fmtid="{D5CDD505-2E9C-101B-9397-08002B2CF9AE}" pid="30" name="TocApdxLevel2">
    <vt:lpwstr>5</vt:lpwstr>
  </property>
  <property fmtid="{D5CDD505-2E9C-101B-9397-08002B2CF9AE}" pid="31" name="TocApdxLevel3">
    <vt:lpwstr>6</vt:lpwstr>
  </property>
  <property fmtid="{D5CDD505-2E9C-101B-9397-08002B2CF9AE}" pid="32" name="SPageNumbering1.Ppt">
    <vt:lpwstr>True</vt:lpwstr>
  </property>
  <property fmtid="{D5CDD505-2E9C-101B-9397-08002B2CF9AE}" pid="33" name="SPageNumbering2.Ppt">
    <vt:lpwstr>False</vt:lpwstr>
  </property>
  <property fmtid="{D5CDD505-2E9C-101B-9397-08002B2CF9AE}" pid="34" name="SPageNumbering3.Ppt">
    <vt:lpwstr>False</vt:lpwstr>
  </property>
  <property fmtid="{D5CDD505-2E9C-101B-9397-08002B2CF9AE}" pid="35" name="APageNumbering1.Ppt">
    <vt:lpwstr>True</vt:lpwstr>
  </property>
  <property fmtid="{D5CDD505-2E9C-101B-9397-08002B2CF9AE}" pid="36" name="APageNumbering2.Ppt">
    <vt:lpwstr>False</vt:lpwstr>
  </property>
  <property fmtid="{D5CDD505-2E9C-101B-9397-08002B2CF9AE}" pid="37" name="APageNumbering3.Ppt">
    <vt:lpwstr>False</vt:lpwstr>
  </property>
  <property fmtid="{D5CDD505-2E9C-101B-9397-08002B2CF9AE}" pid="38" name="Language">
    <vt:lpwstr>1033</vt:lpwstr>
  </property>
  <property fmtid="{D5CDD505-2E9C-101B-9397-08002B2CF9AE}" pid="39" name="CCSTemplate">
    <vt:lpwstr>False</vt:lpwstr>
  </property>
  <property fmtid="{D5CDD505-2E9C-101B-9397-08002B2CF9AE}" pid="40" name="ContactPage.Ppt">
    <vt:lpwstr>True</vt:lpwstr>
  </property>
  <property fmtid="{D5CDD505-2E9C-101B-9397-08002B2CF9AE}" pid="41" name="CompanyName">
    <vt:lpwstr/>
  </property>
  <property fmtid="{D5CDD505-2E9C-101B-9397-08002B2CF9AE}" pid="42" name="CompanyNameExtension">
    <vt:lpwstr/>
  </property>
  <property fmtid="{D5CDD505-2E9C-101B-9397-08002B2CF9AE}" pid="43" name="CompanyDescriptor">
    <vt:lpwstr/>
  </property>
  <property fmtid="{D5CDD505-2E9C-101B-9397-08002B2CF9AE}" pid="44" name="CompanyType">
    <vt:lpwstr>0</vt:lpwstr>
  </property>
  <property fmtid="{D5CDD505-2E9C-101B-9397-08002B2CF9AE}" pid="45" name="BusinessUnit">
    <vt:lpwstr>UBSCC</vt:lpwstr>
  </property>
  <property fmtid="{D5CDD505-2E9C-101B-9397-08002B2CF9AE}" pid="46" name="Address.Office">
    <vt:lpwstr/>
  </property>
  <property fmtid="{D5CDD505-2E9C-101B-9397-08002B2CF9AE}" pid="47" name="Fax1.Office">
    <vt:lpwstr/>
  </property>
  <property fmtid="{D5CDD505-2E9C-101B-9397-08002B2CF9AE}" pid="48" name="Phone1.Office">
    <vt:lpwstr/>
  </property>
  <property fmtid="{D5CDD505-2E9C-101B-9397-08002B2CF9AE}" pid="49" name="CompanyID">
    <vt:lpwstr/>
  </property>
  <property fmtid="{D5CDD505-2E9C-101B-9397-08002B2CF9AE}" pid="50" name="CompanyLCID">
    <vt:lpwstr>0</vt:lpwstr>
  </property>
  <property fmtid="{D5CDD505-2E9C-101B-9397-08002B2CF9AE}" pid="51" name="AuthorInfoIncluded">
    <vt:lpwstr>False</vt:lpwstr>
  </property>
  <property fmtid="{D5CDD505-2E9C-101B-9397-08002B2CF9AE}" pid="52" name="AuthorInfoName">
    <vt:lpwstr/>
  </property>
  <property fmtid="{D5CDD505-2E9C-101B-9397-08002B2CF9AE}" pid="53" name="AuthorInfoDetails1">
    <vt:lpwstr/>
  </property>
  <property fmtid="{D5CDD505-2E9C-101B-9397-08002B2CF9AE}" pid="54" name="AuthorInfoDetails2">
    <vt:lpwstr/>
  </property>
  <property fmtid="{D5CDD505-2E9C-101B-9397-08002B2CF9AE}" pid="55" name="AuthorInfoEmail">
    <vt:lpwstr/>
  </property>
  <property fmtid="{D5CDD505-2E9C-101B-9397-08002B2CF9AE}" pid="56" name="AuthorInfoPhone">
    <vt:lpwstr/>
  </property>
  <property fmtid="{D5CDD505-2E9C-101B-9397-08002B2CF9AE}" pid="57" name="Endorsement">
    <vt:lpwstr/>
  </property>
  <property fmtid="{D5CDD505-2E9C-101B-9397-08002B2CF9AE}" pid="58" name="OnScreenShowPageNums">
    <vt:lpwstr>False</vt:lpwstr>
  </property>
  <property fmtid="{D5CDD505-2E9C-101B-9397-08002B2CF9AE}" pid="59" name="OnScreenTOCHyperlink">
    <vt:lpwstr>True</vt:lpwstr>
  </property>
  <property fmtid="{D5CDD505-2E9C-101B-9397-08002B2CF9AE}" pid="60" name="SectionDivider.Ppt">
    <vt:lpwstr>True</vt:lpwstr>
  </property>
  <property fmtid="{D5CDD505-2E9C-101B-9397-08002B2CF9AE}" pid="61" name="IDStampDateFormatID">
    <vt:lpwstr>F1</vt:lpwstr>
  </property>
  <property fmtid="{D5CDD505-2E9C-101B-9397-08002B2CF9AE}" pid="62" name="IDStampDateFormat-T">
    <vt:lpwstr>MMMM d, yyyy h:mm AM/PM</vt:lpwstr>
  </property>
  <property fmtid="{D5CDD505-2E9C-101B-9397-08002B2CF9AE}" pid="63" name="CalendarDateFormatID">
    <vt:lpwstr>F1</vt:lpwstr>
  </property>
  <property fmtid="{D5CDD505-2E9C-101B-9397-08002B2CF9AE}" pid="64" name="CalendarDateFormat-T">
    <vt:lpwstr>MMMM yyyy</vt:lpwstr>
  </property>
  <property fmtid="{D5CDD505-2E9C-101B-9397-08002B2CF9AE}" pid="65" name="CalendarStartDay">
    <vt:lpwstr>1</vt:lpwstr>
  </property>
  <property fmtid="{D5CDD505-2E9C-101B-9397-08002B2CF9AE}" pid="66" name="CoverPageDateFormatFilter">
    <vt:lpwstr>1</vt:lpwstr>
  </property>
  <property fmtid="{D5CDD505-2E9C-101B-9397-08002B2CF9AE}" pid="67" name="CoverPageDateFormatID">
    <vt:lpwstr>F1</vt:lpwstr>
  </property>
  <property fmtid="{D5CDD505-2E9C-101B-9397-08002B2CF9AE}" pid="68" name="CoverPageDateFormat-T">
    <vt:lpwstr>MMMM d, yyyy</vt:lpwstr>
  </property>
  <property fmtid="{D5CDD505-2E9C-101B-9397-08002B2CF9AE}" pid="69" name="DisclaimerPage.Ppt">
    <vt:lpwstr>True</vt:lpwstr>
  </property>
  <property fmtid="{D5CDD505-2E9C-101B-9397-08002B2CF9AE}" pid="70" name="DisclaimerID.Ppt">
    <vt:lpwstr>D1</vt:lpwstr>
  </property>
  <property fmtid="{D5CDD505-2E9C-101B-9397-08002B2CF9AE}" pid="71" name="UseInternalUBSFont.Office">
    <vt:lpwstr>True</vt:lpwstr>
  </property>
  <property fmtid="{D5CDD505-2E9C-101B-9397-08002B2CF9AE}" pid="72" name="EmbedFonts">
    <vt:lpwstr>False</vt:lpwstr>
  </property>
  <property fmtid="{D5CDD505-2E9C-101B-9397-08002B2CF9AE}" pid="73" name="TableSpacerBorder">
    <vt:lpwstr>False</vt:lpwstr>
  </property>
  <property fmtid="{D5CDD505-2E9C-101B-9397-08002B2CF9AE}" pid="74" name="Address-T">
    <vt:lpwstr>&lt;&lt;Address&gt;&gt;</vt:lpwstr>
  </property>
  <property fmtid="{D5CDD505-2E9C-101B-9397-08002B2CF9AE}" pid="75" name="AmountDealType-T">
    <vt:lpwstr>&lt;&lt;Amt./deal-Type&gt;&gt;</vt:lpwstr>
  </property>
  <property fmtid="{D5CDD505-2E9C-101B-9397-08002B2CF9AE}" pid="76" name="ContactDetails-T">
    <vt:lpwstr>&lt;&lt;Contact details&gt;&gt;</vt:lpwstr>
  </property>
  <property fmtid="{D5CDD505-2E9C-101B-9397-08002B2CF9AE}" pid="77" name="ContactName-T">
    <vt:lpwstr>&lt;&lt;Contact name&gt;&gt;</vt:lpwstr>
  </property>
  <property fmtid="{D5CDD505-2E9C-101B-9397-08002B2CF9AE}" pid="78" name="Date-T">
    <vt:lpwstr>&lt;&lt;Date&gt;&gt;</vt:lpwstr>
  </property>
  <property fmtid="{D5CDD505-2E9C-101B-9397-08002B2CF9AE}" pid="79" name="EMailAddress-T">
    <vt:lpwstr>&lt;&lt;Email address&gt;&gt;</vt:lpwstr>
  </property>
  <property fmtid="{D5CDD505-2E9C-101B-9397-08002B2CF9AE}" pid="80" name="LegalEntity-T">
    <vt:lpwstr>&lt;&lt;Legal entity&gt;&gt;</vt:lpwstr>
  </property>
  <property fmtid="{D5CDD505-2E9C-101B-9397-08002B2CF9AE}" pid="81" name="Logo-T">
    <vt:lpwstr>&lt;&lt;Logo&gt;&gt;</vt:lpwstr>
  </property>
  <property fmtid="{D5CDD505-2E9C-101B-9397-08002B2CF9AE}" pid="82" name="Summary-T">
    <vt:lpwstr>&lt;&lt;Summary&gt;&gt;</vt:lpwstr>
  </property>
  <property fmtid="{D5CDD505-2E9C-101B-9397-08002B2CF9AE}" pid="83" name="TableHeading-T">
    <vt:lpwstr>&lt;&lt;Table heading&gt;&gt;</vt:lpwstr>
  </property>
  <property fmtid="{D5CDD505-2E9C-101B-9397-08002B2CF9AE}" pid="84" name="TableSubheading-T">
    <vt:lpwstr>&lt;&lt;Table subheading&gt;&gt;</vt:lpwstr>
  </property>
  <property fmtid="{D5CDD505-2E9C-101B-9397-08002B2CF9AE}" pid="85" name="Subheading-T">
    <vt:lpwstr>&lt;&lt;Table subheading&gt;&gt;</vt:lpwstr>
  </property>
  <property fmtid="{D5CDD505-2E9C-101B-9397-08002B2CF9AE}" pid="86" name="TelephoneNumber-T">
    <vt:lpwstr>&lt;&lt;Telephone number&gt;&gt;</vt:lpwstr>
  </property>
  <property fmtid="{D5CDD505-2E9C-101B-9397-08002B2CF9AE}" pid="87" name="Text-T">
    <vt:lpwstr>&lt;&lt;Text&gt;&gt;</vt:lpwstr>
  </property>
  <property fmtid="{D5CDD505-2E9C-101B-9397-08002B2CF9AE}" pid="88" name="WebAddress-T">
    <vt:lpwstr>&lt;&lt;Web address</vt:lpwstr>
  </property>
  <property fmtid="{D5CDD505-2E9C-101B-9397-08002B2CF9AE}" pid="89" name="Year-T">
    <vt:lpwstr>&lt;&lt;Year&gt;&gt;</vt:lpwstr>
  </property>
  <property fmtid="{D5CDD505-2E9C-101B-9397-08002B2CF9AE}" pid="90" name="Appendix-T">
    <vt:lpwstr>Appendix</vt:lpwstr>
  </property>
  <property fmtid="{D5CDD505-2E9C-101B-9397-08002B2CF9AE}" pid="91" name="Appendices-T">
    <vt:lpwstr>Appendices</vt:lpwstr>
  </property>
  <property fmtid="{D5CDD505-2E9C-101B-9397-08002B2CF9AE}" pid="92" name="AwardTitle-T">
    <vt:lpwstr>&lt;&lt;Award title&gt;&gt;</vt:lpwstr>
  </property>
  <property fmtid="{D5CDD505-2E9C-101B-9397-08002B2CF9AE}" pid="93" name="AwardSubTitle-T">
    <vt:lpwstr>&lt;&lt;Award subtitle&gt;&gt;</vt:lpwstr>
  </property>
  <property fmtid="{D5CDD505-2E9C-101B-9397-08002B2CF9AE}" pid="94" name="BiographicalDetails-T">
    <vt:lpwstr>&lt;&lt;Biographical details&gt;&gt;</vt:lpwstr>
  </property>
  <property fmtid="{D5CDD505-2E9C-101B-9397-08002B2CF9AE}" pid="95" name="Conclusion-T">
    <vt:lpwstr>&lt;&lt;Conclusion&gt;&gt;</vt:lpwstr>
  </property>
  <property fmtid="{D5CDD505-2E9C-101B-9397-08002B2CF9AE}" pid="96" name="ContactInformation-T">
    <vt:lpwstr>Contact information</vt:lpwstr>
  </property>
  <property fmtid="{D5CDD505-2E9C-101B-9397-08002B2CF9AE}" pid="97" name="Continued-T">
    <vt:lpwstr>Continued</vt:lpwstr>
  </property>
  <property fmtid="{D5CDD505-2E9C-101B-9397-08002B2CF9AE}" pid="98" name="DividerTitle-T">
    <vt:lpwstr>&lt;&lt;Divider title&gt;&gt;</vt:lpwstr>
  </property>
  <property fmtid="{D5CDD505-2E9C-101B-9397-08002B2CF9AE}" pid="99" name="Draft-T">
    <vt:lpwstr>Draft</vt:lpwstr>
  </property>
  <property fmtid="{D5CDD505-2E9C-101B-9397-08002B2CF9AE}" pid="100" name="LayoutHeading-T">
    <vt:lpwstr>&lt;&lt;Layout heading&gt;&gt;</vt:lpwstr>
  </property>
  <property fmtid="{D5CDD505-2E9C-101B-9397-08002B2CF9AE}" pid="101" name="MessageText-T">
    <vt:lpwstr>&lt;&lt;Message&gt;&gt;</vt:lpwstr>
  </property>
  <property fmtid="{D5CDD505-2E9C-101B-9397-08002B2CF9AE}" pid="102" name="Name-T">
    <vt:lpwstr>&lt;&lt;Name&gt;&gt;</vt:lpwstr>
  </property>
  <property fmtid="{D5CDD505-2E9C-101B-9397-08002B2CF9AE}" pid="103" name="Notes-T">
    <vt:lpwstr>Notes</vt:lpwstr>
  </property>
  <property fmtid="{D5CDD505-2E9C-101B-9397-08002B2CF9AE}" pid="104" name="PageHeading-T">
    <vt:lpwstr>&lt;&lt;Page heading&gt;&gt;</vt:lpwstr>
  </property>
  <property fmtid="{D5CDD505-2E9C-101B-9397-08002B2CF9AE}" pid="105" name="PresentationTitle-T">
    <vt:lpwstr>&lt;&lt;Presentation title&gt;&gt;</vt:lpwstr>
  </property>
  <property fmtid="{D5CDD505-2E9C-101B-9397-08002B2CF9AE}" pid="106" name="PresentationSubTitle-T">
    <vt:lpwstr>&lt;&lt;Presentation subtitle&gt;&gt;</vt:lpwstr>
  </property>
  <property fmtid="{D5CDD505-2E9C-101B-9397-08002B2CF9AE}" pid="107" name="PresentationPresenter-T">
    <vt:lpwstr>&lt;&lt;Presentation presenter&gt;&gt;</vt:lpwstr>
  </property>
  <property fmtid="{D5CDD505-2E9C-101B-9397-08002B2CF9AE}" pid="108" name="PresPresenterFunction-T">
    <vt:lpwstr>&lt;&lt;Presenter function&gt;&gt;</vt:lpwstr>
  </property>
  <property fmtid="{D5CDD505-2E9C-101B-9397-08002B2CF9AE}" pid="109" name="Quote-T">
    <vt:lpwstr>&lt;&lt;Quote&gt;&gt;</vt:lpwstr>
  </property>
  <property fmtid="{D5CDD505-2E9C-101B-9397-08002B2CF9AE}" pid="110" name="QuoteSource-T">
    <vt:lpwstr>&lt;&lt;Quote source&gt;&gt;</vt:lpwstr>
  </property>
  <property fmtid="{D5CDD505-2E9C-101B-9397-08002B2CF9AE}" pid="111" name="Section-T">
    <vt:lpwstr>Section</vt:lpwstr>
  </property>
  <property fmtid="{D5CDD505-2E9C-101B-9397-08002B2CF9AE}" pid="112" name="Sections-T">
    <vt:lpwstr>Sections</vt:lpwstr>
  </property>
  <property fmtid="{D5CDD505-2E9C-101B-9397-08002B2CF9AE}" pid="113" name="Source-T">
    <vt:lpwstr>Source</vt:lpwstr>
  </property>
  <property fmtid="{D5CDD505-2E9C-101B-9397-08002B2CF9AE}" pid="114" name="Subappendix-T">
    <vt:lpwstr>Subappendix</vt:lpwstr>
  </property>
  <property fmtid="{D5CDD505-2E9C-101B-9397-08002B2CF9AE}" pid="115" name="Subsection-T">
    <vt:lpwstr>Subsection</vt:lpwstr>
  </property>
  <property fmtid="{D5CDD505-2E9C-101B-9397-08002B2CF9AE}" pid="116" name="Subsubappendix-T">
    <vt:lpwstr>Subsubappendix</vt:lpwstr>
  </property>
  <property fmtid="{D5CDD505-2E9C-101B-9397-08002B2CF9AE}" pid="117" name="Subsubsection-T">
    <vt:lpwstr>Subsubsection</vt:lpwstr>
  </property>
  <property fmtid="{D5CDD505-2E9C-101B-9397-08002B2CF9AE}" pid="118" name="TableOfContents-T">
    <vt:lpwstr>Table of contents</vt:lpwstr>
  </property>
  <property fmtid="{D5CDD505-2E9C-101B-9397-08002B2CF9AE}" pid="119" name="Title-T">
    <vt:lpwstr>&lt;&lt;Title&gt;&gt;</vt:lpwstr>
  </property>
  <property fmtid="{D5CDD505-2E9C-101B-9397-08002B2CF9AE}" pid="120" name="Security-T">
    <vt:lpwstr>Internal</vt:lpwstr>
  </property>
  <property fmtid="{D5CDD505-2E9C-101B-9397-08002B2CF9AE}" pid="121" name="Month1">
    <vt:lpwstr>January</vt:lpwstr>
  </property>
  <property fmtid="{D5CDD505-2E9C-101B-9397-08002B2CF9AE}" pid="122" name="Month2">
    <vt:lpwstr>February</vt:lpwstr>
  </property>
  <property fmtid="{D5CDD505-2E9C-101B-9397-08002B2CF9AE}" pid="123" name="Month3">
    <vt:lpwstr>March</vt:lpwstr>
  </property>
  <property fmtid="{D5CDD505-2E9C-101B-9397-08002B2CF9AE}" pid="124" name="Month4">
    <vt:lpwstr>April</vt:lpwstr>
  </property>
  <property fmtid="{D5CDD505-2E9C-101B-9397-08002B2CF9AE}" pid="125" name="Month5">
    <vt:lpwstr>May</vt:lpwstr>
  </property>
  <property fmtid="{D5CDD505-2E9C-101B-9397-08002B2CF9AE}" pid="126" name="Month6">
    <vt:lpwstr>June</vt:lpwstr>
  </property>
  <property fmtid="{D5CDD505-2E9C-101B-9397-08002B2CF9AE}" pid="127" name="Month7">
    <vt:lpwstr>July</vt:lpwstr>
  </property>
  <property fmtid="{D5CDD505-2E9C-101B-9397-08002B2CF9AE}" pid="128" name="Month8">
    <vt:lpwstr>August</vt:lpwstr>
  </property>
  <property fmtid="{D5CDD505-2E9C-101B-9397-08002B2CF9AE}" pid="129" name="Month9">
    <vt:lpwstr>September</vt:lpwstr>
  </property>
  <property fmtid="{D5CDD505-2E9C-101B-9397-08002B2CF9AE}" pid="130" name="Month10">
    <vt:lpwstr>October</vt:lpwstr>
  </property>
  <property fmtid="{D5CDD505-2E9C-101B-9397-08002B2CF9AE}" pid="131" name="Month11">
    <vt:lpwstr>November</vt:lpwstr>
  </property>
  <property fmtid="{D5CDD505-2E9C-101B-9397-08002B2CF9AE}" pid="132" name="Month12">
    <vt:lpwstr>December</vt:lpwstr>
  </property>
  <property fmtid="{D5CDD505-2E9C-101B-9397-08002B2CF9AE}" pid="133" name="D1">
    <vt:lpwstr>S</vt:lpwstr>
  </property>
  <property fmtid="{D5CDD505-2E9C-101B-9397-08002B2CF9AE}" pid="134" name="D2">
    <vt:lpwstr>M</vt:lpwstr>
  </property>
  <property fmtid="{D5CDD505-2E9C-101B-9397-08002B2CF9AE}" pid="135" name="D3">
    <vt:lpwstr>T</vt:lpwstr>
  </property>
  <property fmtid="{D5CDD505-2E9C-101B-9397-08002B2CF9AE}" pid="136" name="D4">
    <vt:lpwstr>W</vt:lpwstr>
  </property>
  <property fmtid="{D5CDD505-2E9C-101B-9397-08002B2CF9AE}" pid="137" name="D5">
    <vt:lpwstr>T</vt:lpwstr>
  </property>
  <property fmtid="{D5CDD505-2E9C-101B-9397-08002B2CF9AE}" pid="138" name="D6">
    <vt:lpwstr>F</vt:lpwstr>
  </property>
  <property fmtid="{D5CDD505-2E9C-101B-9397-08002B2CF9AE}" pid="139" name="D7">
    <vt:lpwstr>S</vt:lpwstr>
  </property>
  <property fmtid="{D5CDD505-2E9C-101B-9397-08002B2CF9AE}" pid="140" name="Chart_Num_Categories_On_XAxis">
    <vt:lpwstr>6</vt:lpwstr>
  </property>
  <property fmtid="{D5CDD505-2E9C-101B-9397-08002B2CF9AE}" pid="141" name="Chart_Annotation_Add_Date">
    <vt:lpwstr>True</vt:lpwstr>
  </property>
  <property fmtid="{D5CDD505-2E9C-101B-9397-08002B2CF9AE}" pid="142" name="Chart_Annotation_Date_Bold">
    <vt:lpwstr>True</vt:lpwstr>
  </property>
  <property fmtid="{D5CDD505-2E9C-101B-9397-08002B2CF9AE}" pid="143" name="Chart_Annotation_Date_Format">
    <vt:lpwstr>F1</vt:lpwstr>
  </property>
  <property fmtid="{D5CDD505-2E9C-101B-9397-08002B2CF9AE}" pid="144" name="Chart_Pie_Chart_Labels">
    <vt:lpwstr>True</vt:lpwstr>
  </property>
  <property fmtid="{D5CDD505-2E9C-101B-9397-08002B2CF9AE}" pid="145" name="Chart_Pie_Chart_Legend">
    <vt:lpwstr>False</vt:lpwstr>
  </property>
  <property fmtid="{D5CDD505-2E9C-101B-9397-08002B2CF9AE}" pid="146" name="Chart_Average_Translated-T">
    <vt:lpwstr>Average</vt:lpwstr>
  </property>
  <property fmtid="{D5CDD505-2E9C-101B-9397-08002B2CF9AE}" pid="147" name="Chart_Share_PX-T">
    <vt:lpwstr>Stock price</vt:lpwstr>
  </property>
  <property fmtid="{D5CDD505-2E9C-101B-9397-08002B2CF9AE}" pid="148" name="Chart_Stock_Volume_XAxis-T">
    <vt:lpwstr>Closing date</vt:lpwstr>
  </property>
  <property fmtid="{D5CDD505-2E9C-101B-9397-08002B2CF9AE}" pid="149" name="Chart_Volume_Label-T">
    <vt:lpwstr>Volume (000s)</vt:lpwstr>
  </property>
  <property fmtid="{D5CDD505-2E9C-101B-9397-08002B2CF9AE}" pid="150" name="Chart_Thick_Lines">
    <vt:lpwstr>False</vt:lpwstr>
  </property>
  <property fmtid="{D5CDD505-2E9C-101B-9397-08002B2CF9AE}" pid="151" name="Chart_Show_Gridlines">
    <vt:lpwstr>True</vt:lpwstr>
  </property>
  <property fmtid="{D5CDD505-2E9C-101B-9397-08002B2CF9AE}" pid="152" name="Chart_Show_YAxis">
    <vt:lpwstr>False</vt:lpwstr>
  </property>
  <property fmtid="{D5CDD505-2E9C-101B-9397-08002B2CF9AE}" pid="153" name="Chart_Use_Stack_White_Border">
    <vt:lpwstr>True</vt:lpwstr>
  </property>
  <property fmtid="{D5CDD505-2E9C-101B-9397-08002B2CF9AE}" pid="154" name="Chart_Use_Dash_Style">
    <vt:lpwstr>False</vt:lpwstr>
  </property>
  <property fmtid="{D5CDD505-2E9C-101B-9397-08002B2CF9AE}" pid="155" name="DateFormat.Ppt">
    <vt:lpwstr>F1</vt:lpwstr>
  </property>
  <property fmtid="{D5CDD505-2E9C-101B-9397-08002B2CF9AE}" pid="156" name="PresPrint4x3OnScreen">
    <vt:bool>false</vt:bool>
  </property>
</Properties>
</file>