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99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3404850" cy="7543800"/>
  <p:notesSz cx="6996113" cy="9282113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B84B32C3-02CE-4382-A6AF-5E9B2CF4795D}">
          <p14:sldIdLst/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-2190" y="-108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2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3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0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7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1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9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hyperlink" Target="http://docs.python.org/lib/module-mat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Variables &amp; Type Casting, Operations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kinda</a:t>
            </a:r>
            <a:r>
              <a:rPr lang="en-US" smtClean="0"/>
              <a:t>-fundamentals </a:t>
            </a:r>
            <a:r>
              <a:rPr lang="en-US" dirty="0" smtClean="0"/>
              <a:t>of talking to machines!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9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41005"/>
              </p:ext>
            </p:extLst>
          </p:nvPr>
        </p:nvGraphicFramePr>
        <p:xfrm>
          <a:off x="568127" y="1879584"/>
          <a:ext cx="7632848" cy="1447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52128"/>
                <a:gridCol w="3528392"/>
                <a:gridCol w="2952328"/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Operator</a:t>
                      </a:r>
                      <a:endParaRPr lang="en-GB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Definition</a:t>
                      </a:r>
                      <a:endParaRPr lang="en-GB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Example</a:t>
                      </a:r>
                      <a:endParaRPr lang="en-GB" sz="1600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and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True if both statements</a:t>
                      </a:r>
                      <a:r>
                        <a:rPr lang="en-GB" sz="1600" baseline="0" noProof="0" dirty="0" smtClean="0"/>
                        <a:t> are true </a:t>
                      </a:r>
                      <a:endParaRPr lang="en-GB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5 &gt; 3 and</a:t>
                      </a:r>
                      <a:r>
                        <a:rPr lang="en-GB" sz="1600" baseline="0" noProof="0" dirty="0" smtClean="0"/>
                        <a:t> 9 &lt; 12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or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True</a:t>
                      </a:r>
                      <a:r>
                        <a:rPr lang="en-GB" sz="1600" baseline="0" noProof="0" smtClean="0"/>
                        <a:t> if one of the statement is true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5 &gt; 3 or 9 &gt; 12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not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smtClean="0"/>
                        <a:t>Reverse</a:t>
                      </a:r>
                      <a:r>
                        <a:rPr lang="en-GB" sz="1600" baseline="0" noProof="0" smtClean="0"/>
                        <a:t> resultat</a:t>
                      </a:r>
                      <a:endParaRPr lang="en-GB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not (5 &gt; 3</a:t>
                      </a:r>
                      <a:r>
                        <a:rPr lang="en-GB" sz="1600" baseline="0" noProof="0" dirty="0" smtClean="0"/>
                        <a:t> or 9 &gt; 12</a:t>
                      </a:r>
                      <a:r>
                        <a:rPr lang="en-GB" sz="1600" noProof="0" dirty="0" smtClean="0"/>
                        <a:t>)</a:t>
                      </a:r>
                      <a:endParaRPr lang="en-GB" sz="16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301667"/>
              </p:ext>
            </p:extLst>
          </p:nvPr>
        </p:nvGraphicFramePr>
        <p:xfrm>
          <a:off x="8362950" y="1899690"/>
          <a:ext cx="4429125" cy="31390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71650"/>
                <a:gridCol w="2657475"/>
              </a:tblGrid>
              <a:tr h="75206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Operator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Definition</a:t>
                      </a:r>
                      <a:endParaRPr lang="en-US" b="1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&gt;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Greater</a:t>
                      </a:r>
                      <a:endParaRPr lang="en-US" sz="1600" baseline="0" noProof="0" dirty="0" smtClean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&gt;=</a:t>
                      </a:r>
                      <a:r>
                        <a:rPr lang="en-US" sz="1600" baseline="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Greater or equal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&lt;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Lower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&lt;=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Lower or equal</a:t>
                      </a:r>
                      <a:endParaRPr lang="en-US" sz="1600" baseline="0" noProof="0" dirty="0" smtClean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!=</a:t>
                      </a:r>
                      <a:r>
                        <a:rPr lang="en-US" sz="1600" baseline="0" noProof="0" dirty="0" smtClean="0"/>
                        <a:t>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Not equal</a:t>
                      </a:r>
                      <a:endParaRPr lang="en-US" sz="1600" noProof="0" dirty="0"/>
                    </a:p>
                  </a:txBody>
                  <a:tcPr/>
                </a:tc>
              </a:tr>
              <a:tr h="39782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==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Equal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33400" y="3514724"/>
            <a:ext cx="3324225" cy="2686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Code: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younger_brother</a:t>
            </a:r>
            <a:r>
              <a:rPr lang="en-US" sz="1200" dirty="0" smtClean="0">
                <a:solidFill>
                  <a:schemeClr val="tx1"/>
                </a:solidFill>
              </a:rPr>
              <a:t> = 18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dirty="0" err="1" smtClean="0">
                <a:solidFill>
                  <a:schemeClr val="tx1"/>
                </a:solidFill>
              </a:rPr>
              <a:t>lder_brother</a:t>
            </a:r>
            <a:r>
              <a:rPr lang="en-US" sz="1200" dirty="0" smtClean="0">
                <a:solidFill>
                  <a:schemeClr val="tx1"/>
                </a:solidFill>
              </a:rPr>
              <a:t> = 22</a:t>
            </a:r>
          </a:p>
          <a:p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rint(</a:t>
            </a:r>
            <a:r>
              <a:rPr lang="en-US" sz="1200" dirty="0" err="1" smtClean="0">
                <a:solidFill>
                  <a:schemeClr val="tx1"/>
                </a:solidFill>
              </a:rPr>
              <a:t>younger_brother</a:t>
            </a:r>
            <a:r>
              <a:rPr lang="en-US" sz="1200" dirty="0" smtClean="0">
                <a:solidFill>
                  <a:schemeClr val="tx1"/>
                </a:solidFill>
              </a:rPr>
              <a:t> &lt; </a:t>
            </a:r>
            <a:r>
              <a:rPr lang="en-US" sz="1200" dirty="0" err="1" smtClean="0">
                <a:solidFill>
                  <a:schemeClr val="tx1"/>
                </a:solidFill>
              </a:rPr>
              <a:t>elder_brother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True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04950"/>
            <a:ext cx="5695950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2950" y="1504950"/>
            <a:ext cx="3286125" cy="314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67237" y="3514724"/>
            <a:ext cx="3324225" cy="2686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Outputs?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Q1:</a:t>
            </a:r>
            <a:r>
              <a:rPr lang="en-US" sz="1200" dirty="0" smtClean="0">
                <a:solidFill>
                  <a:schemeClr val="tx1"/>
                </a:solidFill>
              </a:rPr>
              <a:t> 5 != 10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Q2: </a:t>
            </a:r>
            <a:r>
              <a:rPr lang="en-US" sz="1200" dirty="0" smtClean="0">
                <a:solidFill>
                  <a:schemeClr val="tx1"/>
                </a:solidFill>
              </a:rPr>
              <a:t>"Pune" == "Mumbai"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Q3: </a:t>
            </a:r>
            <a:r>
              <a:rPr lang="en-US" sz="1200" dirty="0" smtClean="0">
                <a:solidFill>
                  <a:schemeClr val="tx1"/>
                </a:solidFill>
              </a:rPr>
              <a:t>5.2 &gt; 5.3 or 5.2 &lt; 5.3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Q4: </a:t>
            </a:r>
            <a:r>
              <a:rPr lang="en-US" sz="1200" dirty="0">
                <a:solidFill>
                  <a:schemeClr val="tx1"/>
                </a:solidFill>
              </a:rPr>
              <a:t>5.2 &gt; 5.3 </a:t>
            </a:r>
            <a:r>
              <a:rPr lang="en-US" sz="1200" dirty="0" smtClean="0">
                <a:solidFill>
                  <a:schemeClr val="tx1"/>
                </a:solidFill>
              </a:rPr>
              <a:t>and 5.2 </a:t>
            </a:r>
            <a:r>
              <a:rPr lang="en-US" sz="1200" dirty="0">
                <a:solidFill>
                  <a:schemeClr val="tx1"/>
                </a:solidFill>
              </a:rPr>
              <a:t>&lt; </a:t>
            </a:r>
            <a:r>
              <a:rPr lang="en-US" sz="1200" dirty="0" smtClean="0">
                <a:solidFill>
                  <a:schemeClr val="tx1"/>
                </a:solidFill>
              </a:rPr>
              <a:t>5.3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Q5: </a:t>
            </a:r>
            <a:r>
              <a:rPr lang="en-US" sz="1200" dirty="0" smtClean="0">
                <a:solidFill>
                  <a:schemeClr val="tx1"/>
                </a:solidFill>
              </a:rPr>
              <a:t>5.2 == 5.20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9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Variables, Type-Casting, &amp; Operations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0567" y="1320801"/>
            <a:ext cx="7502119" cy="5291138"/>
          </a:xfrm>
        </p:spPr>
        <p:txBody>
          <a:bodyPr/>
          <a:lstStyle/>
          <a:p>
            <a:r>
              <a:rPr lang="pl-PL" dirty="0"/>
              <a:t>Variables are: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named piece of memory that can store a value.</a:t>
            </a:r>
          </a:p>
          <a:p>
            <a:pPr lvl="1"/>
            <a:r>
              <a:rPr lang="pl-PL" dirty="0" smtClean="0"/>
              <a:t>Name-value pairs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and use that variable later in the program.</a:t>
            </a:r>
            <a:endParaRPr lang="en-US" altLang="en-US" sz="600" dirty="0"/>
          </a:p>
          <a:p>
            <a:pPr lvl="1"/>
            <a:endParaRPr lang="pl-PL" dirty="0"/>
          </a:p>
          <a:p>
            <a:r>
              <a:rPr lang="pl-PL" dirty="0"/>
              <a:t>Naming rules:</a:t>
            </a:r>
          </a:p>
          <a:p>
            <a:pPr lvl="1"/>
            <a:r>
              <a:rPr lang="en-GB" dirty="0"/>
              <a:t>Use short but descriptive names</a:t>
            </a:r>
            <a:endParaRPr lang="pl-PL" dirty="0"/>
          </a:p>
          <a:p>
            <a:pPr lvl="1"/>
            <a:r>
              <a:rPr lang="en-GB" dirty="0"/>
              <a:t>Only alphanumeric symbols are allowed: A-z, 0-9, _</a:t>
            </a:r>
            <a:endParaRPr lang="pl-PL" dirty="0"/>
          </a:p>
          <a:p>
            <a:pPr lvl="1"/>
            <a:r>
              <a:rPr lang="en-GB" dirty="0"/>
              <a:t>Names can’t start from number</a:t>
            </a:r>
            <a:endParaRPr lang="pl-PL" dirty="0"/>
          </a:p>
          <a:p>
            <a:pPr lvl="1"/>
            <a:r>
              <a:rPr lang="en-GB" dirty="0"/>
              <a:t>Names can start from underscore _</a:t>
            </a:r>
            <a:endParaRPr lang="pl-PL" dirty="0"/>
          </a:p>
          <a:p>
            <a:pPr lvl="1"/>
            <a:r>
              <a:rPr lang="en-GB" dirty="0"/>
              <a:t>Names are case-sensitive!</a:t>
            </a:r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5911382" y="3450373"/>
            <a:ext cx="73448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6000" dirty="0" smtClean="0"/>
              <a:t>fruit = 'apple'</a:t>
            </a:r>
            <a:endParaRPr kumimoji="0" lang="en-GB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Łącznik prosty ze strzałką 7"/>
          <p:cNvCxnSpPr/>
          <p:nvPr/>
        </p:nvCxnSpPr>
        <p:spPr>
          <a:xfrm flipV="1">
            <a:off x="6787092" y="4306504"/>
            <a:ext cx="7200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3"/>
          <p:cNvSpPr txBox="1"/>
          <p:nvPr/>
        </p:nvSpPr>
        <p:spPr>
          <a:xfrm>
            <a:off x="6127365" y="4890533"/>
            <a:ext cx="125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Variable</a:t>
            </a:r>
            <a:endParaRPr lang="en-US" dirty="0"/>
          </a:p>
        </p:txBody>
      </p:sp>
      <p:sp>
        <p:nvSpPr>
          <p:cNvPr id="12" name="pole tekstowe 13"/>
          <p:cNvSpPr txBox="1"/>
          <p:nvPr/>
        </p:nvSpPr>
        <p:spPr>
          <a:xfrm>
            <a:off x="11888046" y="4914517"/>
            <a:ext cx="101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pl-PL" sz="2000" dirty="0" smtClean="0"/>
              <a:t>ata</a:t>
            </a:r>
            <a:endParaRPr lang="en-GB" dirty="0"/>
          </a:p>
        </p:txBody>
      </p:sp>
      <p:cxnSp>
        <p:nvCxnSpPr>
          <p:cNvPr id="13" name="Łącznik prosty ze strzałką 7"/>
          <p:cNvCxnSpPr/>
          <p:nvPr/>
        </p:nvCxnSpPr>
        <p:spPr>
          <a:xfrm flipH="1" flipV="1">
            <a:off x="11383990" y="4306504"/>
            <a:ext cx="72000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7"/>
          <p:cNvCxnSpPr/>
          <p:nvPr/>
        </p:nvCxnSpPr>
        <p:spPr>
          <a:xfrm flipV="1">
            <a:off x="9220610" y="4218468"/>
            <a:ext cx="0" cy="7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3"/>
          <p:cNvSpPr txBox="1"/>
          <p:nvPr/>
        </p:nvSpPr>
        <p:spPr>
          <a:xfrm>
            <a:off x="8648134" y="4970603"/>
            <a:ext cx="181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Assignment operator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five standard data types −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2"/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lvl="1"/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Dictionary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72075" y="1762125"/>
            <a:ext cx="7867650" cy="4714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i_am_int</a:t>
            </a:r>
            <a:r>
              <a:rPr lang="en-US" dirty="0" smtClean="0">
                <a:latin typeface="Consolas" pitchFamily="49" charset="0"/>
              </a:rPr>
              <a:t> = 10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#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, long (wait-for-the-difference)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i_am_float</a:t>
            </a:r>
            <a:r>
              <a:rPr lang="en-US" dirty="0" smtClean="0">
                <a:latin typeface="Consolas" pitchFamily="49" charset="0"/>
              </a:rPr>
              <a:t> = 10.2 #float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i_am_string</a:t>
            </a:r>
            <a:r>
              <a:rPr lang="en-US" dirty="0" smtClean="0">
                <a:latin typeface="Consolas" pitchFamily="49" charset="0"/>
              </a:rPr>
              <a:t> = "How are you liking Day 2?" #string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i_am_list</a:t>
            </a:r>
            <a:r>
              <a:rPr lang="en-US" dirty="0" smtClean="0">
                <a:latin typeface="Consolas" pitchFamily="49" charset="0"/>
              </a:rPr>
              <a:t> = ["Awesome", "Good", "</a:t>
            </a:r>
            <a:r>
              <a:rPr lang="en-US" dirty="0" err="1" smtClean="0">
                <a:latin typeface="Consolas" pitchFamily="49" charset="0"/>
              </a:rPr>
              <a:t>Kinda</a:t>
            </a:r>
            <a:r>
              <a:rPr lang="en-US" dirty="0" smtClean="0">
                <a:latin typeface="Consolas" pitchFamily="49" charset="0"/>
              </a:rPr>
              <a:t> Good"] #list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i_am_tuple</a:t>
            </a:r>
            <a:r>
              <a:rPr lang="en-US" dirty="0" smtClean="0">
                <a:latin typeface="Consolas" pitchFamily="49" charset="0"/>
              </a:rPr>
              <a:t> = ("How", "am", "I", "different?")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nsolas" pitchFamily="49" charset="0"/>
              </a:rPr>
              <a:t>i_am_dictionary</a:t>
            </a:r>
            <a:r>
              <a:rPr lang="en-US" dirty="0" smtClean="0">
                <a:latin typeface="Consolas" pitchFamily="49" charset="0"/>
              </a:rPr>
              <a:t> = {1:"Kevin Thomas", 2:"Nivek </a:t>
            </a:r>
            <a:r>
              <a:rPr lang="en-US" dirty="0" err="1" smtClean="0">
                <a:latin typeface="Consolas" pitchFamily="49" charset="0"/>
              </a:rPr>
              <a:t>Samoht</a:t>
            </a:r>
            <a:r>
              <a:rPr lang="en-US" dirty="0" smtClean="0">
                <a:latin typeface="Consolas" pitchFamily="49" charset="0"/>
              </a:rPr>
              <a:t>"}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You can assign (store) the result of </a:t>
            </a: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into a variable.</a:t>
            </a:r>
            <a:endParaRPr lang="en-US" altLang="en-US" sz="7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/>
              <a:t>Example: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dirty="0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itchFamily="49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dirty="0"/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How old are you? </a:t>
            </a:r>
            <a:r>
              <a:rPr lang="en-GB" altLang="en-US" b="1" u="sng" dirty="0">
                <a:latin typeface="Courier New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latin typeface="Courier New" pitchFamily="49" charset="0"/>
              </a:rPr>
              <a:t>	You have 12 years until retirement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>
              <a:latin typeface="Courier New" pitchFamily="49" charset="0"/>
            </a:endParaRP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chemeClr val="tx2"/>
                </a:solidFill>
              </a:rPr>
              <a:t>Exercise: </a:t>
            </a:r>
            <a:r>
              <a:rPr lang="en-GB" altLang="en-US" dirty="0">
                <a:solidFill>
                  <a:schemeClr val="tx2"/>
                </a:solidFill>
              </a:rPr>
              <a:t>Write a Python program that prompts the user for his/her amount of money, then reports how many </a:t>
            </a:r>
            <a:r>
              <a:rPr lang="en-GB" altLang="en-US" dirty="0" smtClean="0">
                <a:solidFill>
                  <a:schemeClr val="tx2"/>
                </a:solidFill>
              </a:rPr>
              <a:t>OnePlus 7 Pro phones </a:t>
            </a:r>
            <a:r>
              <a:rPr lang="en-GB" altLang="en-US" dirty="0">
                <a:solidFill>
                  <a:schemeClr val="tx2"/>
                </a:solidFill>
              </a:rPr>
              <a:t>the person can afford, and how much more money he/she will need to afford an additional </a:t>
            </a:r>
            <a:r>
              <a:rPr lang="en-GB" altLang="en-US" dirty="0" smtClean="0">
                <a:solidFill>
                  <a:schemeClr val="tx2"/>
                </a:solidFill>
              </a:rPr>
              <a:t>OnePlus 7 Pro.</a:t>
            </a:r>
            <a:endParaRPr lang="en-GB" alt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Taking input from the user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419271"/>
          </a:xfrm>
        </p:spPr>
        <p:txBody>
          <a:bodyPr/>
          <a:lstStyle/>
          <a:p>
            <a:r>
              <a:rPr lang="en-US" dirty="0" smtClean="0"/>
              <a:t>Python is a loosely-type language</a:t>
            </a:r>
          </a:p>
          <a:p>
            <a:r>
              <a:rPr lang="en-US" dirty="0" smtClean="0"/>
              <a:t>Meaning, we do not need to define the data types of the variables which we use</a:t>
            </a:r>
          </a:p>
          <a:p>
            <a:r>
              <a:rPr lang="en-US" dirty="0" smtClean="0"/>
              <a:t>Implicit Type Casting:</a:t>
            </a:r>
          </a:p>
          <a:p>
            <a:pPr lvl="1"/>
            <a:r>
              <a:rPr lang="en-US" dirty="0" smtClean="0"/>
              <a:t>Similar data types can automatically fit into each other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Integer to Float or vice versa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Explicit Type Casting:</a:t>
            </a:r>
            <a:endParaRPr lang="en-US" dirty="0" smtClean="0"/>
          </a:p>
          <a:p>
            <a:pPr lvl="1"/>
            <a:r>
              <a:rPr lang="en-US" dirty="0" smtClean="0"/>
              <a:t>Not-so-similar data types require us to specifically mention the conversion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String to Integer</a:t>
            </a:r>
            <a:endParaRPr lang="en-US" dirty="0" smtClean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Type Casting/Conversion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71625" y="5705476"/>
            <a:ext cx="459105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147349"/>
            <a:r>
              <a:rPr lang="en-US" sz="1200" dirty="0" err="1"/>
              <a:t>i_am_string</a:t>
            </a:r>
            <a:r>
              <a:rPr lang="en-US" sz="1200" dirty="0"/>
              <a:t> = "10"</a:t>
            </a:r>
          </a:p>
          <a:p>
            <a:pPr marL="0" lvl="1" indent="-147349"/>
            <a:r>
              <a:rPr lang="en-US" sz="1200" dirty="0" err="1"/>
              <a:t>i_am_int</a:t>
            </a:r>
            <a:r>
              <a:rPr lang="en-US" sz="1200" dirty="0"/>
              <a:t> = 20</a:t>
            </a:r>
          </a:p>
          <a:p>
            <a:pPr marL="0" lvl="1" indent="-147349"/>
            <a:r>
              <a:rPr lang="en-US" sz="1200" dirty="0"/>
              <a:t>addition = </a:t>
            </a:r>
            <a:r>
              <a:rPr lang="en-US" sz="1200" dirty="0" err="1"/>
              <a:t>i_am_int</a:t>
            </a:r>
            <a:r>
              <a:rPr lang="en-US" sz="1200" dirty="0"/>
              <a:t> + </a:t>
            </a:r>
            <a:r>
              <a:rPr lang="en-US" sz="1200" dirty="0" err="1"/>
              <a:t>i_am_string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B7D80"/>
                </a:solidFill>
              </a:rPr>
              <a:t>#Compilation Error</a:t>
            </a:r>
          </a:p>
          <a:p>
            <a:pPr marL="0" lvl="1" indent="-147349"/>
            <a:r>
              <a:rPr lang="en-US" sz="1200" dirty="0"/>
              <a:t>addition = </a:t>
            </a:r>
            <a:r>
              <a:rPr lang="en-US" sz="1200" dirty="0" err="1"/>
              <a:t>i_am_int</a:t>
            </a:r>
            <a:r>
              <a:rPr lang="en-US" sz="1200" dirty="0"/>
              <a:t> + 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i_am_string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7B7D80"/>
                </a:solidFill>
              </a:rPr>
              <a:t>#Explicit </a:t>
            </a:r>
            <a:r>
              <a:rPr lang="en-US" sz="1200" dirty="0" smtClean="0">
                <a:solidFill>
                  <a:srgbClr val="7B7D80"/>
                </a:solidFill>
              </a:rPr>
              <a:t>Type-Casting</a:t>
            </a:r>
            <a:endParaRPr lang="en-US" sz="1200" dirty="0">
              <a:solidFill>
                <a:srgbClr val="7B7D8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62100" y="3524250"/>
            <a:ext cx="33147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i_am_int</a:t>
            </a:r>
            <a:r>
              <a:rPr lang="en-US" sz="1200" dirty="0"/>
              <a:t> = 10</a:t>
            </a:r>
          </a:p>
          <a:p>
            <a:r>
              <a:rPr lang="en-US" sz="1200" dirty="0" err="1"/>
              <a:t>i_am_float</a:t>
            </a:r>
            <a:r>
              <a:rPr lang="en-US" sz="1200" dirty="0"/>
              <a:t> = 10.1</a:t>
            </a:r>
          </a:p>
          <a:p>
            <a:r>
              <a:rPr lang="en-US" sz="1200" dirty="0" err="1"/>
              <a:t>i_am_float</a:t>
            </a:r>
            <a:r>
              <a:rPr lang="en-US" sz="1200" dirty="0"/>
              <a:t> = </a:t>
            </a:r>
            <a:r>
              <a:rPr lang="en-US" sz="1200" dirty="0" err="1"/>
              <a:t>i_am_int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B7D80"/>
                </a:solidFill>
              </a:rPr>
              <a:t>#New value is </a:t>
            </a:r>
            <a:r>
              <a:rPr lang="en-US" sz="1200" dirty="0" smtClean="0">
                <a:solidFill>
                  <a:srgbClr val="7B7D80"/>
                </a:solidFill>
              </a:rPr>
              <a:t>10</a:t>
            </a:r>
            <a:endParaRPr lang="en-US" sz="1200" dirty="0">
              <a:solidFill>
                <a:srgbClr val="7B7D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635" y="1493245"/>
            <a:ext cx="12247158" cy="5136155"/>
          </a:xfrm>
        </p:spPr>
        <p:txBody>
          <a:bodyPr/>
          <a:lstStyle/>
          <a:p>
            <a:r>
              <a:rPr lang="en-US" altLang="en-US" b="1" dirty="0"/>
              <a:t>expression</a:t>
            </a:r>
            <a:r>
              <a:rPr lang="en-US" altLang="en-US" dirty="0"/>
              <a:t>: A data value or set of operations to compute a value.</a:t>
            </a:r>
            <a:endParaRPr lang="en-US" altLang="en-US" sz="800" dirty="0"/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Courier New" pitchFamily="49" charset="0"/>
              </a:rPr>
              <a:t>				42</a:t>
            </a:r>
          </a:p>
          <a:p>
            <a:pPr lvl="1"/>
            <a:endParaRPr lang="en-US" altLang="en-US" sz="700" dirty="0"/>
          </a:p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itchFamily="49" charset="0"/>
              </a:rPr>
              <a:t>**	</a:t>
            </a:r>
            <a:r>
              <a:rPr lang="en-US" altLang="en-US" dirty="0"/>
              <a:t> 	</a:t>
            </a:r>
            <a:r>
              <a:rPr lang="en-US" altLang="en-US" dirty="0" smtClean="0"/>
              <a:t>	exponentiation</a:t>
            </a:r>
            <a:endParaRPr lang="en-US" altLang="en-US" dirty="0"/>
          </a:p>
          <a:p>
            <a:pPr lvl="1">
              <a:buClr>
                <a:schemeClr val="bg1"/>
              </a:buClr>
            </a:pPr>
            <a:endParaRPr lang="en-US" altLang="en-US" dirty="0"/>
          </a:p>
          <a:p>
            <a:r>
              <a:rPr lang="en-US" altLang="en-US" b="1" dirty="0"/>
              <a:t>precedence</a:t>
            </a:r>
            <a:r>
              <a:rPr lang="en-US" altLang="en-US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itchFamily="49" charset="0"/>
              </a:rPr>
              <a:t>+ -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1 + 3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>
                <a:latin typeface="Courier New" pitchFamily="49" charset="0"/>
              </a:rPr>
              <a:t>(1 + 3) *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itchFamily="49" charset="0"/>
              </a:rPr>
              <a:t>16</a:t>
            </a:r>
            <a:endParaRPr lang="en-US" altLang="en-US" sz="10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Expressions / Math Operations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Expressions Continued…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96150" y="3629025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6150" y="41052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272463" y="3543300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9637" y="4019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2300" y="3343275"/>
            <a:ext cx="1557337" cy="1333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529638" y="3476625"/>
            <a:ext cx="695324" cy="152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4962" y="3638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idx="1"/>
          </p:nvPr>
        </p:nvSpPr>
        <p:spPr>
          <a:xfrm>
            <a:off x="551042" y="1342659"/>
            <a:ext cx="12247158" cy="55915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we divide integers with </a:t>
            </a:r>
            <a:r>
              <a:rPr lang="en-US" altLang="en-US" dirty="0">
                <a:latin typeface="Courier New" pitchFamily="49" charset="0"/>
              </a:rPr>
              <a:t>/</a:t>
            </a:r>
            <a:r>
              <a:rPr lang="en-US" altLang="en-US" dirty="0"/>
              <a:t> , the quotient is also an integer.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8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    </a:t>
            </a:r>
            <a:r>
              <a:rPr lang="en-US" altLang="en-US" sz="1800" b="1" u="sng" dirty="0">
                <a:latin typeface="Courier New" pitchFamily="49" charset="0"/>
              </a:rPr>
              <a:t>   3</a:t>
            </a:r>
            <a:r>
              <a:rPr lang="en-US" altLang="en-US" sz="1800" b="1" dirty="0">
                <a:latin typeface="Courier New" pitchFamily="49" charset="0"/>
              </a:rPr>
              <a:t>                  </a:t>
            </a:r>
            <a:r>
              <a:rPr lang="en-US" altLang="en-US" sz="1800" b="1" u="sng" dirty="0">
                <a:latin typeface="Courier New" pitchFamily="49" charset="0"/>
              </a:rPr>
              <a:t>    52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u="sng" dirty="0">
                <a:latin typeface="Courier New" pitchFamily="49" charset="0"/>
              </a:rPr>
              <a:t>12</a:t>
            </a:r>
            <a:r>
              <a:rPr lang="en-US" altLang="en-US" sz="1800" dirty="0">
                <a:latin typeface="Courier New" pitchFamily="49" charset="0"/>
              </a:rPr>
              <a:t>                    </a:t>
            </a:r>
            <a:r>
              <a:rPr lang="en-US" altLang="en-US" sz="1800" u="sng" dirty="0">
                <a:latin typeface="Courier New" pitchFamily="49" charset="0"/>
              </a:rPr>
              <a:t>135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</a:t>
            </a:r>
            <a:r>
              <a:rPr lang="en-US" altLang="en-US" sz="1800" u="sng" dirty="0">
                <a:latin typeface="Courier New" pitchFamily="49" charset="0"/>
              </a:rPr>
              <a:t>54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</a:t>
            </a:r>
            <a:r>
              <a:rPr lang="en-US" altLang="en-US" sz="1800" dirty="0" smtClean="0">
                <a:latin typeface="Courier New" pitchFamily="49" charset="0"/>
              </a:rPr>
              <a:t>21</a:t>
            </a:r>
            <a:endParaRPr lang="en-US" altLang="en-US" sz="7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35 / 5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7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84 / 10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8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156 / 100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%</a:t>
            </a:r>
            <a:r>
              <a:rPr lang="en-US" altLang="en-US" dirty="0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</a:t>
            </a:r>
            <a:r>
              <a:rPr lang="en-US" altLang="en-US" sz="1800" u="sng" dirty="0">
                <a:latin typeface="Courier New" pitchFamily="49" charset="0"/>
              </a:rPr>
              <a:t>   3</a:t>
            </a:r>
            <a:r>
              <a:rPr lang="en-US" altLang="en-US" sz="1800" dirty="0">
                <a:latin typeface="Courier New" pitchFamily="49" charset="0"/>
              </a:rPr>
              <a:t>                     </a:t>
            </a:r>
            <a:r>
              <a:rPr lang="en-US" altLang="en-US" sz="1800" u="sng" dirty="0">
                <a:latin typeface="Courier New" pitchFamily="49" charset="0"/>
              </a:rPr>
              <a:t>   43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u="sng" dirty="0">
                <a:latin typeface="Courier New" pitchFamily="49" charset="0"/>
              </a:rPr>
              <a:t>12</a:t>
            </a:r>
            <a:r>
              <a:rPr lang="en-US" altLang="en-US" sz="1800" dirty="0">
                <a:latin typeface="Courier New" pitchFamily="49" charset="0"/>
              </a:rPr>
              <a:t>                       </a:t>
            </a:r>
            <a:r>
              <a:rPr lang="en-US" altLang="en-US" sz="1800" u="sng" dirty="0">
                <a:latin typeface="Courier New" pitchFamily="49" charset="0"/>
              </a:rPr>
              <a:t>20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b="1" dirty="0">
                <a:latin typeface="Courier New" pitchFamily="49" charset="0"/>
              </a:rPr>
              <a:t>2</a:t>
            </a:r>
            <a:r>
              <a:rPr lang="en-US" altLang="en-US" sz="1800" dirty="0">
                <a:latin typeface="Courier New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  </a:t>
            </a:r>
            <a:r>
              <a:rPr lang="en-US" altLang="en-US" sz="1800" u="sng" dirty="0">
                <a:latin typeface="Courier New" pitchFamily="49" charset="0"/>
              </a:rPr>
              <a:t>15</a:t>
            </a:r>
          </a:p>
          <a:p>
            <a:pPr>
              <a:lnSpc>
                <a:spcPct val="6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       </a:t>
            </a:r>
            <a:r>
              <a:rPr lang="en-US" altLang="en-US" sz="1800" b="1" dirty="0">
                <a:latin typeface="Courier New" pitchFamily="49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0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Good to know Math Functions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5775" y="1295400"/>
            <a:ext cx="12477750" cy="556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1pPr>
            <a:lvl2pPr marL="461963" indent="-236538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2pPr>
            <a:lvl3pPr marL="688975" indent="-227013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3pPr>
            <a:lvl4pPr marL="914400" indent="-225425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4pPr>
            <a:lvl5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Frutiger 55 Roman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 smtClean="0"/>
              <a:t>Python has useful </a:t>
            </a:r>
            <a:r>
              <a:rPr lang="en-US" altLang="en-US" dirty="0" smtClean="0">
                <a:hlinkClick r:id="rId4"/>
              </a:rPr>
              <a:t>commands</a:t>
            </a:r>
            <a:r>
              <a:rPr lang="en-US" altLang="en-US" dirty="0" smtClean="0"/>
              <a:t> for performing calculations.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 smtClean="0"/>
              <a:t>To use many of these commands, you must write the following at the top of your Python program: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from math import *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</a:rPr>
              <a:t>#"from", "import" are keywords, and "math" is the library to use; part of syntax</a:t>
            </a:r>
            <a:endParaRPr lang="en-US" altLang="en-US" b="1" dirty="0">
              <a:latin typeface="Courier New" pitchFamily="49" charset="0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2077"/>
              </p:ext>
            </p:extLst>
          </p:nvPr>
        </p:nvGraphicFramePr>
        <p:xfrm>
          <a:off x="1143000" y="184785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/>
                <a:gridCol w="3560762"/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66225"/>
              </p:ext>
            </p:extLst>
          </p:nvPr>
        </p:nvGraphicFramePr>
        <p:xfrm>
          <a:off x="7210425" y="184785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48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701</Words>
  <Application>Microsoft Office PowerPoint</Application>
  <PresentationFormat>Custom</PresentationFormat>
  <Paragraphs>212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1_PresXpress_OnScreen_Theme</vt:lpstr>
      <vt:lpstr>Variables &amp; Type Casting, Operations</vt:lpstr>
      <vt:lpstr>Section 1</vt:lpstr>
      <vt:lpstr>Variables</vt:lpstr>
      <vt:lpstr>Python Basic Data Types</vt:lpstr>
      <vt:lpstr>Taking input from the user</vt:lpstr>
      <vt:lpstr>Type Casting/Conversion</vt:lpstr>
      <vt:lpstr>Expressions / Math Operations</vt:lpstr>
      <vt:lpstr>Expressions Continued…</vt:lpstr>
      <vt:lpstr>Good to know Math Functions</vt:lpstr>
      <vt:lpstr>Operators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32</cp:revision>
  <cp:lastPrinted>2002-05-24T21:26:29Z</cp:lastPrinted>
  <dcterms:created xsi:type="dcterms:W3CDTF">2002-05-03T03:00:09Z</dcterms:created>
  <dcterms:modified xsi:type="dcterms:W3CDTF">2019-05-16T08:11:13Z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10:03:52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  <property fmtid="{D5CDD505-2E9C-101B-9397-08002B2CF9AE}" pid="156" name="PresPrint4x3OnScreen">
    <vt:bool>false</vt:bool>
  </property>
</Properties>
</file>