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3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4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99" r:id="rId2"/>
  </p:sldMasterIdLst>
  <p:notesMasterIdLst>
    <p:notesMasterId r:id="rId12"/>
  </p:notesMasterIdLst>
  <p:handoutMasterIdLst>
    <p:handoutMasterId r:id="rId13"/>
  </p:handoutMasterIdLst>
  <p:sldIdLst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3404850" cy="7543800"/>
  <p:notesSz cx="6996113" cy="9282113"/>
  <p:custDataLst>
    <p:tags r:id="rId14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60931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1862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82793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437242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365586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426517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4874484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7"/>
          </p14:sldIdLst>
        </p14:section>
        <p14:section name="Untitled Section" id="{B84B32C3-02CE-4382-A6AF-5E9B2CF4795D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Untitled Section" id="{0C18BB5A-D0E1-48EA-A9BF-533F32D6E2B4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4579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539" userDrawn="1">
          <p15:clr>
            <a:srgbClr val="A4A3A4"/>
          </p15:clr>
        </p15:guide>
        <p15:guide id="4" orient="horz" pos="343" userDrawn="1">
          <p15:clr>
            <a:srgbClr val="A4A3A4"/>
          </p15:clr>
        </p15:guide>
        <p15:guide id="5" orient="horz" pos="4164" userDrawn="1">
          <p15:clr>
            <a:srgbClr val="A4A3A4"/>
          </p15:clr>
        </p15:guide>
        <p15:guide id="6" orient="horz" pos="2559" userDrawn="1">
          <p15:clr>
            <a:srgbClr val="A4A3A4"/>
          </p15:clr>
        </p15:guide>
        <p15:guide id="7" orient="horz" pos="1176" userDrawn="1">
          <p15:clr>
            <a:srgbClr val="A4A3A4"/>
          </p15:clr>
        </p15:guide>
        <p15:guide id="8" orient="horz" pos="944" userDrawn="1">
          <p15:clr>
            <a:srgbClr val="A4A3A4"/>
          </p15:clr>
        </p15:guide>
        <p15:guide id="9" orient="horz" pos="2785" userDrawn="1">
          <p15:clr>
            <a:srgbClr val="A4A3A4"/>
          </p15:clr>
        </p15:guide>
        <p15:guide id="10" pos="4222" userDrawn="1">
          <p15:clr>
            <a:srgbClr val="A4A3A4"/>
          </p15:clr>
        </p15:guide>
        <p15:guide id="11" pos="354" userDrawn="1">
          <p15:clr>
            <a:srgbClr val="A4A3A4"/>
          </p15:clr>
        </p15:guide>
        <p15:guide id="12" pos="8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669" autoAdjust="0"/>
  </p:normalViewPr>
  <p:slideViewPr>
    <p:cSldViewPr snapToGrid="0">
      <p:cViewPr>
        <p:scale>
          <a:sx n="96" d="100"/>
          <a:sy n="96" d="100"/>
        </p:scale>
        <p:origin x="-2364" y="-210"/>
      </p:cViewPr>
      <p:guideLst>
        <p:guide orient="horz" pos="4579"/>
        <p:guide orient="horz" pos="686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4222"/>
        <p:guide pos="354"/>
        <p:guide pos="8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3" y="257175"/>
            <a:ext cx="4722812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8111" indent="-258111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751060" indent="-239070" algn="l" rtl="0" eaLnBrk="0" fontAlgn="base" hangingPunct="0">
      <a:spcBef>
        <a:spcPct val="30000"/>
      </a:spcBef>
      <a:spcAft>
        <a:spcPct val="0"/>
      </a:spcAft>
      <a:buSzPct val="80000"/>
      <a:buChar char="—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63050" indent="-258111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787734" indent="-270805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280683" indent="-239070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86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17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484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0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1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02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>
                <a:solidFill>
                  <a:prstClr val="black"/>
                </a:solidFill>
              </a:rPr>
              <a:pPr/>
              <a:t>3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60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>
                <a:solidFill>
                  <a:prstClr val="black"/>
                </a:solidFill>
              </a:rPr>
              <a:pPr/>
              <a:t>4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0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 smtClean="0">
                <a:solidFill>
                  <a:prstClr val="black"/>
                </a:solidFill>
              </a:rPr>
              <a:t>Confidential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06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74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74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29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16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2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0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16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5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6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2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67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95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1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27, 2019 11:49 AM] C:\UBS\Dev\Day 5.pptx </a:t>
            </a:r>
            <a:endParaRPr lang="en-US" dirty="0" smtClean="0"/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02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2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5.xml"/><Relationship Id="rId7" Type="http://schemas.openxmlformats.org/officeDocument/2006/relationships/image" Target="../media/image3.jpe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7" Type="http://schemas.openxmlformats.org/officeDocument/2006/relationships/image" Target="../media/image5.png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7" Type="http://schemas.openxmlformats.org/officeDocument/2006/relationships/image" Target="../media/image7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56.xml"/><Relationship Id="rId7" Type="http://schemas.openxmlformats.org/officeDocument/2006/relationships/image" Target="../media/image8.jpeg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7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image" Target="../media/image13.png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image" Target="../media/image14.png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image" Target="../media/image15.png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560566" y="7040880"/>
            <a:ext cx="4764815" cy="246221"/>
          </a:xfrm>
        </p:spPr>
        <p:txBody>
          <a:bodyPr/>
          <a:lstStyle/>
          <a:p>
            <a:r>
              <a:rPr lang="en-US" dirty="0" smtClean="0"/>
              <a:t>May 27, 2019</a:t>
            </a:r>
            <a:endParaRPr lang="en-US" dirty="0"/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55412" y="5729711"/>
            <a:ext cx="6663229" cy="274320"/>
          </a:xfrm>
        </p:spPr>
        <p:txBody>
          <a:bodyPr/>
          <a:lstStyle/>
          <a:p>
            <a:r>
              <a:rPr lang="en-US" dirty="0" smtClean="0"/>
              <a:t>TOC EUS </a:t>
            </a:r>
            <a:r>
              <a:rPr lang="en-US" dirty="0" smtClean="0">
                <a:solidFill>
                  <a:srgbClr val="FF0000"/>
                </a:solidFill>
              </a:rPr>
              <a:t>Automation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60569" y="4352543"/>
            <a:ext cx="6661840" cy="770999"/>
          </a:xfrm>
        </p:spPr>
        <p:txBody>
          <a:bodyPr/>
          <a:lstStyle/>
          <a:p>
            <a:r>
              <a:rPr lang="en-US" dirty="0" smtClean="0"/>
              <a:t>Ashish Pimple</a:t>
            </a:r>
          </a:p>
          <a:p>
            <a:r>
              <a:rPr lang="en-US" dirty="0" smtClean="0"/>
              <a:t>Prathmesh 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If-Else,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!false</a:t>
            </a:r>
            <a:r>
              <a:rPr lang="en-US" dirty="0" smtClean="0"/>
              <a:t>; it's funny because it's true!</a:t>
            </a:r>
            <a:endParaRPr lang="en-US" dirty="0"/>
          </a:p>
        </p:txBody>
      </p:sp>
      <p:pic>
        <p:nvPicPr>
          <p:cNvPr id="8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39" y="3950208"/>
            <a:ext cx="3154401" cy="3419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61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18" name="PAGE HEADING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00488" y="1087911"/>
            <a:ext cx="8354291" cy="55307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005505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utiger 45 Ligh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dirty="0" smtClean="0">
                <a:solidFill>
                  <a:srgbClr val="000000"/>
                </a:solidFill>
              </a:rPr>
              <a:t>2B || !2B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>
            <p:custDataLst>
              <p:tags r:id="rId4"/>
            </p:custDataLst>
          </p:nvPr>
        </p:nvSpPr>
        <p:spPr>
          <a:xfrm>
            <a:off x="700488" y="1707127"/>
            <a:ext cx="8354291" cy="521842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Programming in any language is always about answering the basic True and False question.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Source code is organized into logical blocks. In Python defined by indentation.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The most basic and common type of flow control is the </a:t>
            </a:r>
            <a:r>
              <a:rPr lang="en-GB" b="1" kern="0" dirty="0" smtClean="0">
                <a:solidFill>
                  <a:srgbClr val="464749"/>
                </a:solidFill>
                <a:latin typeface="UBSHeadline"/>
              </a:rPr>
              <a:t>IF 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statement. </a:t>
            </a:r>
          </a:p>
          <a:p>
            <a:pPr>
              <a:spcAft>
                <a:spcPts val="545"/>
              </a:spcAft>
            </a:pPr>
            <a:endParaRPr lang="en-GB" i="1" kern="0" dirty="0" smtClean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i="1" kern="0" dirty="0" smtClean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i="1" kern="0" dirty="0" smtClean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Lines of Python code be grouped together in blocks: 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Blocks begin when indentation increases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Blocks can contain other blocks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Blocks end when indentation decreases to zero or to a containing</a:t>
            </a:r>
          </a:p>
          <a:p>
            <a:pPr lvl="1">
              <a:spcAft>
                <a:spcPts val="545"/>
              </a:spcAft>
            </a:pPr>
            <a:r>
              <a:rPr lang="en-GB" sz="1400" kern="0" dirty="0">
                <a:solidFill>
                  <a:srgbClr val="464749"/>
                </a:solidFill>
                <a:latin typeface="UBSHeadline"/>
              </a:rPr>
              <a:t> </a:t>
            </a: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      block's indentation</a:t>
            </a:r>
            <a:endParaRPr lang="en-GB" sz="1400" kern="0" dirty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 </a:t>
            </a:r>
            <a:endParaRPr lang="en-GB" kern="0" dirty="0">
              <a:solidFill>
                <a:srgbClr val="464749"/>
              </a:solidFill>
              <a:latin typeface="UBSHeadline"/>
            </a:endParaRPr>
          </a:p>
        </p:txBody>
      </p:sp>
      <p:pic>
        <p:nvPicPr>
          <p:cNvPr id="20" name="Picture 2" descr="\\UBSPROD.MSAD.UBS.NET\UserData\BUTANOWJ\Home\Documents\HRIT\Presentations\WiT\hamle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130" y="348730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05" y="3556129"/>
            <a:ext cx="3022969" cy="66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8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Comparison &amp; Boolean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3"/>
            </p:custDataLst>
          </p:nvPr>
        </p:nvSpPr>
        <p:spPr>
          <a:xfrm>
            <a:off x="813706" y="1187130"/>
            <a:ext cx="5863140" cy="360915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Comparison 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operators: 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== equal to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!= not equal to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&lt; less than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&gt; greater than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&lt;= less than or equal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&gt;= greater than or equal</a:t>
            </a:r>
          </a:p>
          <a:p>
            <a:pPr lvl="1">
              <a:spcAft>
                <a:spcPts val="545"/>
              </a:spcAft>
            </a:pPr>
            <a:endParaRPr lang="en-GB" sz="1400" kern="0" dirty="0" smtClean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= is the assignment operator, == is a comparison 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operator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rgbClr val="464749"/>
                </a:solidFill>
                <a:latin typeface="UBSHeadline"/>
              </a:rPr>
              <a:t>Python syntax: </a:t>
            </a:r>
            <a:r>
              <a:rPr lang="en-GB" b="1" kern="0" dirty="0">
                <a:solidFill>
                  <a:srgbClr val="464749"/>
                </a:solidFill>
                <a:latin typeface="UBSHeadline"/>
              </a:rPr>
              <a:t>if </a:t>
            </a:r>
            <a:r>
              <a:rPr lang="en-GB" kern="0" dirty="0">
                <a:solidFill>
                  <a:srgbClr val="464749"/>
                </a:solidFill>
                <a:latin typeface="UBSHeadline"/>
              </a:rPr>
              <a:t>keyword, condition, colon, indented block of code starting from next line.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 </a:t>
            </a:r>
            <a:endParaRPr lang="en-GB" kern="0" dirty="0">
              <a:solidFill>
                <a:srgbClr val="464749"/>
              </a:solidFill>
              <a:latin typeface="UBSHeadline"/>
            </a:endParaRPr>
          </a:p>
        </p:txBody>
      </p:sp>
      <p:pic>
        <p:nvPicPr>
          <p:cNvPr id="21" name="Picture 2" descr="\\UBSPROD.MSAD.UBS.NET\UserData\BUTANOWJ\Home\Documents\HRIT\Presentations\WiT\hamle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75" y="118713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>
            <p:custDataLst>
              <p:tags r:id="rId4"/>
            </p:custDataLst>
          </p:nvPr>
        </p:nvSpPr>
        <p:spPr>
          <a:xfrm>
            <a:off x="7953556" y="1187130"/>
            <a:ext cx="5193696" cy="5282681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Boolean operators: and, or, not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What are the results of below statements: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True and False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False and False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True or False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>
                <a:solidFill>
                  <a:srgbClr val="464749"/>
                </a:solidFill>
                <a:latin typeface="UBSHeadline"/>
              </a:rPr>
              <a:t>F</a:t>
            </a:r>
            <a:r>
              <a:rPr lang="en-GB" sz="1400" kern="0" dirty="0" smtClean="0">
                <a:solidFill>
                  <a:srgbClr val="464749"/>
                </a:solidFill>
                <a:latin typeface="UBSHeadline"/>
              </a:rPr>
              <a:t>alse or False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Mixing Boolean operators with comparison operators in Python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: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rgbClr val="464749"/>
                </a:solidFill>
                <a:latin typeface="UBSHeadline"/>
              </a:rPr>
              <a:t>How to fix the above code to get the famous phrase printed out?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 lvl="1">
              <a:spcAft>
                <a:spcPts val="545"/>
              </a:spcAft>
            </a:pPr>
            <a:endParaRPr lang="en-GB" sz="1400" kern="0" dirty="0" smtClean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 </a:t>
            </a:r>
            <a:endParaRPr lang="en-GB" kern="0" dirty="0">
              <a:solidFill>
                <a:srgbClr val="464749"/>
              </a:solidFill>
              <a:latin typeface="UBSHeadline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712" y="4437141"/>
            <a:ext cx="4547381" cy="10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67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Chaining Conditions: </a:t>
            </a:r>
            <a:r>
              <a:rPr lang="en-GB" b="1" dirty="0">
                <a:solidFill>
                  <a:srgbClr val="000000"/>
                </a:solidFill>
              </a:rPr>
              <a:t>if</a:t>
            </a:r>
            <a:r>
              <a:rPr lang="en-GB" dirty="0">
                <a:solidFill>
                  <a:srgbClr val="000000"/>
                </a:solidFill>
              </a:rPr>
              <a:t> moustache == true Grandpa </a:t>
            </a:r>
            <a:r>
              <a:rPr lang="en-GB" b="1" dirty="0">
                <a:solidFill>
                  <a:srgbClr val="000000"/>
                </a:solidFill>
              </a:rPr>
              <a:t>else</a:t>
            </a:r>
            <a:r>
              <a:rPr lang="en-GB" dirty="0">
                <a:solidFill>
                  <a:srgbClr val="000000"/>
                </a:solidFill>
              </a:rPr>
              <a:t> Grandma</a:t>
            </a:r>
            <a:endParaRPr lang="en-US" dirty="0"/>
          </a:p>
        </p:txBody>
      </p:sp>
      <p:sp>
        <p:nvSpPr>
          <p:cNvPr id="13" name="TextBox 12"/>
          <p:cNvSpPr txBox="1"/>
          <p:nvPr>
            <p:custDataLst>
              <p:tags r:id="rId3"/>
            </p:custDataLst>
          </p:nvPr>
        </p:nvSpPr>
        <p:spPr>
          <a:xfrm>
            <a:off x="776496" y="1180459"/>
            <a:ext cx="8354291" cy="572067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Alternative execution offers two paths to follow based on the condition test result: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Chained conditions: </a:t>
            </a:r>
            <a:r>
              <a:rPr lang="en-GB" kern="0" dirty="0" err="1" smtClean="0">
                <a:solidFill>
                  <a:srgbClr val="464749"/>
                </a:solidFill>
                <a:latin typeface="UBSHeadline"/>
              </a:rPr>
              <a:t>elif</a:t>
            </a: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 lvl="0"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Python </a:t>
            </a:r>
            <a:r>
              <a:rPr lang="en-GB" kern="0" dirty="0">
                <a:solidFill>
                  <a:srgbClr val="464749"/>
                </a:solidFill>
                <a:latin typeface="UBSHeadline"/>
              </a:rPr>
              <a:t>syntax: </a:t>
            </a:r>
            <a:r>
              <a:rPr lang="en-GB" b="1" kern="0" dirty="0" err="1" smtClean="0">
                <a:solidFill>
                  <a:srgbClr val="464749"/>
                </a:solidFill>
                <a:latin typeface="UBSHeadline"/>
              </a:rPr>
              <a:t>elif</a:t>
            </a:r>
            <a:r>
              <a:rPr lang="en-GB" b="1" kern="0" dirty="0" smtClean="0">
                <a:solidFill>
                  <a:srgbClr val="464749"/>
                </a:solidFill>
                <a:latin typeface="UBSHeadline"/>
              </a:rPr>
              <a:t> </a:t>
            </a:r>
            <a:r>
              <a:rPr lang="en-GB" kern="0" dirty="0">
                <a:solidFill>
                  <a:srgbClr val="464749"/>
                </a:solidFill>
                <a:latin typeface="UBSHeadline"/>
              </a:rPr>
              <a:t>keyword, condition, colon, indented block of code starting from next line.</a:t>
            </a:r>
          </a:p>
          <a:p>
            <a:pPr lvl="0">
              <a:spcAft>
                <a:spcPts val="545"/>
              </a:spcAft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6" y="1668572"/>
            <a:ext cx="448609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6" y="3890634"/>
            <a:ext cx="4516763" cy="18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1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b="1" dirty="0">
                <a:solidFill>
                  <a:srgbClr val="000000"/>
                </a:solidFill>
              </a:rPr>
              <a:t>while</a:t>
            </a:r>
            <a:r>
              <a:rPr lang="en-GB" dirty="0">
                <a:solidFill>
                  <a:srgbClr val="000000"/>
                </a:solidFill>
              </a:rPr>
              <a:t> (hoovering == true) </a:t>
            </a:r>
            <a:r>
              <a:rPr lang="en-GB" dirty="0" err="1">
                <a:solidFill>
                  <a:srgbClr val="000000"/>
                </a:solidFill>
              </a:rPr>
              <a:t>i_am_busy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655669" y="1278329"/>
            <a:ext cx="8354291" cy="5373395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The</a:t>
            </a:r>
            <a:r>
              <a:rPr lang="en-US" b="1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 w</a:t>
            </a:r>
            <a:r>
              <a:rPr lang="en-US" b="1" dirty="0" smtClean="0">
                <a:latin typeface="UBSHeadline" panose="02040503080702040204" pitchFamily="18" charset="0"/>
              </a:rPr>
              <a:t>hile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statement looks similar to an </a:t>
            </a:r>
            <a:r>
              <a:rPr lang="en-US" dirty="0">
                <a:latin typeface="UBSHeadline" panose="020405030807020402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statement. </a:t>
            </a: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Initially starts with condition check. At 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the end of an </a:t>
            </a:r>
            <a:r>
              <a:rPr lang="en-US" dirty="0">
                <a:latin typeface="UBSHeadline" panose="020405030807020402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clause, the program execution continues after the </a:t>
            </a:r>
            <a:r>
              <a:rPr lang="en-US" dirty="0">
                <a:latin typeface="UBSHeadline" panose="020405030807020402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statement. But at the end of a </a:t>
            </a:r>
            <a:r>
              <a:rPr lang="en-US" dirty="0">
                <a:latin typeface="UBSHeadline" panose="02040503080702040204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clause, the program execution </a:t>
            </a:r>
            <a:r>
              <a:rPr lang="en-US" b="1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loops</a:t>
            </a: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back to the start of the </a:t>
            </a:r>
            <a:r>
              <a:rPr lang="en-US" dirty="0">
                <a:latin typeface="UBSHeadline" panose="02040503080702040204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statement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</a:rPr>
              <a:t>:</a:t>
            </a:r>
            <a:endParaRPr lang="en-GB" kern="0" dirty="0" smtClean="0">
              <a:solidFill>
                <a:srgbClr val="464749"/>
              </a:solidFill>
              <a:latin typeface="UBSHeadline" panose="02040503080702040204" pitchFamily="18" charset="0"/>
            </a:endParaRPr>
          </a:p>
        </p:txBody>
      </p:sp>
      <p:pic>
        <p:nvPicPr>
          <p:cNvPr id="7" name="Picture 2" descr="\\UBSPROD.MSAD.UBS.NET\UserData\BUTANOWJ\Home\Documents\HRIT\Presentations\WiT\RosieTheRobo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960" y="2493372"/>
            <a:ext cx="2464333" cy="323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20" y="2493372"/>
            <a:ext cx="5888397" cy="106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>
            <p:custDataLst>
              <p:tags r:id="rId4"/>
            </p:custDataLst>
          </p:nvPr>
        </p:nvSpPr>
        <p:spPr>
          <a:xfrm>
            <a:off x="684200" y="3699457"/>
            <a:ext cx="8354291" cy="295226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Endless(infinite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) while loop fix:</a:t>
            </a:r>
          </a:p>
          <a:p>
            <a:pPr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99"/>
              </a:spcBef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How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many times "</a:t>
            </a:r>
            <a:r>
              <a:rPr lang="en-GB" i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 am busy"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will be printed?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Python syntax: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while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keyword, condition, colon</a:t>
            </a:r>
            <a:r>
              <a:rPr lang="en-GB" kern="0" dirty="0">
                <a:solidFill>
                  <a:srgbClr val="464749"/>
                </a:solidFill>
                <a:latin typeface="UBSHeadline"/>
              </a:rPr>
              <a:t>, indented block of code starting from next line.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20" y="4110215"/>
            <a:ext cx="539427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00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</a:rPr>
              <a:t>I want to </a:t>
            </a:r>
            <a:r>
              <a:rPr lang="en-GB" b="1" dirty="0">
                <a:solidFill>
                  <a:srgbClr val="000000"/>
                </a:solidFill>
              </a:rPr>
              <a:t>break</a:t>
            </a:r>
            <a:r>
              <a:rPr lang="en-GB" dirty="0">
                <a:solidFill>
                  <a:srgbClr val="000000"/>
                </a:solidFill>
              </a:rPr>
              <a:t> free! </a:t>
            </a:r>
            <a:endParaRPr lang="en-US" dirty="0"/>
          </a:p>
        </p:txBody>
      </p:sp>
      <p:sp>
        <p:nvSpPr>
          <p:cNvPr id="15" name="TextBox 14"/>
          <p:cNvSpPr txBox="1"/>
          <p:nvPr>
            <p:custDataLst>
              <p:tags r:id="rId3"/>
            </p:custDataLst>
          </p:nvPr>
        </p:nvSpPr>
        <p:spPr>
          <a:xfrm>
            <a:off x="710188" y="1232220"/>
            <a:ext cx="8354291" cy="521842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The </a:t>
            </a:r>
            <a:r>
              <a:rPr lang="en-US" b="1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statement </a:t>
            </a: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is a shortcut to jump out of while loops immediately. </a:t>
            </a:r>
          </a:p>
          <a:p>
            <a:pPr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How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many times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"</a:t>
            </a:r>
            <a:r>
              <a:rPr lang="en-GB" i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 am busy"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will be printed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sz="1400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US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US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Python syntax is simply </a:t>
            </a:r>
            <a:r>
              <a:rPr lang="en-US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break </a:t>
            </a:r>
            <a:r>
              <a:rPr lang="en-US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keyword placed inside the loop. Once reached, loop will end.</a:t>
            </a:r>
            <a:endParaRPr lang="en-GB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2" descr="\\UBSPROD.MSAD.UBS.NET\UserData\BUTANOWJ\Home\Documents\HRIT\Presentations\WiT\break fre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76" y="1720430"/>
            <a:ext cx="309856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44" y="1720430"/>
            <a:ext cx="5019241" cy="1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79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b="1" dirty="0">
                <a:solidFill>
                  <a:srgbClr val="000000"/>
                </a:solidFill>
              </a:rPr>
              <a:t>continue</a:t>
            </a:r>
            <a:r>
              <a:rPr lang="en-GB" dirty="0">
                <a:solidFill>
                  <a:srgbClr val="000000"/>
                </a:solidFill>
              </a:rPr>
              <a:t> hoovering until it's done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709084" y="1256742"/>
            <a:ext cx="8354291" cy="521842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UBSHeadline" panose="02040503080702040204" pitchFamily="18" charset="0"/>
              </a:rPr>
              <a:t>The </a:t>
            </a:r>
            <a:r>
              <a:rPr lang="en-US" b="1" dirty="0">
                <a:latin typeface="UBSHeadline" panose="02040503080702040204" pitchFamily="18" charset="0"/>
              </a:rPr>
              <a:t>continue</a:t>
            </a:r>
            <a:r>
              <a:rPr lang="en-US" dirty="0">
                <a:latin typeface="UBSHeadline" panose="02040503080702040204" pitchFamily="18" charset="0"/>
              </a:rPr>
              <a:t> statement is a shortcut to jump back to the start of the loop and reevaluates the loop’s condition. Both </a:t>
            </a:r>
            <a:r>
              <a:rPr lang="en-US" b="1" dirty="0">
                <a:latin typeface="UBSHeadline" panose="02040503080702040204" pitchFamily="18" charset="0"/>
              </a:rPr>
              <a:t>break </a:t>
            </a:r>
            <a:r>
              <a:rPr lang="en-US" dirty="0">
                <a:latin typeface="UBSHeadline" panose="02040503080702040204" pitchFamily="18" charset="0"/>
              </a:rPr>
              <a:t>and </a:t>
            </a:r>
            <a:r>
              <a:rPr lang="en-US" b="1" dirty="0">
                <a:latin typeface="UBSHeadline" panose="02040503080702040204" pitchFamily="18" charset="0"/>
              </a:rPr>
              <a:t>continue</a:t>
            </a:r>
            <a:r>
              <a:rPr lang="en-US" dirty="0">
                <a:latin typeface="UBSHeadline" panose="02040503080702040204" pitchFamily="18" charset="0"/>
              </a:rPr>
              <a:t> statements are used inside loops.</a:t>
            </a:r>
            <a:endParaRPr lang="en-GB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lvl="1">
              <a:spcAft>
                <a:spcPts val="545"/>
              </a:spcAft>
            </a:pPr>
            <a:endParaRPr lang="en-GB" sz="1400" kern="0" dirty="0" smtClean="0">
              <a:solidFill>
                <a:srgbClr val="464749"/>
              </a:solidFill>
              <a:latin typeface="UBSHeadline"/>
            </a:endParaRPr>
          </a:p>
          <a:p>
            <a:pPr lvl="1">
              <a:spcAft>
                <a:spcPts val="545"/>
              </a:spcAft>
            </a:pPr>
            <a:endParaRPr lang="en-GB" sz="1400" kern="0" dirty="0">
              <a:solidFill>
                <a:srgbClr val="464749"/>
              </a:solidFill>
              <a:latin typeface="UBSHeadline"/>
            </a:endParaRPr>
          </a:p>
          <a:p>
            <a:pPr lvl="1">
              <a:spcAft>
                <a:spcPts val="545"/>
              </a:spcAft>
            </a:pPr>
            <a:endParaRPr lang="en-GB" sz="1400" kern="0" dirty="0" smtClean="0">
              <a:solidFill>
                <a:srgbClr val="464749"/>
              </a:solidFill>
              <a:latin typeface="UBSHeadline"/>
            </a:endParaRPr>
          </a:p>
          <a:p>
            <a:pPr lvl="1">
              <a:spcAft>
                <a:spcPts val="545"/>
              </a:spcAft>
            </a:pPr>
            <a:endParaRPr lang="en-GB" sz="1400" kern="0" dirty="0">
              <a:solidFill>
                <a:srgbClr val="464749"/>
              </a:solidFill>
              <a:latin typeface="UBSHeadline"/>
            </a:endParaRPr>
          </a:p>
          <a:p>
            <a:pPr lvl="1">
              <a:spcAft>
                <a:spcPts val="545"/>
              </a:spcAft>
            </a:pPr>
            <a:endParaRPr lang="en-GB" sz="1400" kern="0" dirty="0" smtClean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How many times "</a:t>
            </a:r>
            <a:r>
              <a:rPr lang="en-GB" i="1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 am busy"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will be printed?</a:t>
            </a:r>
          </a:p>
          <a:p>
            <a:pPr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Python </a:t>
            </a:r>
            <a:r>
              <a:rPr lang="en-US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syntax is simply </a:t>
            </a:r>
            <a:r>
              <a:rPr lang="en-US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continue </a:t>
            </a:r>
            <a:r>
              <a:rPr lang="en-US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keyword placed inside the loop</a:t>
            </a:r>
            <a:r>
              <a:rPr lang="en-US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.</a:t>
            </a:r>
            <a:endParaRPr lang="en-GB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\\UBSPROD.MSAD.UBS.NET\UserData\BUTANOWJ\Home\Documents\HRIT\Presentations\WiT\RosieTheRobo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736" y="2249112"/>
            <a:ext cx="2464333" cy="323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8" y="2293086"/>
            <a:ext cx="4930051" cy="177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80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b="1" dirty="0">
                <a:solidFill>
                  <a:srgbClr val="000000"/>
                </a:solidFill>
              </a:rPr>
              <a:t>for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all_rooms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1" dirty="0">
                <a:solidFill>
                  <a:srgbClr val="000000"/>
                </a:solidFill>
              </a:rPr>
              <a:t>in range </a:t>
            </a:r>
            <a:r>
              <a:rPr lang="en-GB" dirty="0">
                <a:solidFill>
                  <a:srgbClr val="000000"/>
                </a:solidFill>
              </a:rPr>
              <a:t>of </a:t>
            </a:r>
            <a:r>
              <a:rPr lang="en-GB" dirty="0" err="1">
                <a:solidFill>
                  <a:srgbClr val="000000"/>
                </a:solidFill>
              </a:rPr>
              <a:t>my_house</a:t>
            </a:r>
            <a:r>
              <a:rPr lang="en-GB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695512" y="1276029"/>
            <a:ext cx="8354291" cy="521842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The</a:t>
            </a:r>
            <a:r>
              <a:rPr lang="en-US" b="1" dirty="0">
                <a:solidFill>
                  <a:srgbClr val="000000"/>
                </a:solidFill>
                <a:latin typeface="UBSHeadline" panose="02040503080702040204" pitchFamily="1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UBSHeadline" panose="02040503080702040204" pitchFamily="18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loop is used to run block of code only a certain number of times. </a:t>
            </a:r>
          </a:p>
          <a:p>
            <a:pPr>
              <a:spcAft>
                <a:spcPts val="545"/>
              </a:spcAft>
            </a:pPr>
            <a:endParaRPr lang="en-US" dirty="0">
              <a:solidFill>
                <a:srgbClr val="000000"/>
              </a:solidFill>
              <a:latin typeface="UBSHeadline" panose="02040503080702040204" pitchFamily="18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How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many times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"</a:t>
            </a:r>
            <a:r>
              <a:rPr lang="en-GB" i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 am busy"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will be printed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sz="1400" i="1" kern="0" dirty="0" smtClean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Python syntax: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for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keyword,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a variable name,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in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keyword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, call to the </a:t>
            </a:r>
            <a:r>
              <a:rPr lang="en-GB" b="1" kern="0" dirty="0" smtClean="0">
                <a:solidFill>
                  <a:srgbClr val="464749"/>
                </a:solidFill>
                <a:latin typeface="UBSHeadline"/>
              </a:rPr>
              <a:t>range()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 method with up to three integers passed to it, colon, indented </a:t>
            </a:r>
            <a:r>
              <a:rPr lang="en-GB" kern="0" dirty="0">
                <a:solidFill>
                  <a:srgbClr val="464749"/>
                </a:solidFill>
                <a:latin typeface="UBSHeadline"/>
              </a:rPr>
              <a:t>block of code starting from next line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.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*range(x, [y, z]) returns a list, or similar valued data: Used to generate data for the loop</a:t>
            </a: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\\UBSPROD.MSAD.UBS.NET\UserData\BUTANOWJ\Home\Documents\HRIT\Presentations\WiT\RosieTheRobo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592" y="1680872"/>
            <a:ext cx="2954840" cy="387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38" y="1680872"/>
            <a:ext cx="3248107" cy="4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3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</a:rPr>
              <a:t>What is the room </a:t>
            </a:r>
            <a:r>
              <a:rPr lang="en-GB" b="1" dirty="0">
                <a:solidFill>
                  <a:srgbClr val="000000"/>
                </a:solidFill>
              </a:rPr>
              <a:t>range </a:t>
            </a:r>
            <a:r>
              <a:rPr lang="en-GB" dirty="0">
                <a:solidFill>
                  <a:srgbClr val="000000"/>
                </a:solidFill>
              </a:rPr>
              <a:t>of </a:t>
            </a:r>
            <a:r>
              <a:rPr lang="en-GB" dirty="0" err="1">
                <a:solidFill>
                  <a:srgbClr val="000000"/>
                </a:solidFill>
              </a:rPr>
              <a:t>my_house</a:t>
            </a:r>
            <a:r>
              <a:rPr lang="en-GB" dirty="0">
                <a:solidFill>
                  <a:srgbClr val="000000"/>
                </a:solidFill>
              </a:rPr>
              <a:t>? 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695512" y="1214967"/>
            <a:ext cx="8354291" cy="521842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The</a:t>
            </a:r>
            <a:r>
              <a:rPr lang="en-US" b="1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 range() </a:t>
            </a:r>
            <a:r>
              <a:rPr lang="en-US" dirty="0" smtClean="0">
                <a:solidFill>
                  <a:srgbClr val="000000"/>
                </a:solidFill>
                <a:latin typeface="UBSHeadline" panose="02040503080702040204" pitchFamily="18" charset="0"/>
              </a:rPr>
              <a:t>function can be used with up to 3 arguments separated by the coma. </a:t>
            </a: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50000"/>
              </a:lnSpc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What will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be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printed out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?</a:t>
            </a:r>
            <a:endParaRPr lang="en-GB" sz="1400" i="1" kern="0" dirty="0">
              <a:solidFill>
                <a:srgbClr val="464749"/>
              </a:solidFill>
              <a:latin typeface="UBSHeadline" panose="02040503080702040204" pitchFamily="18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If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range(y)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 is used with one argument, it will start with 0 up to the value of the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y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argument not including it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, with default increment 1.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If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range(x, y)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is used with 2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 arguments,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it will start with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the value of first argument(x)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up to the value of the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second argument(y)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not including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it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, </a:t>
            </a:r>
            <a:r>
              <a:rPr lang="en-GB" kern="0" dirty="0">
                <a:solidFill>
                  <a:srgbClr val="464749"/>
                </a:solidFill>
                <a:latin typeface="UBSHeadline"/>
              </a:rPr>
              <a:t>with default increment 1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.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If </a:t>
            </a:r>
            <a:r>
              <a:rPr lang="en-GB" b="1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range(x, </a:t>
            </a:r>
            <a:r>
              <a:rPr lang="en-GB" b="1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y, z)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is used with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3 </a:t>
            </a:r>
            <a:r>
              <a:rPr lang="en-GB" kern="0" dirty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arguments, it will start with the value of first argument(x) up to the value of the second argument(y) not including </a:t>
            </a:r>
            <a:r>
              <a:rPr lang="en-GB" kern="0" dirty="0" smtClean="0">
                <a:solidFill>
                  <a:srgbClr val="464749"/>
                </a:solidFill>
                <a:latin typeface="UBSHeadline" panose="02040503080702040204" pitchFamily="18" charset="0"/>
                <a:cs typeface="Arial" panose="020B0604020202020204" pitchFamily="34" charset="0"/>
              </a:rPr>
              <a:t>it, with the increment set to third argument(z)</a:t>
            </a:r>
            <a:r>
              <a:rPr lang="en-GB" kern="0" dirty="0" smtClean="0">
                <a:solidFill>
                  <a:srgbClr val="464749"/>
                </a:solidFill>
                <a:latin typeface="UBSHeadline"/>
              </a:rPr>
              <a:t>.</a:t>
            </a: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solidFill>
                <a:srgbClr val="464749"/>
              </a:solidFill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UBSHeadline" panose="02040503080702040204" pitchFamily="18" charset="0"/>
            </a:endParaRPr>
          </a:p>
          <a:p>
            <a:pPr>
              <a:spcAft>
                <a:spcPts val="545"/>
              </a:spcAft>
            </a:pPr>
            <a:endParaRPr lang="en-GB" sz="1400" i="1" kern="0" dirty="0">
              <a:solidFill>
                <a:srgbClr val="4647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\\UBSPROD.MSAD.UBS.NET\UserData\BUTANOWJ\Home\Documents\HRIT\Presentations\WiT\RosieTheRobo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926" y="1500966"/>
            <a:ext cx="3254192" cy="427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47" y="1627383"/>
            <a:ext cx="464239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4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AGE HEADIN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 CONTINUE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1_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PrintOnScreen.potx" id="{B1CF8AA8-D6A7-41EF-9E90-0F39E6846CD9}" vid="{374E0768-1711-4036-89AA-A65302BE1F5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4124</TotalTime>
  <Words>485</Words>
  <Application>Microsoft Office PowerPoint</Application>
  <PresentationFormat>Custom</PresentationFormat>
  <Paragraphs>121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1_PresXpress_OnScreen_Theme</vt:lpstr>
      <vt:lpstr>If-Else, Loops</vt:lpstr>
      <vt:lpstr>Conditions</vt:lpstr>
      <vt:lpstr>Comparison &amp; Boolean</vt:lpstr>
      <vt:lpstr>Chaining Conditions: if moustache == true Grandpa else Grandma</vt:lpstr>
      <vt:lpstr>while (hoovering == true) i_am_busy</vt:lpstr>
      <vt:lpstr>I want to break free! </vt:lpstr>
      <vt:lpstr>continue hoovering until it's done</vt:lpstr>
      <vt:lpstr>for all_rooms in range of my_house </vt:lpstr>
      <vt:lpstr>What is the room range of my_house? 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Palande, Prathmesh</dc:creator>
  <cp:lastModifiedBy>Palande, Prathmesh</cp:lastModifiedBy>
  <cp:revision>25</cp:revision>
  <cp:lastPrinted>2002-05-24T21:26:29Z</cp:lastPrinted>
  <dcterms:created xsi:type="dcterms:W3CDTF">2002-05-03T03:00:09Z</dcterms:created>
  <dcterms:modified xsi:type="dcterms:W3CDTF">2019-05-27T08:39:08Z</dcterms:modified>
  <cp:version>3.4.05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3.4.06</vt:lpwstr>
  </property>
  <property fmtid="{D5CDD505-2E9C-101B-9397-08002B2CF9AE}" pid="8" name="CurrentAddinVersion">
    <vt:lpwstr>3.4.05</vt:lpwstr>
  </property>
  <property fmtid="{D5CDD505-2E9C-101B-9397-08002B2CF9AE}" pid="9" name="CreateDate">
    <vt:lpwstr>5/14/2019 10:12:32 AM</vt:lpwstr>
  </property>
  <property fmtid="{D5CDD505-2E9C-101B-9397-08002B2CF9AE}" pid="10" name="CreatedTemplateVersion">
    <vt:lpwstr>3.4.06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3</vt:lpwstr>
  </property>
  <property fmtid="{D5CDD505-2E9C-101B-9397-08002B2CF9AE}" pid="18" name="CoverPhotoIncluded">
    <vt:lpwstr>False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ncludeID.Ppt">
    <vt:lpwstr>True</vt:lpwstr>
  </property>
  <property fmtid="{D5CDD505-2E9C-101B-9397-08002B2CF9AE}" pid="23" name="IDStampItems">
    <vt:lpwstr>15</vt:lpwstr>
  </property>
  <property fmtid="{D5CDD505-2E9C-101B-9397-08002B2CF9AE}" pid="24" name="TOC.Ppt">
    <vt:lpwstr>True</vt:lpwstr>
  </property>
  <property fmtid="{D5CDD505-2E9C-101B-9397-08002B2CF9AE}" pid="25" name="TocSecLevel1">
    <vt:lpwstr>1</vt:lpwstr>
  </property>
  <property fmtid="{D5CDD505-2E9C-101B-9397-08002B2CF9AE}" pid="26" name="TocSecLevel2">
    <vt:lpwstr>2</vt:lpwstr>
  </property>
  <property fmtid="{D5CDD505-2E9C-101B-9397-08002B2CF9AE}" pid="27" name="TocSecLevel3">
    <vt:lpwstr>3</vt:lpwstr>
  </property>
  <property fmtid="{D5CDD505-2E9C-101B-9397-08002B2CF9AE}" pid="28" name="TocApdxLevel1">
    <vt:lpwstr>4</vt:lpwstr>
  </property>
  <property fmtid="{D5CDD505-2E9C-101B-9397-08002B2CF9AE}" pid="29" name="TocApdxLevel2">
    <vt:lpwstr>5</vt:lpwstr>
  </property>
  <property fmtid="{D5CDD505-2E9C-101B-9397-08002B2CF9AE}" pid="30" name="TocApdxLevel3">
    <vt:lpwstr>6</vt:lpwstr>
  </property>
  <property fmtid="{D5CDD505-2E9C-101B-9397-08002B2CF9AE}" pid="31" name="SPageNumbering1.Ppt">
    <vt:lpwstr>True</vt:lpwstr>
  </property>
  <property fmtid="{D5CDD505-2E9C-101B-9397-08002B2CF9AE}" pid="32" name="SPageNumbering2.Ppt">
    <vt:lpwstr>False</vt:lpwstr>
  </property>
  <property fmtid="{D5CDD505-2E9C-101B-9397-08002B2CF9AE}" pid="33" name="SPageNumbering3.Ppt">
    <vt:lpwstr>False</vt:lpwstr>
  </property>
  <property fmtid="{D5CDD505-2E9C-101B-9397-08002B2CF9AE}" pid="34" name="APageNumbering1.Ppt">
    <vt:lpwstr>True</vt:lpwstr>
  </property>
  <property fmtid="{D5CDD505-2E9C-101B-9397-08002B2CF9AE}" pid="35" name="APageNumbering2.Ppt">
    <vt:lpwstr>False</vt:lpwstr>
  </property>
  <property fmtid="{D5CDD505-2E9C-101B-9397-08002B2CF9AE}" pid="36" name="APageNumbering3.Ppt">
    <vt:lpwstr>False</vt:lpwstr>
  </property>
  <property fmtid="{D5CDD505-2E9C-101B-9397-08002B2CF9AE}" pid="37" name="Language">
    <vt:lpwstr>1033</vt:lpwstr>
  </property>
  <property fmtid="{D5CDD505-2E9C-101B-9397-08002B2CF9AE}" pid="38" name="CCSTemplate">
    <vt:lpwstr>False</vt:lpwstr>
  </property>
  <property fmtid="{D5CDD505-2E9C-101B-9397-08002B2CF9AE}" pid="39" name="ContactPage.Ppt">
    <vt:lpwstr>True</vt:lpwstr>
  </property>
  <property fmtid="{D5CDD505-2E9C-101B-9397-08002B2CF9AE}" pid="40" name="CompanyName">
    <vt:lpwstr/>
  </property>
  <property fmtid="{D5CDD505-2E9C-101B-9397-08002B2CF9AE}" pid="41" name="CompanyNameExtension">
    <vt:lpwstr/>
  </property>
  <property fmtid="{D5CDD505-2E9C-101B-9397-08002B2CF9AE}" pid="42" name="CompanyDescriptor">
    <vt:lpwstr/>
  </property>
  <property fmtid="{D5CDD505-2E9C-101B-9397-08002B2CF9AE}" pid="43" name="CompanyType">
    <vt:lpwstr>0</vt:lpwstr>
  </property>
  <property fmtid="{D5CDD505-2E9C-101B-9397-08002B2CF9AE}" pid="44" name="BusinessUnit">
    <vt:lpwstr>UBSCC</vt:lpwstr>
  </property>
  <property fmtid="{D5CDD505-2E9C-101B-9397-08002B2CF9AE}" pid="45" name="Address.Office">
    <vt:lpwstr/>
  </property>
  <property fmtid="{D5CDD505-2E9C-101B-9397-08002B2CF9AE}" pid="46" name="Fax1.Office">
    <vt:lpwstr/>
  </property>
  <property fmtid="{D5CDD505-2E9C-101B-9397-08002B2CF9AE}" pid="47" name="Phone1.Office">
    <vt:lpwstr/>
  </property>
  <property fmtid="{D5CDD505-2E9C-101B-9397-08002B2CF9AE}" pid="48" name="CompanyID">
    <vt:lpwstr/>
  </property>
  <property fmtid="{D5CDD505-2E9C-101B-9397-08002B2CF9AE}" pid="49" name="CompanyLCID">
    <vt:lpwstr>0</vt:lpwstr>
  </property>
  <property fmtid="{D5CDD505-2E9C-101B-9397-08002B2CF9AE}" pid="50" name="AuthorInfoIncluded">
    <vt:lpwstr>False</vt:lpwstr>
  </property>
  <property fmtid="{D5CDD505-2E9C-101B-9397-08002B2CF9AE}" pid="51" name="AuthorInfoName">
    <vt:lpwstr/>
  </property>
  <property fmtid="{D5CDD505-2E9C-101B-9397-08002B2CF9AE}" pid="52" name="AuthorInfoDetails1">
    <vt:lpwstr/>
  </property>
  <property fmtid="{D5CDD505-2E9C-101B-9397-08002B2CF9AE}" pid="53" name="AuthorInfoDetails2">
    <vt:lpwstr/>
  </property>
  <property fmtid="{D5CDD505-2E9C-101B-9397-08002B2CF9AE}" pid="54" name="AuthorInfoEmail">
    <vt:lpwstr/>
  </property>
  <property fmtid="{D5CDD505-2E9C-101B-9397-08002B2CF9AE}" pid="55" name="AuthorInfoPhone">
    <vt:lpwstr/>
  </property>
  <property fmtid="{D5CDD505-2E9C-101B-9397-08002B2CF9AE}" pid="56" name="Endorsement">
    <vt:lpwstr/>
  </property>
  <property fmtid="{D5CDD505-2E9C-101B-9397-08002B2CF9AE}" pid="57" name="OnScreenShowPageNums">
    <vt:lpwstr>False</vt:lpwstr>
  </property>
  <property fmtid="{D5CDD505-2E9C-101B-9397-08002B2CF9AE}" pid="58" name="OnScreenTOCHyperlink">
    <vt:lpwstr>True</vt:lpwstr>
  </property>
  <property fmtid="{D5CDD505-2E9C-101B-9397-08002B2CF9AE}" pid="59" name="SectionDivider.Ppt">
    <vt:lpwstr>True</vt:lpwstr>
  </property>
  <property fmtid="{D5CDD505-2E9C-101B-9397-08002B2CF9AE}" pid="60" name="IDStampDateFormatID">
    <vt:lpwstr>F1</vt:lpwstr>
  </property>
  <property fmtid="{D5CDD505-2E9C-101B-9397-08002B2CF9AE}" pid="61" name="IDStampDateFormat-T">
    <vt:lpwstr>MMMM d, yyyy h:mm AM/PM</vt:lpwstr>
  </property>
  <property fmtid="{D5CDD505-2E9C-101B-9397-08002B2CF9AE}" pid="62" name="CalendarDateFormatID">
    <vt:lpwstr>F1</vt:lpwstr>
  </property>
  <property fmtid="{D5CDD505-2E9C-101B-9397-08002B2CF9AE}" pid="63" name="CalendarDateFormat-T">
    <vt:lpwstr>MMMM yyyy</vt:lpwstr>
  </property>
  <property fmtid="{D5CDD505-2E9C-101B-9397-08002B2CF9AE}" pid="64" name="CalendarStartDay">
    <vt:lpwstr>1</vt:lpwstr>
  </property>
  <property fmtid="{D5CDD505-2E9C-101B-9397-08002B2CF9AE}" pid="65" name="CoverPageDateFormatFilter">
    <vt:lpwstr>1</vt:lpwstr>
  </property>
  <property fmtid="{D5CDD505-2E9C-101B-9397-08002B2CF9AE}" pid="66" name="CoverPageDateFormatID">
    <vt:lpwstr>F1</vt:lpwstr>
  </property>
  <property fmtid="{D5CDD505-2E9C-101B-9397-08002B2CF9AE}" pid="67" name="CoverPageDateFormat-T">
    <vt:lpwstr>MMMM d, yyyy</vt:lpwstr>
  </property>
  <property fmtid="{D5CDD505-2E9C-101B-9397-08002B2CF9AE}" pid="68" name="DisclaimerPage.Ppt">
    <vt:lpwstr>False</vt:lpwstr>
  </property>
  <property fmtid="{D5CDD505-2E9C-101B-9397-08002B2CF9AE}" pid="69" name="DisclaimerID.Ppt">
    <vt:lpwstr>D1</vt:lpwstr>
  </property>
  <property fmtid="{D5CDD505-2E9C-101B-9397-08002B2CF9AE}" pid="70" name="UseInternalUBSFont.Office">
    <vt:lpwstr>True</vt:lpwstr>
  </property>
  <property fmtid="{D5CDD505-2E9C-101B-9397-08002B2CF9AE}" pid="71" name="EmbedFonts">
    <vt:lpwstr>False</vt:lpwstr>
  </property>
  <property fmtid="{D5CDD505-2E9C-101B-9397-08002B2CF9AE}" pid="72" name="TableSpacerBorder">
    <vt:lpwstr>False</vt:lpwstr>
  </property>
  <property fmtid="{D5CDD505-2E9C-101B-9397-08002B2CF9AE}" pid="73" name="Address-T">
    <vt:lpwstr>&lt;&lt;Address&gt;&gt;</vt:lpwstr>
  </property>
  <property fmtid="{D5CDD505-2E9C-101B-9397-08002B2CF9AE}" pid="74" name="AmountDealType-T">
    <vt:lpwstr>&lt;&lt;Amt./deal-Type&gt;&gt;</vt:lpwstr>
  </property>
  <property fmtid="{D5CDD505-2E9C-101B-9397-08002B2CF9AE}" pid="75" name="ContactDetails-T">
    <vt:lpwstr>&lt;&lt;Contact details&gt;&gt;</vt:lpwstr>
  </property>
  <property fmtid="{D5CDD505-2E9C-101B-9397-08002B2CF9AE}" pid="76" name="ContactName-T">
    <vt:lpwstr>&lt;&lt;Contact name&gt;&gt;</vt:lpwstr>
  </property>
  <property fmtid="{D5CDD505-2E9C-101B-9397-08002B2CF9AE}" pid="77" name="Date-T">
    <vt:lpwstr>&lt;&lt;Date&gt;&gt;</vt:lpwstr>
  </property>
  <property fmtid="{D5CDD505-2E9C-101B-9397-08002B2CF9AE}" pid="78" name="EMailAddress-T">
    <vt:lpwstr>&lt;&lt;Email address&gt;&gt;</vt:lpwstr>
  </property>
  <property fmtid="{D5CDD505-2E9C-101B-9397-08002B2CF9AE}" pid="79" name="LegalEntity-T">
    <vt:lpwstr>&lt;&lt;Legal entity&gt;&gt;</vt:lpwstr>
  </property>
  <property fmtid="{D5CDD505-2E9C-101B-9397-08002B2CF9AE}" pid="80" name="Logo-T">
    <vt:lpwstr>&lt;&lt;Logo&gt;&gt;</vt:lpwstr>
  </property>
  <property fmtid="{D5CDD505-2E9C-101B-9397-08002B2CF9AE}" pid="81" name="Summary-T">
    <vt:lpwstr>&lt;&lt;Summary&gt;&gt;</vt:lpwstr>
  </property>
  <property fmtid="{D5CDD505-2E9C-101B-9397-08002B2CF9AE}" pid="82" name="TableHeading-T">
    <vt:lpwstr>&lt;&lt;Table heading&gt;&gt;</vt:lpwstr>
  </property>
  <property fmtid="{D5CDD505-2E9C-101B-9397-08002B2CF9AE}" pid="83" name="TableSubheading-T">
    <vt:lpwstr>&lt;&lt;Table subheading&gt;&gt;</vt:lpwstr>
  </property>
  <property fmtid="{D5CDD505-2E9C-101B-9397-08002B2CF9AE}" pid="84" name="Subheading-T">
    <vt:lpwstr>&lt;&lt;Table subheading&gt;&gt;</vt:lpwstr>
  </property>
  <property fmtid="{D5CDD505-2E9C-101B-9397-08002B2CF9AE}" pid="85" name="TelephoneNumber-T">
    <vt:lpwstr>&lt;&lt;Telephone number&gt;&gt;</vt:lpwstr>
  </property>
  <property fmtid="{D5CDD505-2E9C-101B-9397-08002B2CF9AE}" pid="86" name="Text-T">
    <vt:lpwstr>&lt;&lt;Text&gt;&gt;</vt:lpwstr>
  </property>
  <property fmtid="{D5CDD505-2E9C-101B-9397-08002B2CF9AE}" pid="87" name="WebAddress-T">
    <vt:lpwstr>&lt;&lt;Web address</vt:lpwstr>
  </property>
  <property fmtid="{D5CDD505-2E9C-101B-9397-08002B2CF9AE}" pid="88" name="Year-T">
    <vt:lpwstr>&lt;&lt;Year&gt;&gt;</vt:lpwstr>
  </property>
  <property fmtid="{D5CDD505-2E9C-101B-9397-08002B2CF9AE}" pid="89" name="Appendix-T">
    <vt:lpwstr>Appendix</vt:lpwstr>
  </property>
  <property fmtid="{D5CDD505-2E9C-101B-9397-08002B2CF9AE}" pid="90" name="Appendices-T">
    <vt:lpwstr>Appendices</vt:lpwstr>
  </property>
  <property fmtid="{D5CDD505-2E9C-101B-9397-08002B2CF9AE}" pid="91" name="AwardTitle-T">
    <vt:lpwstr>&lt;&lt;Award title&gt;&gt;</vt:lpwstr>
  </property>
  <property fmtid="{D5CDD505-2E9C-101B-9397-08002B2CF9AE}" pid="92" name="AwardSubTitle-T">
    <vt:lpwstr>&lt;&lt;Award subtitle&gt;&gt;</vt:lpwstr>
  </property>
  <property fmtid="{D5CDD505-2E9C-101B-9397-08002B2CF9AE}" pid="93" name="BiographicalDetails-T">
    <vt:lpwstr>&lt;&lt;Biographical details&gt;&gt;</vt:lpwstr>
  </property>
  <property fmtid="{D5CDD505-2E9C-101B-9397-08002B2CF9AE}" pid="94" name="Conclusion-T">
    <vt:lpwstr>&lt;&lt;Conclusion&gt;&gt;</vt:lpwstr>
  </property>
  <property fmtid="{D5CDD505-2E9C-101B-9397-08002B2CF9AE}" pid="95" name="ContactInformation-T">
    <vt:lpwstr>Contact information</vt:lpwstr>
  </property>
  <property fmtid="{D5CDD505-2E9C-101B-9397-08002B2CF9AE}" pid="96" name="Continued-T">
    <vt:lpwstr>Continued</vt:lpwstr>
  </property>
  <property fmtid="{D5CDD505-2E9C-101B-9397-08002B2CF9AE}" pid="97" name="DividerTitle-T">
    <vt:lpwstr>&lt;&lt;Divider title&gt;&gt;</vt:lpwstr>
  </property>
  <property fmtid="{D5CDD505-2E9C-101B-9397-08002B2CF9AE}" pid="98" name="Draft-T">
    <vt:lpwstr>Draft</vt:lpwstr>
  </property>
  <property fmtid="{D5CDD505-2E9C-101B-9397-08002B2CF9AE}" pid="99" name="LayoutHeading-T">
    <vt:lpwstr>&lt;&lt;Layout heading&gt;&gt;</vt:lpwstr>
  </property>
  <property fmtid="{D5CDD505-2E9C-101B-9397-08002B2CF9AE}" pid="100" name="MessageText-T">
    <vt:lpwstr>&lt;&lt;Message&gt;&gt;</vt:lpwstr>
  </property>
  <property fmtid="{D5CDD505-2E9C-101B-9397-08002B2CF9AE}" pid="101" name="Name-T">
    <vt:lpwstr>&lt;&lt;Name&gt;&gt;</vt:lpwstr>
  </property>
  <property fmtid="{D5CDD505-2E9C-101B-9397-08002B2CF9AE}" pid="102" name="Notes-T">
    <vt:lpwstr>Notes</vt:lpwstr>
  </property>
  <property fmtid="{D5CDD505-2E9C-101B-9397-08002B2CF9AE}" pid="103" name="PageHeading-T">
    <vt:lpwstr>&lt;&lt;Page heading&gt;&gt;</vt:lpwstr>
  </property>
  <property fmtid="{D5CDD505-2E9C-101B-9397-08002B2CF9AE}" pid="104" name="PresentationTitle-T">
    <vt:lpwstr>&lt;&lt;Presentation title&gt;&gt;</vt:lpwstr>
  </property>
  <property fmtid="{D5CDD505-2E9C-101B-9397-08002B2CF9AE}" pid="105" name="PresentationSubTitle-T">
    <vt:lpwstr>&lt;&lt;Presentation subtitle&gt;&gt;</vt:lpwstr>
  </property>
  <property fmtid="{D5CDD505-2E9C-101B-9397-08002B2CF9AE}" pid="106" name="PresentationPresenter-T">
    <vt:lpwstr>&lt;&lt;Presentation presenter&gt;&gt;</vt:lpwstr>
  </property>
  <property fmtid="{D5CDD505-2E9C-101B-9397-08002B2CF9AE}" pid="107" name="PresPresenterFunction-T">
    <vt:lpwstr>&lt;&lt;Presenter function&gt;&gt;</vt:lpwstr>
  </property>
  <property fmtid="{D5CDD505-2E9C-101B-9397-08002B2CF9AE}" pid="108" name="Quote-T">
    <vt:lpwstr>&lt;&lt;Quote&gt;&gt;</vt:lpwstr>
  </property>
  <property fmtid="{D5CDD505-2E9C-101B-9397-08002B2CF9AE}" pid="109" name="QuoteSource-T">
    <vt:lpwstr>&lt;&lt;Quote source&gt;&gt;</vt:lpwstr>
  </property>
  <property fmtid="{D5CDD505-2E9C-101B-9397-08002B2CF9AE}" pid="110" name="Section-T">
    <vt:lpwstr>Section</vt:lpwstr>
  </property>
  <property fmtid="{D5CDD505-2E9C-101B-9397-08002B2CF9AE}" pid="111" name="Sections-T">
    <vt:lpwstr>Sections</vt:lpwstr>
  </property>
  <property fmtid="{D5CDD505-2E9C-101B-9397-08002B2CF9AE}" pid="112" name="Source-T">
    <vt:lpwstr>Source</vt:lpwstr>
  </property>
  <property fmtid="{D5CDD505-2E9C-101B-9397-08002B2CF9AE}" pid="113" name="Subappendix-T">
    <vt:lpwstr>Subappendix</vt:lpwstr>
  </property>
  <property fmtid="{D5CDD505-2E9C-101B-9397-08002B2CF9AE}" pid="114" name="Subsection-T">
    <vt:lpwstr>Subsection</vt:lpwstr>
  </property>
  <property fmtid="{D5CDD505-2E9C-101B-9397-08002B2CF9AE}" pid="115" name="Subsubappendix-T">
    <vt:lpwstr>Subsubappendix</vt:lpwstr>
  </property>
  <property fmtid="{D5CDD505-2E9C-101B-9397-08002B2CF9AE}" pid="116" name="Subsubsection-T">
    <vt:lpwstr>Subsubsection</vt:lpwstr>
  </property>
  <property fmtid="{D5CDD505-2E9C-101B-9397-08002B2CF9AE}" pid="117" name="TableOfContents-T">
    <vt:lpwstr>Table of contents</vt:lpwstr>
  </property>
  <property fmtid="{D5CDD505-2E9C-101B-9397-08002B2CF9AE}" pid="118" name="Title-T">
    <vt:lpwstr>&lt;&lt;Title&gt;&gt;</vt:lpwstr>
  </property>
  <property fmtid="{D5CDD505-2E9C-101B-9397-08002B2CF9AE}" pid="119" name="Security-T">
    <vt:lpwstr>Confidential</vt:lpwstr>
  </property>
  <property fmtid="{D5CDD505-2E9C-101B-9397-08002B2CF9AE}" pid="120" name="Month1">
    <vt:lpwstr>January</vt:lpwstr>
  </property>
  <property fmtid="{D5CDD505-2E9C-101B-9397-08002B2CF9AE}" pid="121" name="Month2">
    <vt:lpwstr>February</vt:lpwstr>
  </property>
  <property fmtid="{D5CDD505-2E9C-101B-9397-08002B2CF9AE}" pid="122" name="Month3">
    <vt:lpwstr>March</vt:lpwstr>
  </property>
  <property fmtid="{D5CDD505-2E9C-101B-9397-08002B2CF9AE}" pid="123" name="Month4">
    <vt:lpwstr>April</vt:lpwstr>
  </property>
  <property fmtid="{D5CDD505-2E9C-101B-9397-08002B2CF9AE}" pid="124" name="Month5">
    <vt:lpwstr>May</vt:lpwstr>
  </property>
  <property fmtid="{D5CDD505-2E9C-101B-9397-08002B2CF9AE}" pid="125" name="Month6">
    <vt:lpwstr>June</vt:lpwstr>
  </property>
  <property fmtid="{D5CDD505-2E9C-101B-9397-08002B2CF9AE}" pid="126" name="Month7">
    <vt:lpwstr>July</vt:lpwstr>
  </property>
  <property fmtid="{D5CDD505-2E9C-101B-9397-08002B2CF9AE}" pid="127" name="Month8">
    <vt:lpwstr>August</vt:lpwstr>
  </property>
  <property fmtid="{D5CDD505-2E9C-101B-9397-08002B2CF9AE}" pid="128" name="Month9">
    <vt:lpwstr>September</vt:lpwstr>
  </property>
  <property fmtid="{D5CDD505-2E9C-101B-9397-08002B2CF9AE}" pid="129" name="Month10">
    <vt:lpwstr>October</vt:lpwstr>
  </property>
  <property fmtid="{D5CDD505-2E9C-101B-9397-08002B2CF9AE}" pid="130" name="Month11">
    <vt:lpwstr>November</vt:lpwstr>
  </property>
  <property fmtid="{D5CDD505-2E9C-101B-9397-08002B2CF9AE}" pid="131" name="Month12">
    <vt:lpwstr>December</vt:lpwstr>
  </property>
  <property fmtid="{D5CDD505-2E9C-101B-9397-08002B2CF9AE}" pid="132" name="D1">
    <vt:lpwstr>S</vt:lpwstr>
  </property>
  <property fmtid="{D5CDD505-2E9C-101B-9397-08002B2CF9AE}" pid="133" name="D2">
    <vt:lpwstr>M</vt:lpwstr>
  </property>
  <property fmtid="{D5CDD505-2E9C-101B-9397-08002B2CF9AE}" pid="134" name="D3">
    <vt:lpwstr>T</vt:lpwstr>
  </property>
  <property fmtid="{D5CDD505-2E9C-101B-9397-08002B2CF9AE}" pid="135" name="D4">
    <vt:lpwstr>W</vt:lpwstr>
  </property>
  <property fmtid="{D5CDD505-2E9C-101B-9397-08002B2CF9AE}" pid="136" name="D5">
    <vt:lpwstr>T</vt:lpwstr>
  </property>
  <property fmtid="{D5CDD505-2E9C-101B-9397-08002B2CF9AE}" pid="137" name="D6">
    <vt:lpwstr>F</vt:lpwstr>
  </property>
  <property fmtid="{D5CDD505-2E9C-101B-9397-08002B2CF9AE}" pid="138" name="D7">
    <vt:lpwstr>S</vt:lpwstr>
  </property>
  <property fmtid="{D5CDD505-2E9C-101B-9397-08002B2CF9AE}" pid="139" name="Chart_Num_Categories_On_XAxis">
    <vt:lpwstr>6</vt:lpwstr>
  </property>
  <property fmtid="{D5CDD505-2E9C-101B-9397-08002B2CF9AE}" pid="140" name="Chart_Annotation_Add_Date">
    <vt:lpwstr>True</vt:lpwstr>
  </property>
  <property fmtid="{D5CDD505-2E9C-101B-9397-08002B2CF9AE}" pid="141" name="Chart_Annotation_Date_Bold">
    <vt:lpwstr>True</vt:lpwstr>
  </property>
  <property fmtid="{D5CDD505-2E9C-101B-9397-08002B2CF9AE}" pid="142" name="Chart_Annotation_Date_Format">
    <vt:lpwstr>F1</vt:lpwstr>
  </property>
  <property fmtid="{D5CDD505-2E9C-101B-9397-08002B2CF9AE}" pid="143" name="Chart_Pie_Chart_Labels">
    <vt:lpwstr>True</vt:lpwstr>
  </property>
  <property fmtid="{D5CDD505-2E9C-101B-9397-08002B2CF9AE}" pid="144" name="Chart_Pie_Chart_Legend">
    <vt:lpwstr>False</vt:lpwstr>
  </property>
  <property fmtid="{D5CDD505-2E9C-101B-9397-08002B2CF9AE}" pid="145" name="Chart_Average_Translated-T">
    <vt:lpwstr>Average</vt:lpwstr>
  </property>
  <property fmtid="{D5CDD505-2E9C-101B-9397-08002B2CF9AE}" pid="146" name="Chart_Share_PX-T">
    <vt:lpwstr>Stock price</vt:lpwstr>
  </property>
  <property fmtid="{D5CDD505-2E9C-101B-9397-08002B2CF9AE}" pid="147" name="Chart_Stock_Volume_XAxis-T">
    <vt:lpwstr>Closing date</vt:lpwstr>
  </property>
  <property fmtid="{D5CDD505-2E9C-101B-9397-08002B2CF9AE}" pid="148" name="Chart_Volume_Label-T">
    <vt:lpwstr>Volume (000s)</vt:lpwstr>
  </property>
  <property fmtid="{D5CDD505-2E9C-101B-9397-08002B2CF9AE}" pid="149" name="Chart_Thick_Lines">
    <vt:lpwstr>False</vt:lpwstr>
  </property>
  <property fmtid="{D5CDD505-2E9C-101B-9397-08002B2CF9AE}" pid="150" name="Chart_Show_Gridlines">
    <vt:lpwstr>True</vt:lpwstr>
  </property>
  <property fmtid="{D5CDD505-2E9C-101B-9397-08002B2CF9AE}" pid="151" name="Chart_Show_YAxis">
    <vt:lpwstr>False</vt:lpwstr>
  </property>
  <property fmtid="{D5CDD505-2E9C-101B-9397-08002B2CF9AE}" pid="152" name="Chart_Use_Stack_White_Border">
    <vt:lpwstr>True</vt:lpwstr>
  </property>
  <property fmtid="{D5CDD505-2E9C-101B-9397-08002B2CF9AE}" pid="153" name="Chart_Use_Dash_Style">
    <vt:lpwstr>False</vt:lpwstr>
  </property>
  <property fmtid="{D5CDD505-2E9C-101B-9397-08002B2CF9AE}" pid="154" name="DateFormat.Ppt">
    <vt:lpwstr>F1</vt:lpwstr>
  </property>
  <property fmtid="{D5CDD505-2E9C-101B-9397-08002B2CF9AE}" pid="155" name="DraftStamp.Ppt">
    <vt:bool>true</vt:bool>
  </property>
  <property fmtid="{D5CDD505-2E9C-101B-9397-08002B2CF9AE}" pid="156" name="PresPrint4x3OnScreen">
    <vt:bool>false</vt:bool>
  </property>
</Properties>
</file>