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22"/>
  </p:notesMasterIdLst>
  <p:sldIdLst>
    <p:sldId id="256" r:id="rId2"/>
    <p:sldId id="257" r:id="rId3"/>
    <p:sldId id="258" r:id="rId4"/>
    <p:sldId id="261" r:id="rId5"/>
    <p:sldId id="263" r:id="rId6"/>
    <p:sldId id="266" r:id="rId7"/>
    <p:sldId id="264" r:id="rId8"/>
    <p:sldId id="265" r:id="rId9"/>
    <p:sldId id="267" r:id="rId10"/>
    <p:sldId id="268" r:id="rId11"/>
    <p:sldId id="269" r:id="rId12"/>
    <p:sldId id="270" r:id="rId13"/>
    <p:sldId id="259" r:id="rId14"/>
    <p:sldId id="260" r:id="rId15"/>
    <p:sldId id="262" r:id="rId16"/>
    <p:sldId id="271" r:id="rId17"/>
    <p:sldId id="272" r:id="rId18"/>
    <p:sldId id="273" r:id="rId19"/>
    <p:sldId id="274" r:id="rId20"/>
    <p:sldId id="275"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92"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65ECA-8337-4835-B945-9AFDEF1C78BF}" type="datetimeFigureOut">
              <a:rPr lang="ru-RU" smtClean="0"/>
              <a:t>20.03.2021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60E1F9-6CAC-4A97-88DF-943251119B01}" type="slidenum">
              <a:rPr lang="ru-RU" smtClean="0"/>
              <a:t>‹#›</a:t>
            </a:fld>
            <a:endParaRPr lang="ru-RU"/>
          </a:p>
        </p:txBody>
      </p:sp>
    </p:spTree>
    <p:extLst>
      <p:ext uri="{BB962C8B-B14F-4D97-AF65-F5344CB8AC3E}">
        <p14:creationId xmlns:p14="http://schemas.microsoft.com/office/powerpoint/2010/main" val="1955453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a:solidFill>
                  <a:schemeClr val="tx1"/>
                </a:solidFill>
                <a:effectLst/>
                <a:latin typeface="+mn-lt"/>
                <a:ea typeface="+mn-ea"/>
                <a:cs typeface="+mn-cs"/>
              </a:rPr>
              <a:t>Был создан в 2003 году при Национальном Госпитале МЗ КР.В отделении работает более 10 врачей, 11 медсестер , 5 </a:t>
            </a:r>
            <a:r>
              <a:rPr lang="ru-RU" sz="1200" b="0" i="0" kern="1200" dirty="0" err="1">
                <a:solidFill>
                  <a:schemeClr val="tx1"/>
                </a:solidFill>
                <a:effectLst/>
                <a:latin typeface="+mn-lt"/>
                <a:ea typeface="+mn-ea"/>
                <a:cs typeface="+mn-cs"/>
              </a:rPr>
              <a:t>младш.персонала</a:t>
            </a:r>
            <a:r>
              <a:rPr lang="ru-RU" sz="1200" b="0" i="0" kern="1200" dirty="0">
                <a:solidFill>
                  <a:schemeClr val="tx1"/>
                </a:solidFill>
                <a:effectLst/>
                <a:latin typeface="+mn-lt"/>
                <a:ea typeface="+mn-ea"/>
                <a:cs typeface="+mn-cs"/>
              </a:rPr>
              <a:t> , а также круглосуточно функционируют УЗИ-диагностика, лаборатория, Рентген-кабинет.</a:t>
            </a:r>
          </a:p>
          <a:p>
            <a:r>
              <a:rPr lang="ru-RU" sz="1200" b="0" i="0" kern="1200" dirty="0">
                <a:solidFill>
                  <a:schemeClr val="tx1"/>
                </a:solidFill>
                <a:effectLst/>
                <a:latin typeface="+mn-lt"/>
                <a:ea typeface="+mn-ea"/>
                <a:cs typeface="+mn-cs"/>
              </a:rPr>
              <a:t>Экстренная урология является единственным учреждением, который принимает больных со всей республики.</a:t>
            </a:r>
          </a:p>
          <a:p>
            <a:r>
              <a:rPr lang="ru-RU" sz="1200" b="0" i="0" kern="1200" dirty="0">
                <a:solidFill>
                  <a:schemeClr val="tx1"/>
                </a:solidFill>
                <a:effectLst/>
                <a:latin typeface="+mn-lt"/>
                <a:ea typeface="+mn-ea"/>
                <a:cs typeface="+mn-cs"/>
              </a:rPr>
              <a:t>Врачи принимают больных и дежурят круглосуточно.</a:t>
            </a:r>
          </a:p>
          <a:p>
            <a:r>
              <a:rPr lang="ru-RU" sz="1200" b="0" i="0" kern="1200" dirty="0">
                <a:solidFill>
                  <a:schemeClr val="tx1"/>
                </a:solidFill>
                <a:effectLst/>
                <a:latin typeface="+mn-lt"/>
                <a:ea typeface="+mn-ea"/>
                <a:cs typeface="+mn-cs"/>
              </a:rPr>
              <a:t>За год в экстренную урологию обращаются более 7000 больных, госпитализируются более 3000 больных, а также оказывается помощь в постановлении диагноза, оказании квалифицированной медицинской помощи и распределению по профилям.</a:t>
            </a:r>
          </a:p>
          <a:p>
            <a:r>
              <a:rPr lang="ru-RU" sz="1200" b="0" i="0" kern="1200" dirty="0">
                <a:solidFill>
                  <a:schemeClr val="tx1"/>
                </a:solidFill>
                <a:effectLst/>
                <a:latin typeface="+mn-lt"/>
                <a:ea typeface="+mn-ea"/>
                <a:cs typeface="+mn-cs"/>
              </a:rPr>
              <a:t>Операционный блок оснащен всеми современными передовыми оборудованиями, которые позволяют проводить все урологические операции на мировом уровне.</a:t>
            </a:r>
          </a:p>
          <a:p>
            <a:r>
              <a:rPr lang="ru-RU" sz="1200" b="0" i="0" kern="1200" dirty="0">
                <a:solidFill>
                  <a:schemeClr val="tx1"/>
                </a:solidFill>
                <a:effectLst/>
                <a:latin typeface="+mn-lt"/>
                <a:ea typeface="+mn-ea"/>
                <a:cs typeface="+mn-cs"/>
              </a:rPr>
              <a:t>Через операционный блок проходят за год более 2000 операций, также проводятся малоинвазивные операции, эндоскопические: ТУР (</a:t>
            </a:r>
            <a:r>
              <a:rPr lang="ru-RU" sz="1200" b="0" i="0" kern="1200" dirty="0" err="1">
                <a:solidFill>
                  <a:schemeClr val="tx1"/>
                </a:solidFill>
                <a:effectLst/>
                <a:latin typeface="+mn-lt"/>
                <a:ea typeface="+mn-ea"/>
                <a:cs typeface="+mn-cs"/>
              </a:rPr>
              <a:t>трансуретральная</a:t>
            </a:r>
            <a:r>
              <a:rPr lang="ru-RU" sz="1200" b="0" i="0" kern="1200" dirty="0">
                <a:solidFill>
                  <a:schemeClr val="tx1"/>
                </a:solidFill>
                <a:effectLst/>
                <a:latin typeface="+mn-lt"/>
                <a:ea typeface="+mn-ea"/>
                <a:cs typeface="+mn-cs"/>
              </a:rPr>
              <a:t> резекция), КУЛТ(контактная </a:t>
            </a:r>
            <a:r>
              <a:rPr lang="ru-RU" sz="1200" b="0" i="0" kern="1200" dirty="0" err="1">
                <a:solidFill>
                  <a:schemeClr val="tx1"/>
                </a:solidFill>
                <a:effectLst/>
                <a:latin typeface="+mn-lt"/>
                <a:ea typeface="+mn-ea"/>
                <a:cs typeface="+mn-cs"/>
              </a:rPr>
              <a:t>уретеролитотрипсия</a:t>
            </a:r>
            <a:r>
              <a:rPr lang="ru-RU" sz="1200" b="0" i="0" kern="1200" dirty="0">
                <a:solidFill>
                  <a:schemeClr val="tx1"/>
                </a:solidFill>
                <a:effectLst/>
                <a:latin typeface="+mn-lt"/>
                <a:ea typeface="+mn-ea"/>
                <a:cs typeface="+mn-cs"/>
              </a:rPr>
              <a:t>), лазерная литотрипсия и все виды пластических урологических операций.</a:t>
            </a: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2</a:t>
            </a:fld>
            <a:endParaRPr lang="ru-RU"/>
          </a:p>
        </p:txBody>
      </p:sp>
    </p:spTree>
    <p:extLst>
      <p:ext uri="{BB962C8B-B14F-4D97-AF65-F5344CB8AC3E}">
        <p14:creationId xmlns:p14="http://schemas.microsoft.com/office/powerpoint/2010/main" val="666949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Позволяет врачу составлять график приема. В систему передается информация о врачебном	персонале,	созданные	графики	приема, а также пациенты, записанные на прием.</a:t>
            </a:r>
          </a:p>
          <a:p>
            <a:r>
              <a:rPr lang="ru-RU" sz="1200" kern="1200" dirty="0">
                <a:solidFill>
                  <a:schemeClr val="tx1"/>
                </a:solidFill>
                <a:effectLst/>
                <a:latin typeface="+mn-lt"/>
                <a:ea typeface="+mn-ea"/>
                <a:cs typeface="+mn-cs"/>
              </a:rPr>
              <a:t>(Основной поток событий):</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Пользователь запрашивает поиск врача.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подтверждает, что врач найден.</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сверяет график приема.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запрашивает настройки графика приема конкретного врача.</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(Подчиненные потоки событий):</a:t>
            </a:r>
          </a:p>
          <a:p>
            <a:r>
              <a:rPr lang="ru-RU" sz="1200" kern="1200" dirty="0">
                <a:solidFill>
                  <a:schemeClr val="tx1"/>
                </a:solidFill>
                <a:effectLst/>
                <a:latin typeface="+mn-lt"/>
                <a:ea typeface="+mn-ea"/>
                <a:cs typeface="+mn-cs"/>
              </a:rPr>
              <a:t> </a:t>
            </a: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Система получает настройки графика.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предлагает создание графика.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Пользователь добавляет пациента в график.</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(Альтернативные потоки):</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График на период составлен:</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предлагает пользователю изменить график. </a:t>
            </a:r>
          </a:p>
          <a:p>
            <a:pPr lvl="0"/>
            <a:r>
              <a:rPr lang="ru-RU" sz="1200" kern="1200" dirty="0">
                <a:solidFill>
                  <a:schemeClr val="tx1"/>
                </a:solidFill>
                <a:effectLst/>
                <a:latin typeface="+mn-lt"/>
                <a:ea typeface="+mn-ea"/>
                <a:cs typeface="+mn-cs"/>
              </a:rPr>
              <a:t>A. Изменение графика: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Пользователю предлагается осуществить поиск и добавление пациента в график.</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(Предусловия):</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Врач должен войти в систему.</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(Постусловия):</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Если все прошло успешно, составляется график приема.</a:t>
            </a:r>
          </a:p>
          <a:p>
            <a:r>
              <a:rPr lang="ru-RU" sz="1200" kern="1200" dirty="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19</a:t>
            </a:fld>
            <a:endParaRPr lang="ru-RU"/>
          </a:p>
        </p:txBody>
      </p:sp>
    </p:spTree>
    <p:extLst>
      <p:ext uri="{BB962C8B-B14F-4D97-AF65-F5344CB8AC3E}">
        <p14:creationId xmlns:p14="http://schemas.microsoft.com/office/powerpoint/2010/main" val="3165748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Позволяет врачу составлять график приема. В систему передается информация о врачебном персонале, созданные графики приема, а также пациенты, записанные на прием.</a:t>
            </a:r>
          </a:p>
          <a:p>
            <a:r>
              <a:rPr lang="ru-RU" sz="1200" kern="1200" dirty="0">
                <a:solidFill>
                  <a:schemeClr val="tx1"/>
                </a:solidFill>
                <a:effectLst/>
                <a:latin typeface="+mn-lt"/>
                <a:ea typeface="+mn-ea"/>
                <a:cs typeface="+mn-cs"/>
              </a:rPr>
              <a:t>(Основной поток событий):</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Пользователь запрашивает поиск пациента.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подтверждает, что пациент найден.</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запрашивает открытие случая.</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Пользователь редактирует историю болезни (ставит диагноз, назначает исследования, лечебно-диагностические процедуры).</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Пользователь составляет эпикриз.</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Пользователь закрывает случай.</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формирует больничный лист.</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(Подчиненные потоки событий):</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осуществляет поиск пациента: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проводит проверку случая.</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Пользователь системы редактирует ИБ.</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проверяет содержимое в справочнике заболеваний:</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Код диагноза найден.</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предлагает пользователю постановку диагноза.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Выписка больничного листа: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уведомляет о готовности больничного листа.</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(Альтернативные потоки):</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Запрос поиска пациента в системе:</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не находит пациента, затем предлагает повторный поиск. B. Система проверяет статус случая:</a:t>
            </a:r>
          </a:p>
          <a:p>
            <a:r>
              <a:rPr lang="ru-RU" sz="1200" kern="1200" dirty="0">
                <a:solidFill>
                  <a:schemeClr val="tx1"/>
                </a:solidFill>
                <a:effectLst/>
                <a:latin typeface="+mn-lt"/>
                <a:ea typeface="+mn-ea"/>
                <a:cs typeface="+mn-cs"/>
              </a:rPr>
              <a:t> </a:t>
            </a:r>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Если  случай  закрыт,  то  пользователю  доступна  выписка  больничного</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листа.</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C.  Система проверяет содержимое в справочнике заболеваний:</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Появляется уведомление об ошибке поиска, система предлагает повторный поиск информации.</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D.  Выписка больничного листа: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уведомляет о формировании больничного листа.</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(Предусловия):</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Врач должен войти в систему.</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(Постусловия):</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Если все прошло успешно, закрывается случай и формируется больничный лист.</a:t>
            </a: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20</a:t>
            </a:fld>
            <a:endParaRPr lang="ru-RU"/>
          </a:p>
        </p:txBody>
      </p:sp>
    </p:spTree>
    <p:extLst>
      <p:ext uri="{BB962C8B-B14F-4D97-AF65-F5344CB8AC3E}">
        <p14:creationId xmlns:p14="http://schemas.microsoft.com/office/powerpoint/2010/main" val="2429993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современных условиях лечение одного заболевания может представлять сложный комплекс в разных медицинских учреждениях и амбулаторного наблюдения. При этом заводится множество амбулаторных карт с историями различных болезней, работа с которыми обременена определенными технологическими трудностями для лечащего врача даже внутри одной организации. Это зачастую приводит к неоправданным проведению повторных исследований и возникновению врачебных ошибок, приводящих к негативным последствиям. </a:t>
            </a:r>
          </a:p>
          <a:p>
            <a:r>
              <a:rPr lang="ru-RU" dirty="0"/>
              <a:t>медицинская карта — это документ о состоянии здоровья. Также это часть истории его жизни. В лечении задействованы две стороны: врач и больной. Обе эти стороны нуждаются в медицинской карте. Врач фиксирует состояние пациента и происходящие с его здоровьем изменения, он видит, как менялось состояние человека со временем, чем он болел и какие лекарства назначались — и им самим, и другими врачами. И это очень важный момент, потому что многие болезни проявляются так, что только результаты обследования у нескольких врачей подскажут доктору верный диагноз. В карту вносятся все данные анализов и фиксируются все сделанные прививки. Врач может смениться, но пришедший ему на смену доктор будет в курсе всех медицинских событий, происходивших с больным. больницы и поликлиники очень не любят расставаться с заведенными у них картами. Помимо всего прочего, карта — это документ, при помощи которого можно доказать невиновность (или виновность) врача в спорной ситуации, а также бумага, на основании которой клиника подтверждает необходимость назначенных процедур перед страховой компанией. Кто владеет историей болезни, тот влияет на исход дела. Доктора также вполне могут опасаться подделки данных пациентом или его представителями. Даже после смерти пациента его карта должна храниться в медучреждении еще 25 лет. А вдруг врачи изменят записи в истории болезни. А вдруг будет нарушена врачебная тайна, и данные о здоровье пациента попадут в чужие корыстные руки.</a:t>
            </a:r>
          </a:p>
        </p:txBody>
      </p:sp>
      <p:sp>
        <p:nvSpPr>
          <p:cNvPr id="4" name="Номер слайда 3"/>
          <p:cNvSpPr>
            <a:spLocks noGrp="1"/>
          </p:cNvSpPr>
          <p:nvPr>
            <p:ph type="sldNum" sz="quarter" idx="5"/>
          </p:nvPr>
        </p:nvSpPr>
        <p:spPr/>
        <p:txBody>
          <a:bodyPr/>
          <a:lstStyle/>
          <a:p>
            <a:fld id="{E360E1F9-6CAC-4A97-88DF-943251119B01}" type="slidenum">
              <a:rPr lang="ru-RU" smtClean="0"/>
              <a:t>3</a:t>
            </a:fld>
            <a:endParaRPr lang="ru-RU"/>
          </a:p>
        </p:txBody>
      </p:sp>
    </p:spTree>
    <p:extLst>
      <p:ext uri="{BB962C8B-B14F-4D97-AF65-F5344CB8AC3E}">
        <p14:creationId xmlns:p14="http://schemas.microsoft.com/office/powerpoint/2010/main" val="281622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just"/>
            <a:r>
              <a:rPr lang="ru-RU" sz="1200" b="0" i="0" u="none" strike="noStrike" kern="1200" baseline="0" dirty="0">
                <a:solidFill>
                  <a:schemeClr val="tx1"/>
                </a:solidFill>
                <a:latin typeface="+mn-lt"/>
                <a:ea typeface="+mn-ea"/>
                <a:cs typeface="+mn-cs"/>
              </a:rPr>
              <a:t>Для формулировки требований к функциональному поведению проектируемой системы разработана концептуальная модель разрабатываемой системы. Концептуальная модель разрабатываемой системы изображена на рисунках и схем в виде UML–диаграммы вариантов использования (</a:t>
            </a:r>
            <a:r>
              <a:rPr lang="ru-RU" sz="1200" b="0" i="0" u="none" strike="noStrike" kern="1200" baseline="0" dirty="0" err="1">
                <a:solidFill>
                  <a:schemeClr val="tx1"/>
                </a:solidFill>
                <a:latin typeface="+mn-lt"/>
                <a:ea typeface="+mn-ea"/>
                <a:cs typeface="+mn-cs"/>
              </a:rPr>
              <a:t>Use</a:t>
            </a:r>
            <a:r>
              <a:rPr lang="ru-RU" sz="1200" b="0" i="0" u="none" strike="noStrike" kern="1200" baseline="0" dirty="0">
                <a:solidFill>
                  <a:schemeClr val="tx1"/>
                </a:solidFill>
                <a:latin typeface="+mn-lt"/>
                <a:ea typeface="+mn-ea"/>
                <a:cs typeface="+mn-cs"/>
              </a:rPr>
              <a:t> </a:t>
            </a:r>
            <a:r>
              <a:rPr lang="ru-RU" sz="1200" b="0" i="0" u="none" strike="noStrike" kern="1200" baseline="0" dirty="0" err="1">
                <a:solidFill>
                  <a:schemeClr val="tx1"/>
                </a:solidFill>
                <a:latin typeface="+mn-lt"/>
                <a:ea typeface="+mn-ea"/>
                <a:cs typeface="+mn-cs"/>
              </a:rPr>
              <a:t>Case</a:t>
            </a:r>
            <a:r>
              <a:rPr lang="ru-RU" sz="1200" b="0" i="0" u="none" strike="noStrike" kern="1200" baseline="0" dirty="0">
                <a:solidFill>
                  <a:schemeClr val="tx1"/>
                </a:solidFill>
                <a:latin typeface="+mn-lt"/>
                <a:ea typeface="+mn-ea"/>
                <a:cs typeface="+mn-cs"/>
              </a:rPr>
              <a:t>). Каждый вариант использования определяет последовательность действий, которые должны быть выполнены проектируемой системой при взаимодействии ее с соответствующим пользователем. Пользователь – это любой внешний фактор по отношению к моделируемой системе, который взаимодействует с системой и использует ее функциональные возможности для достижения определенных целей или решения частных задач.</a:t>
            </a:r>
          </a:p>
          <a:p>
            <a:r>
              <a:rPr lang="ru-RU" sz="1200" b="0" i="0" u="none" strike="noStrike" kern="1200" baseline="0" dirty="0">
                <a:solidFill>
                  <a:schemeClr val="tx1"/>
                </a:solidFill>
                <a:latin typeface="+mn-lt"/>
                <a:ea typeface="+mn-ea"/>
                <a:cs typeface="+mn-cs"/>
              </a:rPr>
              <a:t>Регистратор - управляет процессом регистрации, ведёт (т. е. вводит, изменяет, удаляет) данные о врачах и пациентах; </a:t>
            </a:r>
          </a:p>
          <a:p>
            <a:r>
              <a:rPr lang="ru-RU" sz="1200" b="0" i="0" u="none" strike="noStrike" kern="1200" baseline="0" dirty="0">
                <a:solidFill>
                  <a:schemeClr val="tx1"/>
                </a:solidFill>
                <a:latin typeface="+mn-lt"/>
                <a:ea typeface="+mn-ea"/>
                <a:cs typeface="+mn-cs"/>
              </a:rPr>
              <a:t>Пациент - Регистрируется на прием к врачу, получает медицинскую помощь. </a:t>
            </a:r>
          </a:p>
          <a:p>
            <a:r>
              <a:rPr lang="ru-RU" sz="1200" b="0" i="0" u="none" strike="noStrike" kern="1200" baseline="0" dirty="0">
                <a:solidFill>
                  <a:schemeClr val="tx1"/>
                </a:solidFill>
                <a:latin typeface="+mn-lt"/>
                <a:ea typeface="+mn-ea"/>
                <a:cs typeface="+mn-cs"/>
              </a:rPr>
              <a:t>Врач - Ведет прием, имеет возможность составлять график приема </a:t>
            </a:r>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5</a:t>
            </a:fld>
            <a:endParaRPr lang="ru-RU"/>
          </a:p>
        </p:txBody>
      </p:sp>
    </p:spTree>
    <p:extLst>
      <p:ext uri="{BB962C8B-B14F-4D97-AF65-F5344CB8AC3E}">
        <p14:creationId xmlns:p14="http://schemas.microsoft.com/office/powerpoint/2010/main" val="2105407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При выполнении процесса «A0 Лечение пациента» осуществляется взаимодействие с другими процессами и с внешней средой по входу, выходу, управлению и механизмам: (Рисунок 2.7, Таблица 2.1). </a:t>
            </a:r>
          </a:p>
          <a:p>
            <a:r>
              <a:rPr lang="ru-RU" sz="1200" b="0" i="0" u="none" strike="noStrike" kern="1200" baseline="0" dirty="0">
                <a:solidFill>
                  <a:schemeClr val="tx1"/>
                </a:solidFill>
                <a:latin typeface="+mn-lt"/>
                <a:ea typeface="+mn-ea"/>
                <a:cs typeface="+mn-cs"/>
              </a:rPr>
              <a:t>В управление вошли: (Таблица 2.3) </a:t>
            </a:r>
          </a:p>
          <a:p>
            <a:r>
              <a:rPr lang="ru-RU" sz="1200" b="0" i="0" u="none" strike="noStrike" kern="1200" baseline="0" dirty="0">
                <a:solidFill>
                  <a:schemeClr val="tx1"/>
                </a:solidFill>
                <a:latin typeface="+mn-lt"/>
                <a:ea typeface="+mn-ea"/>
                <a:cs typeface="+mn-cs"/>
              </a:rPr>
              <a:t>1. Прайс-лист услуг. </a:t>
            </a:r>
          </a:p>
          <a:p>
            <a:r>
              <a:rPr lang="ru-RU" sz="1200" b="0" i="0" u="none" strike="noStrike" kern="1200" baseline="0" dirty="0">
                <a:solidFill>
                  <a:schemeClr val="tx1"/>
                </a:solidFill>
                <a:latin typeface="+mn-lt"/>
                <a:ea typeface="+mn-ea"/>
                <a:cs typeface="+mn-cs"/>
              </a:rPr>
              <a:t>2. Законы и стандарты здравоохранения. </a:t>
            </a:r>
          </a:p>
          <a:p>
            <a:r>
              <a:rPr lang="ru-RU" sz="1200" b="0" i="0" u="none" strike="noStrike" kern="1200" baseline="0" dirty="0">
                <a:solidFill>
                  <a:schemeClr val="tx1"/>
                </a:solidFill>
                <a:latin typeface="+mn-lt"/>
                <a:ea typeface="+mn-ea"/>
                <a:cs typeface="+mn-cs"/>
              </a:rPr>
              <a:t>Механизмами осуществления процесса являются: (Таблица 2.4) </a:t>
            </a:r>
          </a:p>
          <a:p>
            <a:r>
              <a:rPr lang="ru-RU" sz="1200" b="0" i="0" u="none" strike="noStrike" kern="1200" baseline="0" dirty="0">
                <a:solidFill>
                  <a:schemeClr val="tx1"/>
                </a:solidFill>
                <a:latin typeface="+mn-lt"/>
                <a:ea typeface="+mn-ea"/>
                <a:cs typeface="+mn-cs"/>
              </a:rPr>
              <a:t>1. Пациенты. </a:t>
            </a:r>
          </a:p>
          <a:p>
            <a:r>
              <a:rPr lang="ru-RU" sz="1200" b="0" i="0" u="none" strike="noStrike" kern="1200" baseline="0" dirty="0">
                <a:solidFill>
                  <a:schemeClr val="tx1"/>
                </a:solidFill>
                <a:latin typeface="+mn-lt"/>
                <a:ea typeface="+mn-ea"/>
                <a:cs typeface="+mn-cs"/>
              </a:rPr>
              <a:t>2. МИС. </a:t>
            </a:r>
          </a:p>
          <a:p>
            <a:r>
              <a:rPr lang="ru-RU" sz="1200" b="0" i="0" u="none" strike="noStrike" kern="1200" baseline="0" dirty="0">
                <a:solidFill>
                  <a:schemeClr val="tx1"/>
                </a:solidFill>
                <a:latin typeface="+mn-lt"/>
                <a:ea typeface="+mn-ea"/>
                <a:cs typeface="+mn-cs"/>
              </a:rPr>
              <a:t>3. Персонал. </a:t>
            </a:r>
          </a:p>
          <a:p>
            <a:endParaRPr lang="ru-RU"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Входными данными являются данные пользователя. Результатом работы системы будут: счет оплаченных услуг, больничный лист и справка о выписке.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 	Вход 	Объекты 	Поступает от 	</a:t>
            </a:r>
          </a:p>
          <a:p>
            <a:r>
              <a:rPr lang="ru-RU" sz="1200" b="0" i="0" u="none" strike="noStrike" kern="1200" baseline="0" dirty="0">
                <a:solidFill>
                  <a:schemeClr val="tx1"/>
                </a:solidFill>
                <a:latin typeface="+mn-lt"/>
                <a:ea typeface="+mn-ea"/>
                <a:cs typeface="+mn-cs"/>
              </a:rPr>
              <a:t>Исполнитель 	Процесс/Внешняя среда 	</a:t>
            </a:r>
          </a:p>
          <a:p>
            <a:r>
              <a:rPr lang="ru-RU" sz="1200" b="0" i="0" u="none" strike="noStrike" kern="1200" baseline="0" dirty="0">
                <a:solidFill>
                  <a:schemeClr val="tx1"/>
                </a:solidFill>
                <a:latin typeface="+mn-lt"/>
                <a:ea typeface="+mn-ea"/>
                <a:cs typeface="+mn-cs"/>
              </a:rPr>
              <a:t>1. 	Данные пациента 	СНИЛС, ПОЛИС 	Пациенты 	Пациенты 	</a:t>
            </a:r>
          </a:p>
          <a:p>
            <a:endParaRPr lang="en-US" dirty="0"/>
          </a:p>
          <a:p>
            <a:endParaRPr lang="en-US" dirty="0"/>
          </a:p>
          <a:p>
            <a:r>
              <a:rPr lang="ru-RU" sz="1200" b="0" i="0" u="none" strike="noStrike" kern="1200" baseline="0" dirty="0">
                <a:solidFill>
                  <a:schemeClr val="tx1"/>
                </a:solidFill>
                <a:latin typeface="+mn-lt"/>
                <a:ea typeface="+mn-ea"/>
                <a:cs typeface="+mn-cs"/>
              </a:rPr>
              <a:t>Выход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Объекты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Передается 	</a:t>
            </a:r>
          </a:p>
          <a:p>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Получатель 	Процесс/Внешняя среда 	</a:t>
            </a:r>
          </a:p>
          <a:p>
            <a:r>
              <a:rPr lang="ru-RU" sz="1200" b="0" i="0" u="none" strike="noStrike" kern="1200" baseline="0" dirty="0">
                <a:solidFill>
                  <a:schemeClr val="tx1"/>
                </a:solidFill>
                <a:latin typeface="+mn-lt"/>
                <a:ea typeface="+mn-ea"/>
                <a:cs typeface="+mn-cs"/>
              </a:rPr>
              <a:t>1. 	Счет оплаченных услуг 	Чек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Пациенты 	Пациенты 	</a:t>
            </a:r>
          </a:p>
          <a:p>
            <a:r>
              <a:rPr lang="ru-RU" sz="1200" b="0" i="0" u="none" strike="noStrike" kern="1200" baseline="0" dirty="0">
                <a:solidFill>
                  <a:schemeClr val="tx1"/>
                </a:solidFill>
                <a:latin typeface="+mn-lt"/>
                <a:ea typeface="+mn-ea"/>
                <a:cs typeface="+mn-cs"/>
              </a:rPr>
              <a:t>2. 	Больничный лист 	Лист нетрудоспособности 	Пациенты 	Пациенты 	</a:t>
            </a:r>
          </a:p>
          <a:p>
            <a:r>
              <a:rPr lang="ru-RU" sz="1200" b="0" i="0" u="none" strike="noStrike" kern="1200" baseline="0" dirty="0">
                <a:solidFill>
                  <a:schemeClr val="tx1"/>
                </a:solidFill>
                <a:latin typeface="+mn-lt"/>
                <a:ea typeface="+mn-ea"/>
                <a:cs typeface="+mn-cs"/>
              </a:rPr>
              <a:t>3. 	Справка о выписке 	Справка 027у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	Пациенты 	Пациенты 	</a:t>
            </a:r>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Управление процесса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 	Выход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Объекты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Поступает от 	</a:t>
            </a:r>
          </a:p>
          <a:p>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Исполнитель 	Процесс/Внешняя среда 	</a:t>
            </a:r>
          </a:p>
          <a:p>
            <a:r>
              <a:rPr lang="ru-RU" sz="1200" b="0" i="0" u="none" strike="noStrike" kern="1200" baseline="0" dirty="0">
                <a:solidFill>
                  <a:schemeClr val="tx1"/>
                </a:solidFill>
                <a:latin typeface="+mn-lt"/>
                <a:ea typeface="+mn-ea"/>
                <a:cs typeface="+mn-cs"/>
              </a:rPr>
              <a:t>1. 	Прайс-лист услуг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Перечень оказываемых услуг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	- 	</a:t>
            </a:r>
          </a:p>
          <a:p>
            <a:r>
              <a:rPr lang="ru-RU" sz="1200" b="0" i="0" u="none" strike="noStrike" kern="1200" baseline="0" dirty="0">
                <a:solidFill>
                  <a:schemeClr val="tx1"/>
                </a:solidFill>
                <a:latin typeface="+mn-lt"/>
                <a:ea typeface="+mn-ea"/>
                <a:cs typeface="+mn-cs"/>
              </a:rPr>
              <a:t>2. 	Законы и стандарты здравоохранения 	Федеральные, региональные законы и приказы 	- 	Министерство здравоохранения РФ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Механизмы процесса </a:t>
            </a:r>
            <a:endParaRPr lang="en-US" sz="1200" b="0" i="0" u="none" strike="noStrike" kern="1200" baseline="0" dirty="0">
              <a:solidFill>
                <a:schemeClr val="tx1"/>
              </a:solidFill>
              <a:latin typeface="+mn-lt"/>
              <a:ea typeface="+mn-ea"/>
              <a:cs typeface="+mn-cs"/>
            </a:endParaRPr>
          </a:p>
          <a:p>
            <a:r>
              <a:rPr lang="ru-RU" sz="1200" b="0" i="0" u="none" strike="noStrike" kern="1200" baseline="0" dirty="0">
                <a:solidFill>
                  <a:schemeClr val="tx1"/>
                </a:solidFill>
                <a:latin typeface="+mn-lt"/>
                <a:ea typeface="+mn-ea"/>
                <a:cs typeface="+mn-cs"/>
              </a:rPr>
              <a:t>№ 	Выход 	Объекты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Передается 	</a:t>
            </a:r>
          </a:p>
          <a:p>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Получатель 	Процесс/Внешняя среда 	</a:t>
            </a:r>
          </a:p>
          <a:p>
            <a:r>
              <a:rPr lang="ru-RU" sz="1200" b="0" i="0" u="none" strike="noStrike" kern="1200" baseline="0" dirty="0">
                <a:solidFill>
                  <a:schemeClr val="tx1"/>
                </a:solidFill>
                <a:latin typeface="+mn-lt"/>
                <a:ea typeface="+mn-ea"/>
                <a:cs typeface="+mn-cs"/>
              </a:rPr>
              <a:t>1. 	Пациенты 	Пациенты 	</a:t>
            </a:r>
            <a:r>
              <a:rPr lang="en-US" sz="1200" b="0" i="0" u="none" strike="noStrike" kern="1200" baseline="0" dirty="0">
                <a:solidFill>
                  <a:schemeClr val="tx1"/>
                </a:solidFill>
                <a:latin typeface="+mn-lt"/>
                <a:ea typeface="+mn-ea"/>
                <a:cs typeface="+mn-cs"/>
              </a:rPr>
              <a:t>			</a:t>
            </a:r>
            <a:r>
              <a:rPr lang="ru-RU" sz="1200" b="0" i="0" u="none" strike="noStrike" kern="1200" baseline="0" dirty="0">
                <a:solidFill>
                  <a:schemeClr val="tx1"/>
                </a:solidFill>
                <a:latin typeface="+mn-lt"/>
                <a:ea typeface="+mn-ea"/>
                <a:cs typeface="+mn-cs"/>
              </a:rPr>
              <a:t>- 	- 	</a:t>
            </a:r>
          </a:p>
          <a:p>
            <a:r>
              <a:rPr lang="ru-RU" sz="1200" b="0" i="0" u="none" strike="noStrike" kern="1200" baseline="0" dirty="0">
                <a:solidFill>
                  <a:schemeClr val="tx1"/>
                </a:solidFill>
                <a:latin typeface="+mn-lt"/>
                <a:ea typeface="+mn-ea"/>
                <a:cs typeface="+mn-cs"/>
              </a:rPr>
              <a:t>2. 	МИС 	Взаимодействие модулей в информационной системе 	- 	- 	</a:t>
            </a:r>
          </a:p>
          <a:p>
            <a:r>
              <a:rPr lang="ru-RU" sz="1200" b="0" i="0" u="none" strike="noStrike" kern="1200" baseline="0" dirty="0">
                <a:solidFill>
                  <a:schemeClr val="tx1"/>
                </a:solidFill>
                <a:latin typeface="+mn-lt"/>
                <a:ea typeface="+mn-ea"/>
                <a:cs typeface="+mn-cs"/>
              </a:rPr>
              <a:t>3. 	Персонал 	Врач, администратор, средний мед. персонал 	- 	- 	</a:t>
            </a:r>
          </a:p>
          <a:p>
            <a:endParaRPr lang="ru-RU" sz="1200" b="0" i="0" u="none" strike="noStrike" kern="1200" baseline="0" dirty="0">
              <a:solidFill>
                <a:schemeClr val="tx1"/>
              </a:solidFill>
              <a:latin typeface="+mn-lt"/>
              <a:ea typeface="+mn-ea"/>
              <a:cs typeface="+mn-cs"/>
            </a:endParaRPr>
          </a:p>
          <a:p>
            <a:endParaRPr lang="ru-RU" sz="1200" b="0" i="0" u="none" strike="noStrike" kern="1200" baseline="0" dirty="0">
              <a:solidFill>
                <a:schemeClr val="tx1"/>
              </a:solidFill>
              <a:latin typeface="+mn-lt"/>
              <a:ea typeface="+mn-ea"/>
              <a:cs typeface="+mn-cs"/>
            </a:endParaRP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6</a:t>
            </a:fld>
            <a:endParaRPr lang="ru-RU"/>
          </a:p>
        </p:txBody>
      </p:sp>
    </p:spTree>
    <p:extLst>
      <p:ext uri="{BB962C8B-B14F-4D97-AF65-F5344CB8AC3E}">
        <p14:creationId xmlns:p14="http://schemas.microsoft.com/office/powerpoint/2010/main" val="46021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Контекстная диаграмма была разбита на 7 блоков </a:t>
            </a:r>
          </a:p>
          <a:p>
            <a:r>
              <a:rPr lang="ru-RU" sz="1200" b="0" i="0" u="none" strike="noStrike" kern="1200" baseline="0" dirty="0">
                <a:solidFill>
                  <a:schemeClr val="tx1"/>
                </a:solidFill>
                <a:latin typeface="+mn-lt"/>
                <a:ea typeface="+mn-ea"/>
                <a:cs typeface="+mn-cs"/>
              </a:rPr>
              <a:t>- Создание случая. </a:t>
            </a:r>
          </a:p>
          <a:p>
            <a:r>
              <a:rPr lang="ru-RU" sz="1200" b="0" i="0" u="none" strike="noStrike" kern="1200" baseline="0" dirty="0">
                <a:solidFill>
                  <a:schemeClr val="tx1"/>
                </a:solidFill>
                <a:latin typeface="+mn-lt"/>
                <a:ea typeface="+mn-ea"/>
                <a:cs typeface="+mn-cs"/>
              </a:rPr>
              <a:t>- Осмотр пациента. </a:t>
            </a:r>
          </a:p>
          <a:p>
            <a:r>
              <a:rPr lang="ru-RU" sz="1200" b="0" i="0" u="none" strike="noStrike" kern="1200" baseline="0" dirty="0">
                <a:solidFill>
                  <a:schemeClr val="tx1"/>
                </a:solidFill>
                <a:latin typeface="+mn-lt"/>
                <a:ea typeface="+mn-ea"/>
                <a:cs typeface="+mn-cs"/>
              </a:rPr>
              <a:t>- Ведение истории болезни. </a:t>
            </a:r>
          </a:p>
          <a:p>
            <a:r>
              <a:rPr lang="ru-RU" sz="1200" b="0" i="0" u="none" strike="noStrike" kern="1200" baseline="0" dirty="0">
                <a:solidFill>
                  <a:schemeClr val="tx1"/>
                </a:solidFill>
                <a:latin typeface="+mn-lt"/>
                <a:ea typeface="+mn-ea"/>
                <a:cs typeface="+mn-cs"/>
              </a:rPr>
              <a:t>- Закрытый случай, выписанный счет-оплата. </a:t>
            </a:r>
          </a:p>
          <a:p>
            <a:r>
              <a:rPr lang="ru-RU" sz="1200" b="0" i="0" u="none" strike="noStrike" kern="1200" baseline="0" dirty="0">
                <a:solidFill>
                  <a:schemeClr val="tx1"/>
                </a:solidFill>
                <a:latin typeface="+mn-lt"/>
                <a:ea typeface="+mn-ea"/>
                <a:cs typeface="+mn-cs"/>
              </a:rPr>
              <a:t>- Проверка оплаченного счета. </a:t>
            </a:r>
          </a:p>
          <a:p>
            <a:r>
              <a:rPr lang="ru-RU" sz="1200" b="0" i="0" u="none" strike="noStrike" kern="1200" baseline="0" dirty="0">
                <a:solidFill>
                  <a:schemeClr val="tx1"/>
                </a:solidFill>
                <a:latin typeface="+mn-lt"/>
                <a:ea typeface="+mn-ea"/>
                <a:cs typeface="+mn-cs"/>
              </a:rPr>
              <a:t>- Оформление больничного листа. </a:t>
            </a:r>
          </a:p>
          <a:p>
            <a:r>
              <a:rPr lang="ru-RU" sz="1200" b="0" i="0" u="none" strike="noStrike" kern="1200" baseline="0" dirty="0">
                <a:solidFill>
                  <a:schemeClr val="tx1"/>
                </a:solidFill>
                <a:latin typeface="+mn-lt"/>
                <a:ea typeface="+mn-ea"/>
                <a:cs typeface="+mn-cs"/>
              </a:rPr>
              <a:t>- Оформление выписного эпикриза. </a:t>
            </a: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7</a:t>
            </a:fld>
            <a:endParaRPr lang="ru-RU"/>
          </a:p>
        </p:txBody>
      </p:sp>
    </p:spTree>
    <p:extLst>
      <p:ext uri="{BB962C8B-B14F-4D97-AF65-F5344CB8AC3E}">
        <p14:creationId xmlns:p14="http://schemas.microsoft.com/office/powerpoint/2010/main" val="79949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Для решения изложенных выше проблем, наиболее удобным и правильным решением будет реализация соответствующей цифровизации медицинских карт. При этом предусматривается меры по обеспечению хранения и обработки данных карт, что значительно повысит уровень безопасности медицинского учреждения в целом.</a:t>
            </a:r>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13</a:t>
            </a:fld>
            <a:endParaRPr lang="ru-RU"/>
          </a:p>
        </p:txBody>
      </p:sp>
    </p:spTree>
    <p:extLst>
      <p:ext uri="{BB962C8B-B14F-4D97-AF65-F5344CB8AC3E}">
        <p14:creationId xmlns:p14="http://schemas.microsoft.com/office/powerpoint/2010/main" val="108910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14</a:t>
            </a:fld>
            <a:endParaRPr lang="ru-RU"/>
          </a:p>
        </p:txBody>
      </p:sp>
    </p:spTree>
    <p:extLst>
      <p:ext uri="{BB962C8B-B14F-4D97-AF65-F5344CB8AC3E}">
        <p14:creationId xmlns:p14="http://schemas.microsoft.com/office/powerpoint/2010/main" val="3960446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Данный вариант использования описывает вход пользователя в систему </a:t>
            </a:r>
          </a:p>
          <a:p>
            <a:pPr lvl="0"/>
            <a:r>
              <a:rPr lang="ru-RU" sz="1200" kern="1200" dirty="0">
                <a:solidFill>
                  <a:schemeClr val="tx1"/>
                </a:solidFill>
                <a:effectLst/>
                <a:latin typeface="+mn-lt"/>
                <a:ea typeface="+mn-ea"/>
                <a:cs typeface="+mn-cs"/>
              </a:rPr>
              <a:t>Система запрашивает имя пользователя и пароль.</a:t>
            </a:r>
          </a:p>
          <a:p>
            <a:pPr lvl="0"/>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Пользователь вводит имя и пароль.</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подтверждает правильность имени и пароля, определяет тип пользователя (пациент/врач/администратор) и выводит главное меню, дающее доступ к функциям системы в соответствии с типом пользователя.</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(Альтернативные потоки):</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обнаруживает, что комбинация имени и пароля не верна.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сообщает об ошибке и предлагает пользователю либо заново ввести имя и пароль, либо отказаться от входа в систему.</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Пользователь сообщает системе свой выбор.</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В соответствии с выбором пользователя либо выполнение переходит на начало основного потока, либо вариант использования завершается.</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(Предусловия):</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Отсутствуют.</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(Постусловия):</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Если вариант использования выполнен успешно, система предоставляет доступ к главному меню пользователю, сообщившему верную комбинацию имени и пароля.</a:t>
            </a:r>
          </a:p>
          <a:p>
            <a:r>
              <a:rPr lang="ru-RU" sz="1200" kern="1200" dirty="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17</a:t>
            </a:fld>
            <a:endParaRPr lang="ru-RU"/>
          </a:p>
        </p:txBody>
      </p:sp>
    </p:spTree>
    <p:extLst>
      <p:ext uri="{BB962C8B-B14F-4D97-AF65-F5344CB8AC3E}">
        <p14:creationId xmlns:p14="http://schemas.microsoft.com/office/powerpoint/2010/main" val="147250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a:solidFill>
                  <a:schemeClr val="tx1"/>
                </a:solidFill>
                <a:effectLst/>
                <a:latin typeface="+mn-lt"/>
                <a:ea typeface="+mn-ea"/>
                <a:cs typeface="+mn-cs"/>
              </a:rPr>
              <a:t>Данный вариант использования позволяет пациенту зарегистрироваться на прием к врачу </a:t>
            </a:r>
          </a:p>
          <a:p>
            <a:pPr lvl="0"/>
            <a:r>
              <a:rPr lang="ru-RU" sz="1200" kern="1200" dirty="0">
                <a:solidFill>
                  <a:schemeClr val="tx1"/>
                </a:solidFill>
                <a:effectLst/>
                <a:latin typeface="+mn-lt"/>
                <a:ea typeface="+mn-ea"/>
                <a:cs typeface="+mn-cs"/>
              </a:rPr>
              <a:t>Пользователь сообщает о желании зарегистрироваться на прием.</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предлагает ввести данные.</a:t>
            </a:r>
          </a:p>
          <a:p>
            <a:pPr lvl="0"/>
            <a:br>
              <a:rPr lang="ru-RU" sz="1200" kern="1200" dirty="0">
                <a:solidFill>
                  <a:schemeClr val="tx1"/>
                </a:solidFill>
                <a:effectLst/>
                <a:latin typeface="+mn-lt"/>
                <a:ea typeface="+mn-ea"/>
                <a:cs typeface="+mn-cs"/>
              </a:rPr>
            </a:br>
            <a:r>
              <a:rPr lang="ru-RU" sz="1200" kern="1200" dirty="0">
                <a:solidFill>
                  <a:schemeClr val="tx1"/>
                </a:solidFill>
                <a:effectLst/>
                <a:latin typeface="+mn-lt"/>
                <a:ea typeface="+mn-ea"/>
                <a:cs typeface="+mn-cs"/>
              </a:rPr>
              <a:t>Система осуществляет поиск пациента.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сообщает о требуемом действии (т.е. осуществляет поиск свободного времени в графике и предлагает выбрать пациенту время приема).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Пациент сообщает о своем выборе.</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подтверждает выбор пациента.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заканчивает сеанс.</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(Подчиненные потоки событий):</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Выбор пациентом времени.</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Пользователь выбирает свободное время в графике врача.</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записывает пациента в график.</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(Альтернативные потоки):</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сообщает об отсутствующем в системе пациенте.</a:t>
            </a:r>
          </a:p>
          <a:p>
            <a:r>
              <a:rPr lang="ru-RU" sz="1200" kern="1200" dirty="0">
                <a:solidFill>
                  <a:schemeClr val="tx1"/>
                </a:solidFill>
                <a:effectLst/>
                <a:latin typeface="+mn-lt"/>
                <a:ea typeface="+mn-ea"/>
                <a:cs typeface="+mn-cs"/>
              </a:rPr>
              <a:t> </a:t>
            </a:r>
          </a:p>
          <a:p>
            <a:pPr lvl="0"/>
            <a:r>
              <a:rPr lang="ru-RU" sz="1200" kern="1200" dirty="0">
                <a:solidFill>
                  <a:schemeClr val="tx1"/>
                </a:solidFill>
                <a:effectLst/>
                <a:latin typeface="+mn-lt"/>
                <a:ea typeface="+mn-ea"/>
                <a:cs typeface="+mn-cs"/>
              </a:rPr>
              <a:t>Система сообщает, что нет свободного времени на прием.</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(Предусловие):</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Отсутствует.</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(Постусловие):</a:t>
            </a:r>
          </a:p>
          <a:p>
            <a:r>
              <a:rPr lang="ru-RU" sz="1200" kern="1200" dirty="0">
                <a:solidFill>
                  <a:schemeClr val="tx1"/>
                </a:solidFill>
                <a:effectLst/>
                <a:latin typeface="+mn-lt"/>
                <a:ea typeface="+mn-ea"/>
                <a:cs typeface="+mn-cs"/>
              </a:rPr>
              <a:t> </a:t>
            </a:r>
          </a:p>
          <a:p>
            <a:r>
              <a:rPr lang="ru-RU" sz="1200" kern="1200" dirty="0">
                <a:solidFill>
                  <a:schemeClr val="tx1"/>
                </a:solidFill>
                <a:effectLst/>
                <a:latin typeface="+mn-lt"/>
                <a:ea typeface="+mn-ea"/>
                <a:cs typeface="+mn-cs"/>
              </a:rPr>
              <a:t>Если вариант использования завершится успешно, система обновит график на прием в соответствии с выбором пользователя.</a:t>
            </a:r>
          </a:p>
          <a:p>
            <a:endParaRPr lang="ru-RU" dirty="0"/>
          </a:p>
        </p:txBody>
      </p:sp>
      <p:sp>
        <p:nvSpPr>
          <p:cNvPr id="4" name="Номер слайда 3"/>
          <p:cNvSpPr>
            <a:spLocks noGrp="1"/>
          </p:cNvSpPr>
          <p:nvPr>
            <p:ph type="sldNum" sz="quarter" idx="5"/>
          </p:nvPr>
        </p:nvSpPr>
        <p:spPr/>
        <p:txBody>
          <a:bodyPr/>
          <a:lstStyle/>
          <a:p>
            <a:fld id="{E360E1F9-6CAC-4A97-88DF-943251119B01}" type="slidenum">
              <a:rPr lang="ru-RU" smtClean="0"/>
              <a:t>18</a:t>
            </a:fld>
            <a:endParaRPr lang="ru-RU"/>
          </a:p>
        </p:txBody>
      </p:sp>
    </p:spTree>
    <p:extLst>
      <p:ext uri="{BB962C8B-B14F-4D97-AF65-F5344CB8AC3E}">
        <p14:creationId xmlns:p14="http://schemas.microsoft.com/office/powerpoint/2010/main" val="262432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3/20/2021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5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8566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8259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28792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7270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3/20/2021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085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3/20/2021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5105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4878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3/20/2021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5739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3/20/2021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3232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3/20/2021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4203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3/20/2021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4367065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www.canon.ru/for_home/product_finder/multifunctionals/laser/i-sensys_mf301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Белая поверхность с трехмерным треугольником в текстуре">
            <a:extLst>
              <a:ext uri="{FF2B5EF4-FFF2-40B4-BE49-F238E27FC236}">
                <a16:creationId xmlns:a16="http://schemas.microsoft.com/office/drawing/2014/main" id="{8BF5B2FE-4C5C-41C3-95E7-C9B16CA1C6EC}"/>
              </a:ext>
            </a:extLst>
          </p:cNvPr>
          <p:cNvPicPr>
            <a:picLocks noChangeAspect="1"/>
          </p:cNvPicPr>
          <p:nvPr/>
        </p:nvPicPr>
        <p:blipFill rotWithShape="1">
          <a:blip r:embed="rId2"/>
          <a:srcRect r="15627" b="-1"/>
          <a:stretch/>
        </p:blipFill>
        <p:spPr>
          <a:xfrm>
            <a:off x="4577141" y="10"/>
            <a:ext cx="7614859"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Заголовок 1">
            <a:extLst>
              <a:ext uri="{FF2B5EF4-FFF2-40B4-BE49-F238E27FC236}">
                <a16:creationId xmlns:a16="http://schemas.microsoft.com/office/drawing/2014/main" id="{420F6C7F-02EE-4CD3-BB1E-8E6DA5F1039E}"/>
              </a:ext>
            </a:extLst>
          </p:cNvPr>
          <p:cNvSpPr txBox="1">
            <a:spLocks/>
          </p:cNvSpPr>
          <p:nvPr/>
        </p:nvSpPr>
        <p:spPr>
          <a:xfrm>
            <a:off x="1156515" y="33918"/>
            <a:ext cx="10058400" cy="1992024"/>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u-RU" sz="2800" dirty="0">
                <a:effectLst>
                  <a:outerShdw blurRad="38100" dist="38100" dir="2700000" algn="tl">
                    <a:srgbClr val="000000">
                      <a:alpha val="43137"/>
                    </a:srgbClr>
                  </a:outerShdw>
                </a:effectLst>
              </a:rPr>
              <a:t>Министерство образования и науки Кыргызской Республики</a:t>
            </a:r>
          </a:p>
          <a:p>
            <a:r>
              <a:rPr lang="ru-RU" sz="2800" dirty="0">
                <a:effectLst>
                  <a:outerShdw blurRad="38100" dist="38100" dir="2700000" algn="tl">
                    <a:srgbClr val="000000">
                      <a:alpha val="43137"/>
                    </a:srgbClr>
                  </a:outerShdw>
                </a:effectLst>
              </a:rPr>
              <a:t>Кыргызский государственный технический университет им. </a:t>
            </a:r>
            <a:r>
              <a:rPr lang="ru-RU" sz="2800" dirty="0" err="1">
                <a:effectLst>
                  <a:outerShdw blurRad="38100" dist="38100" dir="2700000" algn="tl">
                    <a:srgbClr val="000000">
                      <a:alpha val="43137"/>
                    </a:srgbClr>
                  </a:outerShdw>
                </a:effectLst>
              </a:rPr>
              <a:t>И.Раззакова</a:t>
            </a:r>
            <a:endParaRPr lang="ru-RU" sz="2800" dirty="0">
              <a:effectLst>
                <a:outerShdw blurRad="38100" dist="38100" dir="2700000" algn="tl">
                  <a:srgbClr val="000000">
                    <a:alpha val="43137"/>
                  </a:srgbClr>
                </a:outerShdw>
              </a:effectLst>
            </a:endParaRPr>
          </a:p>
          <a:p>
            <a:r>
              <a:rPr lang="ru-RU" sz="2800" dirty="0">
                <a:effectLst>
                  <a:outerShdw blurRad="38100" dist="38100" dir="2700000" algn="tl">
                    <a:srgbClr val="000000">
                      <a:alpha val="43137"/>
                    </a:srgbClr>
                  </a:outerShdw>
                </a:effectLst>
              </a:rPr>
              <a:t>Факультет информационных технологий</a:t>
            </a:r>
          </a:p>
          <a:p>
            <a:r>
              <a:rPr lang="ru-RU" sz="2800" dirty="0">
                <a:effectLst>
                  <a:outerShdw blurRad="38100" dist="38100" dir="2700000" algn="tl">
                    <a:srgbClr val="000000">
                      <a:alpha val="43137"/>
                    </a:srgbClr>
                  </a:outerShdw>
                </a:effectLst>
              </a:rPr>
              <a:t>Кафедра «Программное обеспечение компьютерных систем»</a:t>
            </a:r>
          </a:p>
        </p:txBody>
      </p:sp>
      <p:sp>
        <p:nvSpPr>
          <p:cNvPr id="12" name="TextBox 11">
            <a:extLst>
              <a:ext uri="{FF2B5EF4-FFF2-40B4-BE49-F238E27FC236}">
                <a16:creationId xmlns:a16="http://schemas.microsoft.com/office/drawing/2014/main" id="{AA4F8C45-9B48-4225-BB89-3A1D91C06718}"/>
              </a:ext>
            </a:extLst>
          </p:cNvPr>
          <p:cNvSpPr txBox="1"/>
          <p:nvPr/>
        </p:nvSpPr>
        <p:spPr>
          <a:xfrm>
            <a:off x="1215751" y="2315450"/>
            <a:ext cx="9939928" cy="954107"/>
          </a:xfrm>
          <a:prstGeom prst="rect">
            <a:avLst/>
          </a:prstGeom>
          <a:noFill/>
        </p:spPr>
        <p:txBody>
          <a:bodyPr wrap="square" rtlCol="0">
            <a:spAutoFit/>
          </a:bodyPr>
          <a:lstStyle/>
          <a:p>
            <a:pPr algn="ctr"/>
            <a:r>
              <a:rPr lang="ru-RU" sz="2800" b="1" dirty="0">
                <a:latin typeface="Times New Roman" panose="02020603050405020304" pitchFamily="18" charset="0"/>
                <a:cs typeface="Times New Roman" panose="02020603050405020304" pitchFamily="18" charset="0"/>
              </a:rPr>
              <a:t>Тема: «Разработка цифровой системы медицинских карт с подсистемами обеспечения информационной безопасности»</a:t>
            </a:r>
          </a:p>
        </p:txBody>
      </p:sp>
      <p:pic>
        <p:nvPicPr>
          <p:cNvPr id="14" name="Picture 2" descr="https://kstu.kg/wp-content/uploads/2014/04/%D0%BB%D0%BE%D0%B3%D0%BE%D1%82%D0%B8%D0%BF-%D0%9A%D0%93%D0%A2%D0%A3.png">
            <a:extLst>
              <a:ext uri="{FF2B5EF4-FFF2-40B4-BE49-F238E27FC236}">
                <a16:creationId xmlns:a16="http://schemas.microsoft.com/office/drawing/2014/main" id="{2655165B-D631-4A92-A286-E8A4D91A1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533525" cy="15716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se.kstu.kg/wp-content/uploads/2016/11/logo.png">
            <a:extLst>
              <a:ext uri="{FF2B5EF4-FFF2-40B4-BE49-F238E27FC236}">
                <a16:creationId xmlns:a16="http://schemas.microsoft.com/office/drawing/2014/main" id="{AA8985C0-644A-4F0E-BD10-0047E2747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8801" y="14283"/>
            <a:ext cx="1573199" cy="1573200"/>
          </a:xfrm>
          <a:prstGeom prst="rect">
            <a:avLst/>
          </a:prstGeom>
          <a:noFill/>
          <a:extLst>
            <a:ext uri="{909E8E84-426E-40DD-AFC4-6F175D3DCCD1}">
              <a14:hiddenFill xmlns:a14="http://schemas.microsoft.com/office/drawing/2010/main">
                <a:solidFill>
                  <a:srgbClr val="FFFFFF"/>
                </a:solidFill>
              </a14:hiddenFill>
            </a:ext>
          </a:extLst>
        </p:spPr>
      </p:pic>
      <p:sp>
        <p:nvSpPr>
          <p:cNvPr id="17" name="Подзаголовок 2">
            <a:extLst>
              <a:ext uri="{FF2B5EF4-FFF2-40B4-BE49-F238E27FC236}">
                <a16:creationId xmlns:a16="http://schemas.microsoft.com/office/drawing/2014/main" id="{5CA2778B-281C-458F-AA0C-31FBF63B5A9E}"/>
              </a:ext>
            </a:extLst>
          </p:cNvPr>
          <p:cNvSpPr txBox="1">
            <a:spLocks/>
          </p:cNvSpPr>
          <p:nvPr/>
        </p:nvSpPr>
        <p:spPr>
          <a:xfrm>
            <a:off x="2729900" y="4789194"/>
            <a:ext cx="10058400" cy="11430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ru-RU" sz="2000" dirty="0">
                <a:latin typeface="Times New Roman" panose="02020603050405020304" pitchFamily="18" charset="0"/>
                <a:cs typeface="Times New Roman" panose="02020603050405020304" pitchFamily="18" charset="0"/>
              </a:rPr>
              <a:t>Студенты</a:t>
            </a:r>
            <a:r>
              <a:rPr lang="en-US" sz="2000" dirty="0">
                <a:latin typeface="Times New Roman" panose="02020603050405020304" pitchFamily="18" charset="0"/>
                <a:cs typeface="Times New Roman" panose="02020603050405020304" pitchFamily="18" charset="0"/>
              </a:rPr>
              <a:t> </a:t>
            </a:r>
            <a:r>
              <a:rPr lang="ky-KG" sz="2000" dirty="0">
                <a:latin typeface="Times New Roman" panose="02020603050405020304" pitchFamily="18" charset="0"/>
                <a:cs typeface="Times New Roman" panose="02020603050405020304" pitchFamily="18" charset="0"/>
              </a:rPr>
              <a:t>группы ИБ(б)-1-17</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Мажитов</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Кенешбек</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Абдибахапович</a:t>
            </a:r>
            <a:endParaRPr lang="ru-RU" sz="2000" dirty="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A7554861-EDFC-4364-A1A5-C599A85ED5AB}"/>
              </a:ext>
            </a:extLst>
          </p:cNvPr>
          <p:cNvSpPr txBox="1"/>
          <p:nvPr/>
        </p:nvSpPr>
        <p:spPr>
          <a:xfrm>
            <a:off x="4617243" y="6210431"/>
            <a:ext cx="2957513" cy="369332"/>
          </a:xfrm>
          <a:prstGeom prst="rect">
            <a:avLst/>
          </a:prstGeom>
          <a:noFill/>
        </p:spPr>
        <p:txBody>
          <a:bodyPr wrap="square" rtlCol="0">
            <a:spAutoFit/>
          </a:bodyPr>
          <a:lstStyle/>
          <a:p>
            <a:pPr algn="ctr"/>
            <a:r>
              <a:rPr lang="ru-RU" dirty="0">
                <a:latin typeface="Times New Roman" panose="02020603050405020304" pitchFamily="18" charset="0"/>
                <a:cs typeface="Times New Roman" panose="02020603050405020304" pitchFamily="18" charset="0"/>
              </a:rPr>
              <a:t>Бишкек 2021</a:t>
            </a:r>
          </a:p>
        </p:txBody>
      </p:sp>
    </p:spTree>
    <p:extLst>
      <p:ext uri="{BB962C8B-B14F-4D97-AF65-F5344CB8AC3E}">
        <p14:creationId xmlns:p14="http://schemas.microsoft.com/office/powerpoint/2010/main" val="29849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B93657-D88F-4465-86FD-8D91B1CBA1A1}"/>
              </a:ext>
            </a:extLst>
          </p:cNvPr>
          <p:cNvSpPr>
            <a:spLocks noGrp="1"/>
          </p:cNvSpPr>
          <p:nvPr>
            <p:ph type="title"/>
          </p:nvPr>
        </p:nvSpPr>
        <p:spPr>
          <a:xfrm>
            <a:off x="175474" y="1826260"/>
            <a:ext cx="2094271" cy="3205480"/>
          </a:xfrm>
        </p:spPr>
        <p:txBody>
          <a:bodyPr>
            <a:normAutofit fontScale="90000"/>
          </a:bodyPr>
          <a:lstStyle/>
          <a:p>
            <a:r>
              <a:rPr lang="ru-RU" dirty="0"/>
              <a:t>Таблица 1. Идентификация активов</a:t>
            </a:r>
            <a:br>
              <a:rPr lang="ru-RU" dirty="0"/>
            </a:br>
            <a:endParaRPr lang="ru-RU" dirty="0"/>
          </a:p>
        </p:txBody>
      </p:sp>
      <p:graphicFrame>
        <p:nvGraphicFramePr>
          <p:cNvPr id="7" name="Объект 6">
            <a:extLst>
              <a:ext uri="{FF2B5EF4-FFF2-40B4-BE49-F238E27FC236}">
                <a16:creationId xmlns:a16="http://schemas.microsoft.com/office/drawing/2014/main" id="{A0FEB851-1212-42CF-B394-A23DF90F0D91}"/>
              </a:ext>
            </a:extLst>
          </p:cNvPr>
          <p:cNvGraphicFramePr>
            <a:graphicFrameLocks noGrp="1"/>
          </p:cNvGraphicFramePr>
          <p:nvPr>
            <p:ph idx="1"/>
            <p:extLst>
              <p:ext uri="{D42A27DB-BD31-4B8C-83A1-F6EECF244321}">
                <p14:modId xmlns:p14="http://schemas.microsoft.com/office/powerpoint/2010/main" val="4084248344"/>
              </p:ext>
            </p:extLst>
          </p:nvPr>
        </p:nvGraphicFramePr>
        <p:xfrm>
          <a:off x="2269745" y="11907"/>
          <a:ext cx="9922255" cy="6624867"/>
        </p:xfrm>
        <a:graphic>
          <a:graphicData uri="http://schemas.openxmlformats.org/drawingml/2006/table">
            <a:tbl>
              <a:tblPr firstRow="1" firstCol="1" bandRow="1">
                <a:tableStyleId>{5C22544A-7EE6-4342-B048-85BDC9FD1C3A}</a:tableStyleId>
              </a:tblPr>
              <a:tblGrid>
                <a:gridCol w="1993545">
                  <a:extLst>
                    <a:ext uri="{9D8B030D-6E8A-4147-A177-3AD203B41FA5}">
                      <a16:colId xmlns:a16="http://schemas.microsoft.com/office/drawing/2014/main" val="3369561196"/>
                    </a:ext>
                  </a:extLst>
                </a:gridCol>
                <a:gridCol w="1607023">
                  <a:extLst>
                    <a:ext uri="{9D8B030D-6E8A-4147-A177-3AD203B41FA5}">
                      <a16:colId xmlns:a16="http://schemas.microsoft.com/office/drawing/2014/main" val="56090389"/>
                    </a:ext>
                  </a:extLst>
                </a:gridCol>
                <a:gridCol w="2314587">
                  <a:extLst>
                    <a:ext uri="{9D8B030D-6E8A-4147-A177-3AD203B41FA5}">
                      <a16:colId xmlns:a16="http://schemas.microsoft.com/office/drawing/2014/main" val="4292076840"/>
                    </a:ext>
                  </a:extLst>
                </a:gridCol>
                <a:gridCol w="1285074">
                  <a:extLst>
                    <a:ext uri="{9D8B030D-6E8A-4147-A177-3AD203B41FA5}">
                      <a16:colId xmlns:a16="http://schemas.microsoft.com/office/drawing/2014/main" val="4164742360"/>
                    </a:ext>
                  </a:extLst>
                </a:gridCol>
                <a:gridCol w="2722026">
                  <a:extLst>
                    <a:ext uri="{9D8B030D-6E8A-4147-A177-3AD203B41FA5}">
                      <a16:colId xmlns:a16="http://schemas.microsoft.com/office/drawing/2014/main" val="3197832571"/>
                    </a:ext>
                  </a:extLst>
                </a:gridCol>
              </a:tblGrid>
              <a:tr h="620090">
                <a:tc>
                  <a:txBody>
                    <a:bodyPr/>
                    <a:lstStyle/>
                    <a:p>
                      <a:pPr algn="ctr">
                        <a:lnSpc>
                          <a:spcPct val="150000"/>
                        </a:lnSpc>
                        <a:spcAft>
                          <a:spcPts val="0"/>
                        </a:spcAft>
                      </a:pPr>
                      <a:r>
                        <a:rPr lang="ru-RU" sz="1100">
                          <a:effectLst/>
                        </a:rPr>
                        <a:t>Процесс</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a:effectLst/>
                        </a:rPr>
                        <a:t>Информационный актив</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kern="1200">
                          <a:effectLst/>
                        </a:rPr>
                        <a:t>Значимые свойства ИБ в порядке приоритета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Среда обработки</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Уязвимость среды</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3672958217"/>
                  </a:ext>
                </a:extLst>
              </a:tr>
              <a:tr h="1489673">
                <a:tc>
                  <a:txBody>
                    <a:bodyPr/>
                    <a:lstStyle/>
                    <a:p>
                      <a:pPr algn="ctr">
                        <a:lnSpc>
                          <a:spcPct val="150000"/>
                        </a:lnSpc>
                        <a:spcAft>
                          <a:spcPts val="0"/>
                        </a:spcAft>
                      </a:pPr>
                      <a:r>
                        <a:rPr lang="ru-RU" sz="1100" dirty="0">
                          <a:effectLst/>
                        </a:rPr>
                        <a:t>Обработка информации о пациентах</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dirty="0">
                          <a:effectLst/>
                        </a:rPr>
                        <a:t>Электронная медицинская карта</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kern="1200" dirty="0">
                          <a:effectLst/>
                        </a:rPr>
                        <a:t>Конфиденциальность</a:t>
                      </a:r>
                      <a:endParaRPr lang="ru-RU" sz="1100" dirty="0">
                        <a:effectLst/>
                      </a:endParaRPr>
                    </a:p>
                    <a:p>
                      <a:pPr algn="ctr">
                        <a:lnSpc>
                          <a:spcPct val="150000"/>
                        </a:lnSpc>
                        <a:spcAft>
                          <a:spcPts val="0"/>
                        </a:spcAft>
                      </a:pPr>
                      <a:r>
                        <a:rPr lang="ru-RU" sz="1100" kern="1200" dirty="0">
                          <a:effectLst/>
                        </a:rPr>
                        <a:t>Доступность</a:t>
                      </a:r>
                      <a:endParaRPr lang="ru-RU" sz="1100" dirty="0">
                        <a:effectLst/>
                      </a:endParaRPr>
                    </a:p>
                    <a:p>
                      <a:pPr algn="ctr">
                        <a:lnSpc>
                          <a:spcPct val="150000"/>
                        </a:lnSpc>
                        <a:spcAft>
                          <a:spcPts val="0"/>
                        </a:spcAft>
                      </a:pPr>
                      <a:r>
                        <a:rPr lang="ru-RU" sz="1100" kern="1200" dirty="0">
                          <a:effectLst/>
                        </a:rPr>
                        <a:t>Целостность</a:t>
                      </a:r>
                      <a:endParaRPr lang="ru-RU" sz="1100" dirty="0">
                        <a:effectLst/>
                      </a:endParaRPr>
                    </a:p>
                    <a:p>
                      <a:pPr algn="ctr">
                        <a:lnSpc>
                          <a:spcPct val="150000"/>
                        </a:lnSpc>
                        <a:spcAft>
                          <a:spcPts val="0"/>
                        </a:spcAft>
                      </a:pPr>
                      <a:r>
                        <a:rPr lang="ru-RU" sz="1100" kern="1200" dirty="0">
                          <a:effectLst/>
                        </a:rPr>
                        <a:t> </a:t>
                      </a:r>
                      <a:endParaRPr lang="ru-RU" sz="1100" dirty="0">
                        <a:effectLst/>
                      </a:endParaRPr>
                    </a:p>
                    <a:p>
                      <a:pPr algn="just">
                        <a:lnSpc>
                          <a:spcPct val="150000"/>
                        </a:lnSpc>
                        <a:spcAft>
                          <a:spcPts val="0"/>
                        </a:spcAft>
                      </a:pPr>
                      <a:r>
                        <a:rPr lang="ru-RU" sz="1100" kern="1200" dirty="0">
                          <a:effectLst/>
                        </a:rPr>
                        <a:t>          </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en-US" sz="1100">
                          <a:effectLst/>
                        </a:rPr>
                        <a:t>Microsoft Windows Server</a:t>
                      </a:r>
                      <a:r>
                        <a:rPr lang="ru-RU" sz="1100">
                          <a:effectLst/>
                        </a:rPr>
                        <a:t> 2016</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050" kern="1200" dirty="0">
                          <a:effectLst/>
                        </a:rPr>
                        <a:t>Отсутствие защиты от перепада напряжения, отсутствие защиты от несанкционированного физического или логического доступа, отсутствие механизмов защиты от </a:t>
                      </a:r>
                      <a:r>
                        <a:rPr lang="en-US" sz="1050" kern="1200" dirty="0">
                          <a:effectLst/>
                        </a:rPr>
                        <a:t>DoS</a:t>
                      </a:r>
                      <a:r>
                        <a:rPr lang="ru-RU" sz="1050" kern="1200" dirty="0">
                          <a:effectLst/>
                        </a:rPr>
                        <a:t>-атак, </a:t>
                      </a:r>
                      <a:r>
                        <a:rPr lang="en-US" sz="1050" kern="1200" dirty="0">
                          <a:effectLst/>
                        </a:rPr>
                        <a:t>CVE</a:t>
                      </a:r>
                      <a:r>
                        <a:rPr lang="ru-RU" sz="1050" kern="1200" dirty="0">
                          <a:effectLst/>
                        </a:rPr>
                        <a:t>-2013-0075, </a:t>
                      </a:r>
                      <a:r>
                        <a:rPr lang="en-US" sz="1050" kern="1200" dirty="0">
                          <a:effectLst/>
                        </a:rPr>
                        <a:t>CVE</a:t>
                      </a:r>
                      <a:r>
                        <a:rPr lang="ru-RU" sz="1050" kern="1200" dirty="0">
                          <a:effectLst/>
                        </a:rPr>
                        <a:t>-2012-0156, </a:t>
                      </a:r>
                      <a:r>
                        <a:rPr lang="en-US" sz="1050" kern="1200" dirty="0">
                          <a:effectLst/>
                        </a:rPr>
                        <a:t>CVE</a:t>
                      </a:r>
                      <a:r>
                        <a:rPr lang="ru-RU" sz="1050" kern="1200" dirty="0">
                          <a:effectLst/>
                        </a:rPr>
                        <a:t>-2012-0152, </a:t>
                      </a:r>
                      <a:r>
                        <a:rPr lang="en-US" sz="1050" kern="1200" dirty="0">
                          <a:effectLst/>
                        </a:rPr>
                        <a:t>CVE</a:t>
                      </a:r>
                      <a:r>
                        <a:rPr lang="ru-RU" sz="1050" kern="1200" dirty="0">
                          <a:effectLst/>
                        </a:rPr>
                        <a:t>-2011-1965,</a:t>
                      </a:r>
                      <a:endParaRPr lang="ru-RU" sz="1100" dirty="0">
                        <a:effectLst/>
                      </a:endParaRPr>
                    </a:p>
                    <a:p>
                      <a:pPr algn="ctr">
                        <a:lnSpc>
                          <a:spcPct val="150000"/>
                        </a:lnSpc>
                        <a:spcAft>
                          <a:spcPts val="0"/>
                        </a:spcAft>
                      </a:pPr>
                      <a:r>
                        <a:rPr lang="en-US" sz="1050" kern="1200" dirty="0">
                          <a:effectLst/>
                        </a:rPr>
                        <a:t>CVE-2012-0151</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492932063"/>
                  </a:ext>
                </a:extLst>
              </a:tr>
              <a:tr h="1023184">
                <a:tc>
                  <a:txBody>
                    <a:bodyPr/>
                    <a:lstStyle/>
                    <a:p>
                      <a:pPr algn="ctr">
                        <a:lnSpc>
                          <a:spcPct val="150000"/>
                        </a:lnSpc>
                        <a:spcAft>
                          <a:spcPts val="0"/>
                        </a:spcAft>
                      </a:pPr>
                      <a:r>
                        <a:rPr lang="ru-RU" sz="1100" dirty="0">
                          <a:effectLst/>
                        </a:rPr>
                        <a:t>Ведение  истории болезни</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dirty="0">
                          <a:effectLst/>
                        </a:rPr>
                        <a:t>Рекомендации врача, диагноз и лечение больного</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tc>
                <a:tc>
                  <a:txBody>
                    <a:bodyPr/>
                    <a:lstStyle/>
                    <a:p>
                      <a:pPr algn="ctr">
                        <a:lnSpc>
                          <a:spcPct val="150000"/>
                        </a:lnSpc>
                        <a:spcAft>
                          <a:spcPts val="0"/>
                        </a:spcAft>
                      </a:pPr>
                      <a:r>
                        <a:rPr lang="ru-RU" sz="1100" kern="1200">
                          <a:effectLst/>
                        </a:rPr>
                        <a:t>Доступность</a:t>
                      </a:r>
                      <a:endParaRPr lang="ru-RU" sz="1100">
                        <a:effectLst/>
                      </a:endParaRPr>
                    </a:p>
                    <a:p>
                      <a:pPr algn="ctr">
                        <a:lnSpc>
                          <a:spcPct val="150000"/>
                        </a:lnSpc>
                        <a:spcAft>
                          <a:spcPts val="0"/>
                        </a:spcAft>
                      </a:pPr>
                      <a:r>
                        <a:rPr lang="ru-RU" sz="1100" kern="1200">
                          <a:effectLst/>
                        </a:rPr>
                        <a:t>Целостность</a:t>
                      </a:r>
                      <a:endParaRPr lang="ru-RU" sz="1100">
                        <a:effectLst/>
                      </a:endParaRPr>
                    </a:p>
                    <a:p>
                      <a:pPr algn="ctr">
                        <a:lnSpc>
                          <a:spcPct val="150000"/>
                        </a:lnSpc>
                        <a:spcAft>
                          <a:spcPts val="0"/>
                        </a:spcAft>
                      </a:pPr>
                      <a:r>
                        <a:rPr lang="ru-RU" sz="1100" kern="1200">
                          <a:effectLst/>
                        </a:rPr>
                        <a:t>Конфиденциальность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a:effectLst/>
                        </a:rPr>
                        <a:t>Электронная медицинская карта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Отсутствие механизмов аутентификации при доступе к файлам</a:t>
                      </a:r>
                      <a:endParaRPr lang="ru-RU" sz="1100">
                        <a:effectLst/>
                      </a:endParaRPr>
                    </a:p>
                    <a:p>
                      <a:pPr algn="ctr">
                        <a:lnSpc>
                          <a:spcPct val="150000"/>
                        </a:lnSpc>
                        <a:spcAft>
                          <a:spcPts val="0"/>
                        </a:spcAft>
                      </a:pPr>
                      <a:r>
                        <a:rPr lang="ru-RU" sz="1100" kern="1200">
                          <a:effectLst/>
                        </a:rPr>
                        <a:t> </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2270499649"/>
                  </a:ext>
                </a:extLst>
              </a:tr>
              <a:tr h="1847514">
                <a:tc>
                  <a:txBody>
                    <a:bodyPr/>
                    <a:lstStyle/>
                    <a:p>
                      <a:pPr algn="just">
                        <a:lnSpc>
                          <a:spcPct val="150000"/>
                        </a:lnSpc>
                        <a:spcAft>
                          <a:spcPts val="0"/>
                        </a:spcAft>
                      </a:pPr>
                      <a:r>
                        <a:rPr lang="ru-RU" sz="1100" kern="1200">
                          <a:effectLst/>
                        </a:rPr>
                        <a:t>Печать документа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just">
                        <a:lnSpc>
                          <a:spcPct val="150000"/>
                        </a:lnSpc>
                        <a:spcAft>
                          <a:spcPts val="0"/>
                        </a:spcAft>
                      </a:pPr>
                      <a:r>
                        <a:rPr lang="ru-RU" sz="1100" kern="1200">
                          <a:effectLst/>
                        </a:rPr>
                        <a:t>Диагноз и лечение больного</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Доступность</a:t>
                      </a:r>
                      <a:endParaRPr lang="ru-RU" sz="1100">
                        <a:effectLst/>
                      </a:endParaRPr>
                    </a:p>
                    <a:p>
                      <a:pPr algn="ctr">
                        <a:lnSpc>
                          <a:spcPct val="150000"/>
                        </a:lnSpc>
                        <a:spcAft>
                          <a:spcPts val="0"/>
                        </a:spcAft>
                      </a:pPr>
                      <a:r>
                        <a:rPr lang="ru-RU" sz="1100" kern="1200">
                          <a:effectLst/>
                        </a:rPr>
                        <a:t>Целостность</a:t>
                      </a:r>
                      <a:endParaRPr lang="ru-RU" sz="1100">
                        <a:effectLst/>
                      </a:endParaRPr>
                    </a:p>
                    <a:p>
                      <a:pPr algn="ctr">
                        <a:lnSpc>
                          <a:spcPct val="150000"/>
                        </a:lnSpc>
                        <a:spcAft>
                          <a:spcPts val="0"/>
                        </a:spcAft>
                      </a:pPr>
                      <a:r>
                        <a:rPr lang="ru-RU" sz="1100" kern="1200">
                          <a:effectLst/>
                        </a:rPr>
                        <a:t>Конфиденциальность</a:t>
                      </a:r>
                      <a:endParaRPr lang="ru-RU" sz="1100">
                        <a:effectLst/>
                      </a:endParaRPr>
                    </a:p>
                    <a:p>
                      <a:pPr algn="just">
                        <a:lnSpc>
                          <a:spcPct val="150000"/>
                        </a:lnSpc>
                        <a:spcAft>
                          <a:spcPts val="0"/>
                        </a:spcAft>
                      </a:pPr>
                      <a:r>
                        <a:rPr lang="ru-RU" sz="1100">
                          <a:effectLst/>
                        </a:rPr>
                        <a:t> </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Сетевой принтер </a:t>
                      </a:r>
                      <a:endParaRPr lang="ru-RU" sz="1100">
                        <a:effectLst/>
                      </a:endParaRPr>
                    </a:p>
                    <a:p>
                      <a:pPr algn="ctr">
                        <a:lnSpc>
                          <a:spcPct val="150000"/>
                        </a:lnSpc>
                        <a:spcAft>
                          <a:spcPts val="0"/>
                        </a:spcAft>
                      </a:pPr>
                      <a:r>
                        <a:rPr lang="en-US" sz="1100" u="none" strike="noStrike">
                          <a:effectLst/>
                          <a:hlinkClick r:id="rId2"/>
                        </a:rPr>
                        <a:t>Canon i-SENSYS MF3010</a:t>
                      </a:r>
                      <a:endParaRPr lang="ru-RU" sz="1100">
                        <a:effectLst/>
                      </a:endParaRPr>
                    </a:p>
                    <a:p>
                      <a:pPr algn="just">
                        <a:lnSpc>
                          <a:spcPct val="150000"/>
                        </a:lnSpc>
                        <a:spcAft>
                          <a:spcPts val="0"/>
                        </a:spcAft>
                      </a:pPr>
                      <a:r>
                        <a:rPr lang="en-US" sz="1100">
                          <a:effectLst/>
                        </a:rPr>
                        <a:t> </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a:effectLst/>
                        </a:rPr>
                        <a:t>Уязвимости программного обеспечения принтера, (CVE-2019-12255, CVE-2019-12262 и CVE-2019-12264)</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1663052572"/>
                  </a:ext>
                </a:extLst>
              </a:tr>
              <a:tr h="1481301">
                <a:tc>
                  <a:txBody>
                    <a:bodyPr/>
                    <a:lstStyle/>
                    <a:p>
                      <a:pPr algn="just">
                        <a:lnSpc>
                          <a:spcPct val="150000"/>
                        </a:lnSpc>
                        <a:spcAft>
                          <a:spcPts val="0"/>
                        </a:spcAft>
                      </a:pPr>
                      <a:r>
                        <a:rPr lang="ru-RU" sz="1100" kern="1200">
                          <a:effectLst/>
                        </a:rPr>
                        <a:t>Обеспечение доступа к информации</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a:effectLst/>
                        </a:rPr>
                        <a:t>Электронная медицинская карта пациента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dirty="0">
                          <a:effectLst/>
                        </a:rPr>
                        <a:t>Доступность</a:t>
                      </a:r>
                      <a:endParaRPr lang="ru-RU" sz="1100" dirty="0">
                        <a:effectLst/>
                      </a:endParaRPr>
                    </a:p>
                    <a:p>
                      <a:pPr algn="ctr">
                        <a:lnSpc>
                          <a:spcPct val="150000"/>
                        </a:lnSpc>
                        <a:spcAft>
                          <a:spcPts val="0"/>
                        </a:spcAft>
                      </a:pPr>
                      <a:r>
                        <a:rPr lang="ru-RU" sz="1100" kern="1200" dirty="0">
                          <a:effectLst/>
                        </a:rPr>
                        <a:t>Конфиденциальность</a:t>
                      </a:r>
                      <a:endParaRPr lang="ru-RU" sz="1100" dirty="0">
                        <a:effectLst/>
                      </a:endParaRPr>
                    </a:p>
                    <a:p>
                      <a:pPr algn="ctr">
                        <a:lnSpc>
                          <a:spcPct val="150000"/>
                        </a:lnSpc>
                        <a:spcAft>
                          <a:spcPts val="0"/>
                        </a:spcAft>
                      </a:pPr>
                      <a:r>
                        <a:rPr lang="ru-RU" sz="1100" kern="1200" dirty="0">
                          <a:effectLst/>
                        </a:rPr>
                        <a:t>Целостность</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just">
                        <a:lnSpc>
                          <a:spcPct val="150000"/>
                        </a:lnSpc>
                        <a:spcAft>
                          <a:spcPts val="0"/>
                        </a:spcAft>
                      </a:pPr>
                      <a:r>
                        <a:rPr lang="en-US" sz="1100" kern="1200">
                          <a:effectLst/>
                        </a:rPr>
                        <a:t>Windows </a:t>
                      </a:r>
                      <a:r>
                        <a:rPr lang="ru-RU" sz="1100" kern="1200">
                          <a:effectLst/>
                        </a:rPr>
                        <a:t>10</a:t>
                      </a:r>
                      <a:endParaRPr lang="ru-RU" sz="1100">
                        <a:effectLst/>
                      </a:endParaRPr>
                    </a:p>
                    <a:p>
                      <a:pPr algn="ctr">
                        <a:lnSpc>
                          <a:spcPct val="150000"/>
                        </a:lnSpc>
                        <a:spcAft>
                          <a:spcPts val="0"/>
                        </a:spcAft>
                      </a:pPr>
                      <a:r>
                        <a:rPr lang="en-US" sz="1100" kern="1200">
                          <a:effectLst/>
                        </a:rPr>
                        <a:t>(</a:t>
                      </a:r>
                      <a:r>
                        <a:rPr lang="ru-RU" sz="1100" kern="1200">
                          <a:effectLst/>
                        </a:rPr>
                        <a:t>ОС персонального компьютера)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tc>
                  <a:txBody>
                    <a:bodyPr/>
                    <a:lstStyle/>
                    <a:p>
                      <a:pPr algn="ctr">
                        <a:lnSpc>
                          <a:spcPct val="150000"/>
                        </a:lnSpc>
                        <a:spcAft>
                          <a:spcPts val="0"/>
                        </a:spcAft>
                      </a:pPr>
                      <a:r>
                        <a:rPr lang="ru-RU" sz="1100" kern="1200" dirty="0">
                          <a:effectLst/>
                        </a:rPr>
                        <a:t>Несанкционированный физический доступ к персональному компьютеру врача. Отсутствие механизмов  авторизации</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0771" marR="30771" marT="0" marB="0" anchor="ctr"/>
                </a:tc>
                <a:extLst>
                  <a:ext uri="{0D108BD9-81ED-4DB2-BD59-A6C34878D82A}">
                    <a16:rowId xmlns:a16="http://schemas.microsoft.com/office/drawing/2014/main" val="2477961600"/>
                  </a:ext>
                </a:extLst>
              </a:tr>
            </a:tbl>
          </a:graphicData>
        </a:graphic>
      </p:graphicFrame>
    </p:spTree>
    <p:extLst>
      <p:ext uri="{BB962C8B-B14F-4D97-AF65-F5344CB8AC3E}">
        <p14:creationId xmlns:p14="http://schemas.microsoft.com/office/powerpoint/2010/main" val="109151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63FFDE-1CCC-416E-813A-827635DB53E3}"/>
              </a:ext>
            </a:extLst>
          </p:cNvPr>
          <p:cNvSpPr>
            <a:spLocks noGrp="1"/>
          </p:cNvSpPr>
          <p:nvPr>
            <p:ph type="title"/>
          </p:nvPr>
        </p:nvSpPr>
        <p:spPr/>
        <p:txBody>
          <a:bodyPr>
            <a:normAutofit/>
          </a:bodyPr>
          <a:lstStyle/>
          <a:p>
            <a:endParaRPr lang="ru-RU" sz="4400"/>
          </a:p>
        </p:txBody>
      </p:sp>
      <p:graphicFrame>
        <p:nvGraphicFramePr>
          <p:cNvPr id="4" name="Объект 3">
            <a:extLst>
              <a:ext uri="{FF2B5EF4-FFF2-40B4-BE49-F238E27FC236}">
                <a16:creationId xmlns:a16="http://schemas.microsoft.com/office/drawing/2014/main" id="{A86BAE31-A06C-4E77-B80B-DF0E129EAE6D}"/>
              </a:ext>
            </a:extLst>
          </p:cNvPr>
          <p:cNvGraphicFramePr>
            <a:graphicFrameLocks noGrp="1"/>
          </p:cNvGraphicFramePr>
          <p:nvPr>
            <p:ph idx="1"/>
            <p:extLst>
              <p:ext uri="{D42A27DB-BD31-4B8C-83A1-F6EECF244321}">
                <p14:modId xmlns:p14="http://schemas.microsoft.com/office/powerpoint/2010/main" val="1391736038"/>
              </p:ext>
            </p:extLst>
          </p:nvPr>
        </p:nvGraphicFramePr>
        <p:xfrm>
          <a:off x="1115568" y="309716"/>
          <a:ext cx="10712636" cy="6386052"/>
        </p:xfrm>
        <a:graphic>
          <a:graphicData uri="http://schemas.openxmlformats.org/drawingml/2006/table">
            <a:tbl>
              <a:tblPr firstRow="1" firstCol="1" bandRow="1">
                <a:tableStyleId>{5C22544A-7EE6-4342-B048-85BDC9FD1C3A}</a:tableStyleId>
              </a:tblPr>
              <a:tblGrid>
                <a:gridCol w="2152348">
                  <a:extLst>
                    <a:ext uri="{9D8B030D-6E8A-4147-A177-3AD203B41FA5}">
                      <a16:colId xmlns:a16="http://schemas.microsoft.com/office/drawing/2014/main" val="852557196"/>
                    </a:ext>
                  </a:extLst>
                </a:gridCol>
                <a:gridCol w="1735034">
                  <a:extLst>
                    <a:ext uri="{9D8B030D-6E8A-4147-A177-3AD203B41FA5}">
                      <a16:colId xmlns:a16="http://schemas.microsoft.com/office/drawing/2014/main" val="1459675295"/>
                    </a:ext>
                  </a:extLst>
                </a:gridCol>
                <a:gridCol w="2498960">
                  <a:extLst>
                    <a:ext uri="{9D8B030D-6E8A-4147-A177-3AD203B41FA5}">
                      <a16:colId xmlns:a16="http://schemas.microsoft.com/office/drawing/2014/main" val="3662040390"/>
                    </a:ext>
                  </a:extLst>
                </a:gridCol>
                <a:gridCol w="1387439">
                  <a:extLst>
                    <a:ext uri="{9D8B030D-6E8A-4147-A177-3AD203B41FA5}">
                      <a16:colId xmlns:a16="http://schemas.microsoft.com/office/drawing/2014/main" val="157634659"/>
                    </a:ext>
                  </a:extLst>
                </a:gridCol>
                <a:gridCol w="2938855">
                  <a:extLst>
                    <a:ext uri="{9D8B030D-6E8A-4147-A177-3AD203B41FA5}">
                      <a16:colId xmlns:a16="http://schemas.microsoft.com/office/drawing/2014/main" val="1691713069"/>
                    </a:ext>
                  </a:extLst>
                </a:gridCol>
              </a:tblGrid>
              <a:tr h="2322712">
                <a:tc>
                  <a:txBody>
                    <a:bodyPr/>
                    <a:lstStyle/>
                    <a:p>
                      <a:pPr algn="ctr">
                        <a:lnSpc>
                          <a:spcPct val="150000"/>
                        </a:lnSpc>
                        <a:spcAft>
                          <a:spcPts val="0"/>
                        </a:spcAft>
                      </a:pPr>
                      <a:r>
                        <a:rPr lang="ru-RU" sz="1100" kern="1200">
                          <a:effectLst/>
                        </a:rPr>
                        <a:t>Регистрация пациента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Персональные данные о пациентах, подтверждающие личность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Конфиденциальность</a:t>
                      </a:r>
                      <a:endParaRPr lang="ru-RU" sz="1100">
                        <a:effectLst/>
                      </a:endParaRPr>
                    </a:p>
                    <a:p>
                      <a:pPr algn="ctr">
                        <a:lnSpc>
                          <a:spcPct val="150000"/>
                        </a:lnSpc>
                        <a:spcAft>
                          <a:spcPts val="0"/>
                        </a:spcAft>
                      </a:pPr>
                      <a:r>
                        <a:rPr lang="ru-RU" sz="1100">
                          <a:effectLst/>
                        </a:rPr>
                        <a:t>Доступность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База данных </a:t>
                      </a:r>
                      <a:endParaRPr lang="ru-RU" sz="1100">
                        <a:effectLst/>
                      </a:endParaRPr>
                    </a:p>
                    <a:p>
                      <a:pPr algn="ctr">
                        <a:lnSpc>
                          <a:spcPct val="150000"/>
                        </a:lnSpc>
                        <a:spcAft>
                          <a:spcPts val="0"/>
                        </a:spcAft>
                      </a:pPr>
                      <a:r>
                        <a:rPr lang="en-US" sz="1100" kern="1200">
                          <a:effectLst/>
                        </a:rPr>
                        <a:t>MSSQLSERVER</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just">
                        <a:lnSpc>
                          <a:spcPct val="150000"/>
                        </a:lnSpc>
                        <a:spcAft>
                          <a:spcPts val="0"/>
                        </a:spcAft>
                      </a:pPr>
                      <a:r>
                        <a:rPr lang="ru-RU" sz="1100">
                          <a:effectLst/>
                        </a:rPr>
                        <a:t>Использование слабых паролей или паролей по умолчанию. Отсутствие методов защиты от </a:t>
                      </a:r>
                      <a:r>
                        <a:rPr lang="en-GB" sz="1100">
                          <a:effectLst/>
                        </a:rPr>
                        <a:t>SQL</a:t>
                      </a:r>
                      <a:r>
                        <a:rPr lang="ru-RU" sz="1100">
                          <a:effectLst/>
                        </a:rPr>
                        <a:t>-инъекций. Включение ненужных функций Базы данных. Некорректная настройка СУБД. Отсутствие методов защиты от </a:t>
                      </a:r>
                      <a:r>
                        <a:rPr lang="en-GB" sz="1100">
                          <a:effectLst/>
                        </a:rPr>
                        <a:t>DDoS</a:t>
                      </a:r>
                      <a:r>
                        <a:rPr lang="ru-RU" sz="1100">
                          <a:effectLst/>
                        </a:rPr>
                        <a:t>-атак.</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extLst>
                  <a:ext uri="{0D108BD9-81ED-4DB2-BD59-A6C34878D82A}">
                    <a16:rowId xmlns:a16="http://schemas.microsoft.com/office/drawing/2014/main" val="1824163282"/>
                  </a:ext>
                </a:extLst>
              </a:tr>
              <a:tr h="2322712">
                <a:tc>
                  <a:txBody>
                    <a:bodyPr/>
                    <a:lstStyle/>
                    <a:p>
                      <a:pPr algn="ctr">
                        <a:lnSpc>
                          <a:spcPct val="150000"/>
                        </a:lnSpc>
                        <a:spcAft>
                          <a:spcPts val="0"/>
                        </a:spcAft>
                      </a:pPr>
                      <a:r>
                        <a:rPr lang="ru-RU" sz="1100" kern="1200" dirty="0">
                          <a:effectLst/>
                        </a:rPr>
                        <a:t>Приём анализов пациента</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Персональные данные пациентов</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Конфиденциальность </a:t>
                      </a:r>
                      <a:endParaRPr lang="ru-RU" sz="1100">
                        <a:effectLst/>
                      </a:endParaRPr>
                    </a:p>
                    <a:p>
                      <a:pPr algn="ctr">
                        <a:lnSpc>
                          <a:spcPct val="150000"/>
                        </a:lnSpc>
                        <a:spcAft>
                          <a:spcPts val="0"/>
                        </a:spcAft>
                      </a:pPr>
                      <a:r>
                        <a:rPr lang="ru-RU" sz="1100" kern="1200">
                          <a:effectLst/>
                        </a:rPr>
                        <a:t>Целостность </a:t>
                      </a:r>
                      <a:endParaRPr lang="ru-RU" sz="1100">
                        <a:effectLst/>
                      </a:endParaRPr>
                    </a:p>
                    <a:p>
                      <a:pPr algn="ctr">
                        <a:lnSpc>
                          <a:spcPct val="150000"/>
                        </a:lnSpc>
                        <a:spcAft>
                          <a:spcPts val="0"/>
                        </a:spcAft>
                      </a:pPr>
                      <a:r>
                        <a:rPr lang="ru-RU" sz="1100" kern="1200">
                          <a:effectLst/>
                        </a:rPr>
                        <a:t>Доступность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База данных </a:t>
                      </a:r>
                      <a:endParaRPr lang="ru-RU" sz="1100">
                        <a:effectLst/>
                      </a:endParaRPr>
                    </a:p>
                    <a:p>
                      <a:pPr algn="ctr">
                        <a:lnSpc>
                          <a:spcPct val="150000"/>
                        </a:lnSpc>
                        <a:spcAft>
                          <a:spcPts val="0"/>
                        </a:spcAft>
                      </a:pPr>
                      <a:r>
                        <a:rPr lang="en-US" sz="1100" kern="1200">
                          <a:effectLst/>
                        </a:rPr>
                        <a:t>MSSQLSERVER</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just">
                        <a:lnSpc>
                          <a:spcPct val="150000"/>
                        </a:lnSpc>
                        <a:spcAft>
                          <a:spcPts val="0"/>
                        </a:spcAft>
                      </a:pPr>
                      <a:r>
                        <a:rPr lang="ru-RU" sz="1100">
                          <a:effectLst/>
                        </a:rPr>
                        <a:t>Использование слабых паролей или паролей по умолчанию. Отсутствие методов защиты от </a:t>
                      </a:r>
                      <a:r>
                        <a:rPr lang="en-GB" sz="1100">
                          <a:effectLst/>
                        </a:rPr>
                        <a:t>SQL</a:t>
                      </a:r>
                      <a:r>
                        <a:rPr lang="ru-RU" sz="1100">
                          <a:effectLst/>
                        </a:rPr>
                        <a:t>-инъекций. Включение ненужных функций Базы данных. Некорректная настройка СУБД. Отсутствие методов защиты от </a:t>
                      </a:r>
                      <a:r>
                        <a:rPr lang="en-GB" sz="1100">
                          <a:effectLst/>
                        </a:rPr>
                        <a:t>DDoS</a:t>
                      </a:r>
                      <a:r>
                        <a:rPr lang="ru-RU" sz="1100">
                          <a:effectLst/>
                        </a:rPr>
                        <a:t>-атак.</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extLst>
                  <a:ext uri="{0D108BD9-81ED-4DB2-BD59-A6C34878D82A}">
                    <a16:rowId xmlns:a16="http://schemas.microsoft.com/office/drawing/2014/main" val="2906446979"/>
                  </a:ext>
                </a:extLst>
              </a:tr>
              <a:tr h="1740628">
                <a:tc>
                  <a:txBody>
                    <a:bodyPr/>
                    <a:lstStyle/>
                    <a:p>
                      <a:pPr algn="ctr">
                        <a:lnSpc>
                          <a:spcPct val="150000"/>
                        </a:lnSpc>
                        <a:spcAft>
                          <a:spcPts val="0"/>
                        </a:spcAft>
                      </a:pPr>
                      <a:r>
                        <a:rPr lang="ru-RU" sz="1100" kern="1200">
                          <a:effectLst/>
                        </a:rPr>
                        <a:t>Формирование отчетов</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Учетные и отчетные данные клиники</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ctr">
                        <a:lnSpc>
                          <a:spcPct val="150000"/>
                        </a:lnSpc>
                        <a:spcAft>
                          <a:spcPts val="0"/>
                        </a:spcAft>
                      </a:pPr>
                      <a:r>
                        <a:rPr lang="ru-RU" sz="1100" kern="1200">
                          <a:effectLst/>
                        </a:rPr>
                        <a:t>Целостность </a:t>
                      </a:r>
                      <a:endParaRPr lang="ru-RU" sz="1100">
                        <a:effectLst/>
                      </a:endParaRPr>
                    </a:p>
                    <a:p>
                      <a:pPr algn="ctr">
                        <a:lnSpc>
                          <a:spcPct val="150000"/>
                        </a:lnSpc>
                        <a:spcAft>
                          <a:spcPts val="0"/>
                        </a:spcAft>
                      </a:pPr>
                      <a:r>
                        <a:rPr lang="ru-RU" sz="1100" kern="1200">
                          <a:effectLst/>
                        </a:rPr>
                        <a:t>Конфиденциальность </a:t>
                      </a:r>
                      <a:endParaRPr lang="ru-RU" sz="1100">
                        <a:effectLst/>
                      </a:endParaRPr>
                    </a:p>
                    <a:p>
                      <a:pPr algn="ctr">
                        <a:lnSpc>
                          <a:spcPct val="150000"/>
                        </a:lnSpc>
                        <a:spcAft>
                          <a:spcPts val="0"/>
                        </a:spcAft>
                      </a:pPr>
                      <a:r>
                        <a:rPr lang="ru-RU" sz="1100" kern="1200">
                          <a:effectLst/>
                        </a:rPr>
                        <a:t>Доступность</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just">
                        <a:lnSpc>
                          <a:spcPct val="150000"/>
                        </a:lnSpc>
                        <a:spcAft>
                          <a:spcPts val="0"/>
                        </a:spcAft>
                      </a:pPr>
                      <a:r>
                        <a:rPr lang="en-US" sz="1100" kern="1200">
                          <a:effectLst/>
                        </a:rPr>
                        <a:t>Windows </a:t>
                      </a:r>
                      <a:r>
                        <a:rPr lang="ru-RU" sz="1100" kern="1200">
                          <a:effectLst/>
                        </a:rPr>
                        <a:t>10</a:t>
                      </a:r>
                      <a:endParaRPr lang="ru-RU" sz="1100">
                        <a:effectLst/>
                      </a:endParaRPr>
                    </a:p>
                    <a:p>
                      <a:pPr algn="ctr">
                        <a:lnSpc>
                          <a:spcPct val="150000"/>
                        </a:lnSpc>
                        <a:spcAft>
                          <a:spcPts val="0"/>
                        </a:spcAft>
                      </a:pPr>
                      <a:r>
                        <a:rPr lang="en-US" sz="1100" kern="1200">
                          <a:effectLst/>
                        </a:rPr>
                        <a:t>(</a:t>
                      </a:r>
                      <a:r>
                        <a:rPr lang="ru-RU" sz="1100" kern="1200">
                          <a:effectLst/>
                        </a:rPr>
                        <a:t>ОС персонального компьютера)</a:t>
                      </a:r>
                      <a:endParaRPr lang="ru-RU"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tc>
                  <a:txBody>
                    <a:bodyPr/>
                    <a:lstStyle/>
                    <a:p>
                      <a:pPr algn="just">
                        <a:lnSpc>
                          <a:spcPct val="150000"/>
                        </a:lnSpc>
                        <a:spcAft>
                          <a:spcPts val="0"/>
                        </a:spcAft>
                      </a:pPr>
                      <a:r>
                        <a:rPr lang="ru-RU" sz="1100" kern="1200" dirty="0">
                          <a:effectLst/>
                        </a:rPr>
                        <a:t>Отсутствие защиты от НСД. Отсутствие Антивирусного ПО</a:t>
                      </a:r>
                      <a:endParaRPr lang="ru-RU"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950" marR="36950" marT="0" marB="0" anchor="ctr"/>
                </a:tc>
                <a:extLst>
                  <a:ext uri="{0D108BD9-81ED-4DB2-BD59-A6C34878D82A}">
                    <a16:rowId xmlns:a16="http://schemas.microsoft.com/office/drawing/2014/main" val="1946533214"/>
                  </a:ext>
                </a:extLst>
              </a:tr>
            </a:tbl>
          </a:graphicData>
        </a:graphic>
      </p:graphicFrame>
    </p:spTree>
    <p:extLst>
      <p:ext uri="{BB962C8B-B14F-4D97-AF65-F5344CB8AC3E}">
        <p14:creationId xmlns:p14="http://schemas.microsoft.com/office/powerpoint/2010/main" val="3947239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5EA4DE-81F9-4A67-8DAE-2C50FB60BCB9}"/>
              </a:ext>
            </a:extLst>
          </p:cNvPr>
          <p:cNvSpPr>
            <a:spLocks noGrp="1"/>
          </p:cNvSpPr>
          <p:nvPr>
            <p:ph type="title"/>
          </p:nvPr>
        </p:nvSpPr>
        <p:spPr>
          <a:xfrm>
            <a:off x="156923" y="1542831"/>
            <a:ext cx="1966846" cy="2468730"/>
          </a:xfrm>
        </p:spPr>
        <p:txBody>
          <a:bodyPr>
            <a:normAutofit/>
          </a:bodyPr>
          <a:lstStyle/>
          <a:p>
            <a:r>
              <a:rPr lang="ru-RU" dirty="0"/>
              <a:t>Актуальные угрозы</a:t>
            </a:r>
          </a:p>
        </p:txBody>
      </p:sp>
      <p:graphicFrame>
        <p:nvGraphicFramePr>
          <p:cNvPr id="4" name="Объект 3">
            <a:extLst>
              <a:ext uri="{FF2B5EF4-FFF2-40B4-BE49-F238E27FC236}">
                <a16:creationId xmlns:a16="http://schemas.microsoft.com/office/drawing/2014/main" id="{03F59F0D-0803-499E-9CF6-D9DA41F636E8}"/>
              </a:ext>
            </a:extLst>
          </p:cNvPr>
          <p:cNvGraphicFramePr>
            <a:graphicFrameLocks noGrp="1"/>
          </p:cNvGraphicFramePr>
          <p:nvPr>
            <p:ph idx="1"/>
            <p:extLst>
              <p:ext uri="{D42A27DB-BD31-4B8C-83A1-F6EECF244321}">
                <p14:modId xmlns:p14="http://schemas.microsoft.com/office/powerpoint/2010/main" val="2758116840"/>
              </p:ext>
            </p:extLst>
          </p:nvPr>
        </p:nvGraphicFramePr>
        <p:xfrm>
          <a:off x="2383142" y="91440"/>
          <a:ext cx="9808858" cy="7026432"/>
        </p:xfrm>
        <a:graphic>
          <a:graphicData uri="http://schemas.openxmlformats.org/drawingml/2006/table">
            <a:tbl>
              <a:tblPr firstRow="1" firstCol="1" bandRow="1">
                <a:tableStyleId>{5C22544A-7EE6-4342-B048-85BDC9FD1C3A}</a:tableStyleId>
              </a:tblPr>
              <a:tblGrid>
                <a:gridCol w="2132106">
                  <a:extLst>
                    <a:ext uri="{9D8B030D-6E8A-4147-A177-3AD203B41FA5}">
                      <a16:colId xmlns:a16="http://schemas.microsoft.com/office/drawing/2014/main" val="291975075"/>
                    </a:ext>
                  </a:extLst>
                </a:gridCol>
                <a:gridCol w="2132106">
                  <a:extLst>
                    <a:ext uri="{9D8B030D-6E8A-4147-A177-3AD203B41FA5}">
                      <a16:colId xmlns:a16="http://schemas.microsoft.com/office/drawing/2014/main" val="3815207471"/>
                    </a:ext>
                  </a:extLst>
                </a:gridCol>
                <a:gridCol w="2772323">
                  <a:extLst>
                    <a:ext uri="{9D8B030D-6E8A-4147-A177-3AD203B41FA5}">
                      <a16:colId xmlns:a16="http://schemas.microsoft.com/office/drawing/2014/main" val="3822341533"/>
                    </a:ext>
                  </a:extLst>
                </a:gridCol>
                <a:gridCol w="2772323">
                  <a:extLst>
                    <a:ext uri="{9D8B030D-6E8A-4147-A177-3AD203B41FA5}">
                      <a16:colId xmlns:a16="http://schemas.microsoft.com/office/drawing/2014/main" val="14970595"/>
                    </a:ext>
                  </a:extLst>
                </a:gridCol>
              </a:tblGrid>
              <a:tr h="137507">
                <a:tc rowSpan="2">
                  <a:txBody>
                    <a:bodyPr/>
                    <a:lstStyle/>
                    <a:p>
                      <a:pPr algn="just">
                        <a:lnSpc>
                          <a:spcPct val="150000"/>
                        </a:lnSpc>
                        <a:spcAft>
                          <a:spcPts val="800"/>
                        </a:spcAft>
                      </a:pPr>
                      <a:r>
                        <a:rPr lang="ru-RU" sz="1050">
                          <a:effectLst/>
                        </a:rPr>
                        <a:t>Возможность реализации угрозы</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gridSpan="3">
                  <a:txBody>
                    <a:bodyPr/>
                    <a:lstStyle/>
                    <a:p>
                      <a:pPr algn="just">
                        <a:lnSpc>
                          <a:spcPct val="150000"/>
                        </a:lnSpc>
                        <a:spcAft>
                          <a:spcPts val="800"/>
                        </a:spcAft>
                      </a:pPr>
                      <a:r>
                        <a:rPr lang="ru-RU" sz="1050">
                          <a:effectLst/>
                        </a:rPr>
                        <a:t>Показатель опасности угрозы</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1847240580"/>
                  </a:ext>
                </a:extLst>
              </a:tr>
              <a:tr h="156241">
                <a:tc vMerge="1">
                  <a:txBody>
                    <a:bodyPr/>
                    <a:lstStyle/>
                    <a:p>
                      <a:endParaRPr lang="ru-RU"/>
                    </a:p>
                  </a:txBody>
                  <a:tcPr/>
                </a:tc>
                <a:tc>
                  <a:txBody>
                    <a:bodyPr/>
                    <a:lstStyle/>
                    <a:p>
                      <a:pPr algn="just">
                        <a:lnSpc>
                          <a:spcPct val="150000"/>
                        </a:lnSpc>
                        <a:spcAft>
                          <a:spcPts val="800"/>
                        </a:spcAft>
                      </a:pPr>
                      <a:r>
                        <a:rPr lang="ru-RU" sz="1050">
                          <a:effectLst/>
                        </a:rPr>
                        <a:t>Низкая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800"/>
                        </a:spcAft>
                      </a:pPr>
                      <a:r>
                        <a:rPr lang="ru-RU" sz="1050">
                          <a:effectLst/>
                        </a:rPr>
                        <a:t>Средняя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800"/>
                        </a:spcAft>
                      </a:pPr>
                      <a:r>
                        <a:rPr lang="ru-RU" sz="1050">
                          <a:effectLst/>
                        </a:rPr>
                        <a:t>Высокая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47897671"/>
                  </a:ext>
                </a:extLst>
              </a:tr>
              <a:tr h="1931384">
                <a:tc>
                  <a:txBody>
                    <a:bodyPr/>
                    <a:lstStyle/>
                    <a:p>
                      <a:pPr algn="just">
                        <a:lnSpc>
                          <a:spcPct val="150000"/>
                        </a:lnSpc>
                        <a:spcAft>
                          <a:spcPts val="800"/>
                        </a:spcAft>
                      </a:pPr>
                      <a:r>
                        <a:rPr lang="ru-RU" sz="1050">
                          <a:effectLst/>
                        </a:rPr>
                        <a:t>Низкая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50000"/>
                        </a:lnSpc>
                        <a:spcAft>
                          <a:spcPts val="800"/>
                        </a:spcAft>
                      </a:pPr>
                      <a:r>
                        <a:rPr lang="ru-RU" sz="1050">
                          <a:effectLst/>
                        </a:rPr>
                        <a:t>неактуальная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 Угроза изменения данных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Сбой в работе ОС (Источник-Техногенный)</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 Угроза хищения информации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Угроза нарушения доступности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Угроза уничтожения информации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НСД к персональному компьютеру (</a:t>
                      </a:r>
                      <a:r>
                        <a:rPr lang="en-GB" sz="1050" kern="1200">
                          <a:effectLst/>
                        </a:rPr>
                        <a:t>MsSQLServer</a:t>
                      </a:r>
                      <a:r>
                        <a:rPr lang="ru-RU" sz="1050" kern="1200">
                          <a:effectLst/>
                        </a:rPr>
                        <a:t>)</a:t>
                      </a:r>
                      <a:endParaRPr lang="ru-RU" sz="1050">
                        <a:effectLst/>
                      </a:endParaRPr>
                    </a:p>
                    <a:p>
                      <a:pPr algn="l">
                        <a:lnSpc>
                          <a:spcPct val="150000"/>
                        </a:lnSpc>
                        <a:spcAft>
                          <a:spcPts val="750"/>
                        </a:spcAft>
                      </a:pPr>
                      <a:r>
                        <a:rPr lang="ru-RU" sz="1050" kern="1200">
                          <a:effectLst/>
                        </a:rPr>
                        <a:t>– Сбои подачи электроэнергии (</a:t>
                      </a:r>
                      <a:r>
                        <a:rPr lang="en-US" sz="1050">
                          <a:effectLst/>
                        </a:rPr>
                        <a:t>Microsoft Windows Server</a:t>
                      </a:r>
                      <a:r>
                        <a:rPr lang="ru-RU" sz="1050">
                          <a:effectLst/>
                        </a:rPr>
                        <a:t> 2016)</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58851437"/>
                  </a:ext>
                </a:extLst>
              </a:tr>
              <a:tr h="1404793">
                <a:tc>
                  <a:txBody>
                    <a:bodyPr/>
                    <a:lstStyle/>
                    <a:p>
                      <a:pPr algn="just">
                        <a:lnSpc>
                          <a:spcPct val="150000"/>
                        </a:lnSpc>
                        <a:spcAft>
                          <a:spcPts val="800"/>
                        </a:spcAft>
                      </a:pPr>
                      <a:r>
                        <a:rPr lang="ru-RU" sz="1050" dirty="0">
                          <a:effectLst/>
                        </a:rPr>
                        <a:t>Средняя</a:t>
                      </a:r>
                      <a:endParaRPr lang="ru-RU"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Сбои подачи электроэнергии (</a:t>
                      </a:r>
                      <a:r>
                        <a:rPr lang="en-US" sz="1050" kern="1200">
                          <a:effectLst/>
                        </a:rPr>
                        <a:t>Windows</a:t>
                      </a:r>
                      <a:r>
                        <a:rPr lang="ru-RU" sz="1050" kern="1200">
                          <a:effectLst/>
                        </a:rPr>
                        <a:t> 10</a:t>
                      </a:r>
                      <a:endParaRPr lang="ru-RU" sz="1050">
                        <a:effectLst/>
                      </a:endParaRPr>
                    </a:p>
                    <a:p>
                      <a:pPr algn="l">
                        <a:lnSpc>
                          <a:spcPct val="150000"/>
                        </a:lnSpc>
                        <a:spcAft>
                          <a:spcPts val="750"/>
                        </a:spcAft>
                      </a:pPr>
                      <a:r>
                        <a:rPr lang="ru-RU" sz="1050" kern="1200">
                          <a:effectLst/>
                        </a:rPr>
                        <a:t>(ОС персонального компьютера))</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Угроза уничтожения информации (</a:t>
                      </a:r>
                      <a:r>
                        <a:rPr lang="en-US" sz="1050" kern="1200">
                          <a:effectLst/>
                        </a:rPr>
                        <a:t>Windows</a:t>
                      </a:r>
                      <a:r>
                        <a:rPr lang="ru-RU" sz="1050" kern="1200">
                          <a:effectLst/>
                        </a:rPr>
                        <a:t> 10</a:t>
                      </a:r>
                      <a:endParaRPr lang="ru-RU" sz="1050">
                        <a:effectLst/>
                      </a:endParaRPr>
                    </a:p>
                    <a:p>
                      <a:pPr algn="l">
                        <a:lnSpc>
                          <a:spcPct val="150000"/>
                        </a:lnSpc>
                        <a:spcAft>
                          <a:spcPts val="750"/>
                        </a:spcAft>
                      </a:pPr>
                      <a:r>
                        <a:rPr lang="ru-RU" sz="1050" kern="1200">
                          <a:effectLst/>
                        </a:rPr>
                        <a:t>(ОС персонального компьютера))</a:t>
                      </a:r>
                      <a:endParaRPr lang="ru-RU" sz="1050">
                        <a:effectLst/>
                      </a:endParaRPr>
                    </a:p>
                    <a:p>
                      <a:pPr algn="l">
                        <a:lnSpc>
                          <a:spcPct val="150000"/>
                        </a:lnSpc>
                        <a:spcAft>
                          <a:spcPts val="800"/>
                        </a:spcAft>
                      </a:pPr>
                      <a:r>
                        <a:rPr lang="ru-RU" sz="1050" kern="1200">
                          <a:effectLst/>
                        </a:rPr>
                        <a:t>– Угроза изменения данных (</a:t>
                      </a:r>
                      <a:r>
                        <a:rPr lang="en-US" sz="1050" kern="1200">
                          <a:effectLst/>
                        </a:rPr>
                        <a:t>Windows</a:t>
                      </a:r>
                      <a:r>
                        <a:rPr lang="ru-RU" sz="1050" kern="1200">
                          <a:effectLst/>
                        </a:rPr>
                        <a:t> 10</a:t>
                      </a:r>
                      <a:endParaRPr lang="ru-RU" sz="1050">
                        <a:effectLst/>
                      </a:endParaRPr>
                    </a:p>
                    <a:p>
                      <a:pPr algn="l">
                        <a:lnSpc>
                          <a:spcPct val="150000"/>
                        </a:lnSpc>
                        <a:spcAft>
                          <a:spcPts val="750"/>
                        </a:spcAft>
                      </a:pPr>
                      <a:r>
                        <a:rPr lang="ru-RU" sz="1050" kern="1200">
                          <a:effectLst/>
                        </a:rPr>
                        <a:t>(ОС персонального компьютера))</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–Перехват аутентификационных данных</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090272682"/>
                  </a:ext>
                </a:extLst>
              </a:tr>
              <a:tr h="820338">
                <a:tc>
                  <a:txBody>
                    <a:bodyPr/>
                    <a:lstStyle/>
                    <a:p>
                      <a:pPr algn="just">
                        <a:lnSpc>
                          <a:spcPct val="150000"/>
                        </a:lnSpc>
                        <a:spcAft>
                          <a:spcPts val="800"/>
                        </a:spcAft>
                      </a:pPr>
                      <a:r>
                        <a:rPr lang="ru-RU" sz="1050">
                          <a:effectLst/>
                        </a:rPr>
                        <a:t>Высокая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Угроза нарушения доступности (</a:t>
                      </a:r>
                      <a:r>
                        <a:rPr lang="en-US" sz="1050" kern="1200">
                          <a:effectLst/>
                        </a:rPr>
                        <a:t>Windows</a:t>
                      </a:r>
                      <a:r>
                        <a:rPr lang="ru-RU" sz="1050" kern="1200">
                          <a:effectLst/>
                        </a:rPr>
                        <a:t> 10</a:t>
                      </a:r>
                      <a:endParaRPr lang="ru-RU" sz="1050">
                        <a:effectLst/>
                      </a:endParaRPr>
                    </a:p>
                    <a:p>
                      <a:pPr algn="l">
                        <a:lnSpc>
                          <a:spcPct val="150000"/>
                        </a:lnSpc>
                        <a:spcAft>
                          <a:spcPts val="800"/>
                        </a:spcAft>
                      </a:pPr>
                      <a:r>
                        <a:rPr lang="ru-RU" sz="1050" kern="1200">
                          <a:effectLst/>
                        </a:rPr>
                        <a:t>(ОС персонального компьютера))</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 Сбой в работе ОС (Источник-Антропогенный)</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4064880170"/>
                  </a:ext>
                </a:extLst>
              </a:tr>
              <a:tr h="1758808">
                <a:tc>
                  <a:txBody>
                    <a:bodyPr/>
                    <a:lstStyle/>
                    <a:p>
                      <a:pPr algn="just">
                        <a:lnSpc>
                          <a:spcPct val="150000"/>
                        </a:lnSpc>
                        <a:spcAft>
                          <a:spcPts val="800"/>
                        </a:spcAft>
                      </a:pPr>
                      <a:r>
                        <a:rPr lang="ru-RU" sz="1050">
                          <a:effectLst/>
                        </a:rPr>
                        <a:t>Очень высокая</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kern="1200">
                          <a:effectLst/>
                        </a:rPr>
                        <a:t>– Удаленное получение документов, отправленных на сетевой принтер</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800"/>
                        </a:spcAft>
                      </a:pPr>
                      <a:r>
                        <a:rPr lang="ru-RU" sz="1050" kern="1200">
                          <a:effectLst/>
                        </a:rPr>
                        <a:t>– Угроза хищения информации (</a:t>
                      </a:r>
                      <a:r>
                        <a:rPr lang="en-US" sz="1050" kern="1200">
                          <a:effectLst/>
                        </a:rPr>
                        <a:t>Windows</a:t>
                      </a:r>
                      <a:r>
                        <a:rPr lang="ru-RU" sz="1050" kern="1200">
                          <a:effectLst/>
                        </a:rPr>
                        <a:t> 10</a:t>
                      </a:r>
                      <a:endParaRPr lang="ru-RU" sz="1050">
                        <a:effectLst/>
                      </a:endParaRPr>
                    </a:p>
                    <a:p>
                      <a:pPr algn="l">
                        <a:lnSpc>
                          <a:spcPct val="150000"/>
                        </a:lnSpc>
                        <a:spcAft>
                          <a:spcPts val="800"/>
                        </a:spcAft>
                      </a:pPr>
                      <a:r>
                        <a:rPr lang="ru-RU" sz="1050" kern="1200">
                          <a:effectLst/>
                        </a:rPr>
                        <a:t>(ОС персонального компьютера))</a:t>
                      </a:r>
                      <a:endParaRPr lang="ru-RU" sz="1050">
                        <a:effectLst/>
                      </a:endParaRPr>
                    </a:p>
                    <a:p>
                      <a:pPr algn="l">
                        <a:lnSpc>
                          <a:spcPct val="150000"/>
                        </a:lnSpc>
                        <a:spcAft>
                          <a:spcPts val="800"/>
                        </a:spcAft>
                      </a:pPr>
                      <a:r>
                        <a:rPr lang="ru-RU" sz="1050" kern="1200">
                          <a:effectLst/>
                        </a:rPr>
                        <a:t>– НСД к персональному компьютеру (</a:t>
                      </a:r>
                      <a:r>
                        <a:rPr lang="en-US" sz="1050" kern="1200">
                          <a:effectLst/>
                        </a:rPr>
                        <a:t>Windows</a:t>
                      </a:r>
                      <a:r>
                        <a:rPr lang="ru-RU" sz="1050" kern="1200">
                          <a:effectLst/>
                        </a:rPr>
                        <a:t> 10</a:t>
                      </a:r>
                      <a:endParaRPr lang="ru-RU" sz="1050">
                        <a:effectLst/>
                      </a:endParaRPr>
                    </a:p>
                    <a:p>
                      <a:pPr algn="l">
                        <a:lnSpc>
                          <a:spcPct val="150000"/>
                        </a:lnSpc>
                        <a:spcAft>
                          <a:spcPts val="800"/>
                        </a:spcAft>
                      </a:pPr>
                      <a:r>
                        <a:rPr lang="ru-RU" sz="1050" kern="1200">
                          <a:effectLst/>
                        </a:rPr>
                        <a:t>(ОС персонального компьютера))</a:t>
                      </a:r>
                      <a:endParaRPr lang="ru-RU" sz="105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l">
                        <a:lnSpc>
                          <a:spcPct val="150000"/>
                        </a:lnSpc>
                        <a:spcAft>
                          <a:spcPts val="750"/>
                        </a:spcAft>
                      </a:pPr>
                      <a:r>
                        <a:rPr lang="ru-RU" sz="1050" dirty="0">
                          <a:effectLst/>
                        </a:rPr>
                        <a:t> </a:t>
                      </a:r>
                      <a:endParaRPr lang="ru-RU" sz="10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266413237"/>
                  </a:ext>
                </a:extLst>
              </a:tr>
            </a:tbl>
          </a:graphicData>
        </a:graphic>
      </p:graphicFrame>
    </p:spTree>
    <p:extLst>
      <p:ext uri="{BB962C8B-B14F-4D97-AF65-F5344CB8AC3E}">
        <p14:creationId xmlns:p14="http://schemas.microsoft.com/office/powerpoint/2010/main" val="228879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E5C6E4-0CC5-478A-A560-56FE0B746198}"/>
              </a:ext>
            </a:extLst>
          </p:cNvPr>
          <p:cNvSpPr>
            <a:spLocks noGrp="1"/>
          </p:cNvSpPr>
          <p:nvPr>
            <p:ph type="title"/>
          </p:nvPr>
        </p:nvSpPr>
        <p:spPr>
          <a:xfrm>
            <a:off x="1115568" y="548639"/>
            <a:ext cx="10168128" cy="1323703"/>
          </a:xfrm>
        </p:spPr>
        <p:txBody>
          <a:bodyPr>
            <a:normAutofit/>
          </a:bodyPr>
          <a:lstStyle/>
          <a:p>
            <a:pPr algn="ctr"/>
            <a:r>
              <a:rPr lang="ru-RU" dirty="0">
                <a:effectLst>
                  <a:outerShdw blurRad="38100" dist="38100" dir="2700000" algn="tl">
                    <a:srgbClr val="000000">
                      <a:alpha val="43137"/>
                    </a:srgbClr>
                  </a:outerShdw>
                </a:effectLst>
              </a:rPr>
              <a:t>Цели разработки</a:t>
            </a:r>
            <a:br>
              <a:rPr lang="ru-RU" dirty="0"/>
            </a:br>
            <a:endParaRPr lang="ru-RU" dirty="0"/>
          </a:p>
        </p:txBody>
      </p:sp>
      <p:sp>
        <p:nvSpPr>
          <p:cNvPr id="3" name="Объект 2">
            <a:extLst>
              <a:ext uri="{FF2B5EF4-FFF2-40B4-BE49-F238E27FC236}">
                <a16:creationId xmlns:a16="http://schemas.microsoft.com/office/drawing/2014/main" id="{AEA4B173-0B0F-4559-9F7C-6EA08C3729B0}"/>
              </a:ext>
            </a:extLst>
          </p:cNvPr>
          <p:cNvSpPr>
            <a:spLocks noGrp="1"/>
          </p:cNvSpPr>
          <p:nvPr>
            <p:ph idx="1"/>
          </p:nvPr>
        </p:nvSpPr>
        <p:spPr>
          <a:xfrm>
            <a:off x="354003" y="2042160"/>
            <a:ext cx="11691257" cy="4659086"/>
          </a:xfrm>
        </p:spPr>
        <p:txBody>
          <a:bodyPr>
            <a:normAutofit lnSpcReduction="10000"/>
          </a:bodyPr>
          <a:lstStyle/>
          <a:p>
            <a:r>
              <a:rPr lang="ru-RU" dirty="0"/>
              <a:t>Цифровизация </a:t>
            </a:r>
            <a:r>
              <a:rPr lang="ru-RU" dirty="0" err="1"/>
              <a:t>мед.карт</a:t>
            </a:r>
            <a:r>
              <a:rPr lang="ru-RU" dirty="0"/>
              <a:t> для упрощения медицинского процесса приема и передачи анализов, хранения и просмотра медицинской карты, персональных данных и клиент-серверного приложения и построение прочной защиты данных для безопасности хранения информации и всей системы.</a:t>
            </a:r>
          </a:p>
          <a:p>
            <a:r>
              <a:rPr lang="ru-RU" dirty="0">
                <a:solidFill>
                  <a:schemeClr val="tx1">
                    <a:lumMod val="85000"/>
                    <a:lumOff val="15000"/>
                  </a:schemeClr>
                </a:solidFill>
              </a:rPr>
              <a:t>Обеспечение конфиденциальности информации при их обработке.</a:t>
            </a:r>
          </a:p>
          <a:p>
            <a:r>
              <a:rPr lang="ru-RU" dirty="0">
                <a:solidFill>
                  <a:schemeClr val="tx1">
                    <a:lumMod val="85000"/>
                    <a:lumOff val="15000"/>
                  </a:schemeClr>
                </a:solidFill>
              </a:rPr>
              <a:t>Обеспечение управления доступом пользователя к электронным медицинским картам.</a:t>
            </a:r>
          </a:p>
          <a:p>
            <a:r>
              <a:rPr lang="ru-RU" dirty="0">
                <a:solidFill>
                  <a:schemeClr val="tx1">
                    <a:lumMod val="85000"/>
                    <a:lumOff val="15000"/>
                  </a:schemeClr>
                </a:solidFill>
              </a:rPr>
              <a:t>Обеспечение организационно-правовым методом защиты информации.</a:t>
            </a:r>
          </a:p>
          <a:p>
            <a:endParaRPr lang="ru-RU" dirty="0">
              <a:solidFill>
                <a:schemeClr val="tx1">
                  <a:lumMod val="85000"/>
                  <a:lumOff val="15000"/>
                </a:schemeClr>
              </a:solidFill>
            </a:endParaRPr>
          </a:p>
          <a:p>
            <a:pPr marL="0" indent="0">
              <a:buNone/>
            </a:pPr>
            <a:endParaRPr lang="ru-RU" dirty="0"/>
          </a:p>
        </p:txBody>
      </p:sp>
    </p:spTree>
    <p:extLst>
      <p:ext uri="{BB962C8B-B14F-4D97-AF65-F5344CB8AC3E}">
        <p14:creationId xmlns:p14="http://schemas.microsoft.com/office/powerpoint/2010/main" val="494588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6634D1-ADEE-4293-9C98-933F6CE1EC3D}"/>
              </a:ext>
            </a:extLst>
          </p:cNvPr>
          <p:cNvSpPr>
            <a:spLocks noGrp="1"/>
          </p:cNvSpPr>
          <p:nvPr>
            <p:ph type="title"/>
          </p:nvPr>
        </p:nvSpPr>
        <p:spPr/>
        <p:txBody>
          <a:bodyPr>
            <a:normAutofit fontScale="90000"/>
          </a:bodyPr>
          <a:lstStyle/>
          <a:p>
            <a:pPr algn="ctr"/>
            <a:r>
              <a:rPr lang="ru-RU" sz="4900" dirty="0">
                <a:effectLst>
                  <a:outerShdw blurRad="38100" dist="38100" dir="2700000" algn="tl">
                    <a:srgbClr val="000000">
                      <a:alpha val="43137"/>
                    </a:srgbClr>
                  </a:outerShdw>
                </a:effectLst>
              </a:rPr>
              <a:t>Принятые решения по ИБ</a:t>
            </a:r>
            <a:br>
              <a:rPr lang="ru-RU" dirty="0">
                <a:effectLst>
                  <a:outerShdw blurRad="38100" dist="38100" dir="2700000" algn="tl">
                    <a:srgbClr val="000000">
                      <a:alpha val="43137"/>
                    </a:srgbClr>
                  </a:outerShdw>
                </a:effectLst>
              </a:rPr>
            </a:br>
            <a:endParaRPr lang="ru-RU"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6934670F-3AA5-4D9A-B9A4-73B5000D7A74}"/>
              </a:ext>
            </a:extLst>
          </p:cNvPr>
          <p:cNvSpPr>
            <a:spLocks noGrp="1"/>
          </p:cNvSpPr>
          <p:nvPr>
            <p:ph idx="1"/>
          </p:nvPr>
        </p:nvSpPr>
        <p:spPr>
          <a:xfrm>
            <a:off x="435429" y="2068286"/>
            <a:ext cx="10848267" cy="4103914"/>
          </a:xfrm>
        </p:spPr>
        <p:txBody>
          <a:bodyPr/>
          <a:lstStyle/>
          <a:p>
            <a:r>
              <a:rPr lang="ru-RU" dirty="0">
                <a:solidFill>
                  <a:schemeClr val="tx1">
                    <a:lumMod val="85000"/>
                    <a:lumOff val="15000"/>
                  </a:schemeClr>
                </a:solidFill>
              </a:rPr>
              <a:t>Для защиты БД использовать двухфакторную аутентификацию.</a:t>
            </a:r>
          </a:p>
          <a:p>
            <a:r>
              <a:rPr lang="ru-RU" dirty="0">
                <a:solidFill>
                  <a:schemeClr val="tx1">
                    <a:lumMod val="85000"/>
                    <a:lumOff val="15000"/>
                  </a:schemeClr>
                </a:solidFill>
              </a:rPr>
              <a:t>Для защиты конфиденциальной информации от посторонних лиц использовать - шифрование файлов. </a:t>
            </a:r>
            <a:endParaRPr lang="en-US" dirty="0">
              <a:solidFill>
                <a:schemeClr val="tx1">
                  <a:lumMod val="85000"/>
                  <a:lumOff val="15000"/>
                </a:schemeClr>
              </a:solidFill>
            </a:endParaRPr>
          </a:p>
          <a:p>
            <a:r>
              <a:rPr lang="ru-RU" dirty="0">
                <a:solidFill>
                  <a:schemeClr val="tx1">
                    <a:lumMod val="85000"/>
                    <a:lumOff val="15000"/>
                  </a:schemeClr>
                </a:solidFill>
              </a:rPr>
              <a:t>Для обеспечения управления доступом использовать – </a:t>
            </a:r>
            <a:r>
              <a:rPr lang="ru-RU" dirty="0"/>
              <a:t>ролевую модель контроля за доступом (</a:t>
            </a:r>
            <a:r>
              <a:rPr lang="ru-RU" dirty="0" err="1"/>
              <a:t>Role-Based</a:t>
            </a:r>
            <a:r>
              <a:rPr lang="ru-RU" dirty="0"/>
              <a:t> </a:t>
            </a:r>
            <a:r>
              <a:rPr lang="ru-RU" dirty="0" err="1"/>
              <a:t>Access</a:t>
            </a:r>
            <a:r>
              <a:rPr lang="ru-RU" dirty="0"/>
              <a:t> </a:t>
            </a:r>
            <a:r>
              <a:rPr lang="ru-RU" dirty="0" err="1"/>
              <a:t>Control</a:t>
            </a:r>
            <a:r>
              <a:rPr lang="ru-RU" dirty="0"/>
              <a:t> - RBAC) </a:t>
            </a:r>
            <a:r>
              <a:rPr lang="ru-RU" dirty="0">
                <a:solidFill>
                  <a:schemeClr val="tx1">
                    <a:lumMod val="85000"/>
                    <a:lumOff val="15000"/>
                  </a:schemeClr>
                </a:solidFill>
              </a:rPr>
              <a:t>.</a:t>
            </a:r>
          </a:p>
          <a:p>
            <a:r>
              <a:rPr lang="ru-RU" dirty="0">
                <a:solidFill>
                  <a:schemeClr val="tx1">
                    <a:lumMod val="85000"/>
                    <a:lumOff val="15000"/>
                  </a:schemeClr>
                </a:solidFill>
              </a:rPr>
              <a:t>Разработать политику информационной безопасности.</a:t>
            </a:r>
            <a:endParaRPr lang="en-US" dirty="0">
              <a:solidFill>
                <a:schemeClr val="tx1">
                  <a:lumMod val="85000"/>
                  <a:lumOff val="15000"/>
                </a:schemeClr>
              </a:solidFill>
            </a:endParaRPr>
          </a:p>
          <a:p>
            <a:endParaRPr lang="ru-RU" dirty="0"/>
          </a:p>
        </p:txBody>
      </p:sp>
    </p:spTree>
    <p:extLst>
      <p:ext uri="{BB962C8B-B14F-4D97-AF65-F5344CB8AC3E}">
        <p14:creationId xmlns:p14="http://schemas.microsoft.com/office/powerpoint/2010/main" val="54182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2BFE39-6ED3-4FE6-B88D-CE6D8FA08B20}"/>
              </a:ext>
            </a:extLst>
          </p:cNvPr>
          <p:cNvSpPr>
            <a:spLocks noGrp="1"/>
          </p:cNvSpPr>
          <p:nvPr>
            <p:ph type="title"/>
          </p:nvPr>
        </p:nvSpPr>
        <p:spPr/>
        <p:txBody>
          <a:bodyPr>
            <a:normAutofit/>
          </a:bodyPr>
          <a:lstStyle/>
          <a:p>
            <a:r>
              <a:rPr lang="ru-RU" b="1" dirty="0">
                <a:effectLst>
                  <a:outerShdw blurRad="38100" dist="38100" dir="2700000" algn="tl">
                    <a:srgbClr val="000000">
                      <a:alpha val="43137"/>
                    </a:srgbClr>
                  </a:outerShdw>
                </a:effectLst>
              </a:rPr>
              <a:t>		Функциональные требования</a:t>
            </a:r>
            <a:br>
              <a:rPr lang="ru-RU" b="1" dirty="0"/>
            </a:br>
            <a:r>
              <a:rPr lang="ru-RU" sz="2400" dirty="0"/>
              <a:t>Разрабатываемая система должна выполнить следующие функции:</a:t>
            </a:r>
            <a:endParaRPr lang="ru-RU" dirty="0"/>
          </a:p>
        </p:txBody>
      </p:sp>
      <p:sp>
        <p:nvSpPr>
          <p:cNvPr id="3" name="Объект 2">
            <a:extLst>
              <a:ext uri="{FF2B5EF4-FFF2-40B4-BE49-F238E27FC236}">
                <a16:creationId xmlns:a16="http://schemas.microsoft.com/office/drawing/2014/main" id="{184CA7CD-EFDB-42FC-8234-685EF3C95FCF}"/>
              </a:ext>
            </a:extLst>
          </p:cNvPr>
          <p:cNvSpPr>
            <a:spLocks noGrp="1"/>
          </p:cNvSpPr>
          <p:nvPr>
            <p:ph idx="1"/>
          </p:nvPr>
        </p:nvSpPr>
        <p:spPr>
          <a:xfrm>
            <a:off x="1001485" y="1996730"/>
            <a:ext cx="10456382" cy="4775200"/>
          </a:xfrm>
        </p:spPr>
        <p:txBody>
          <a:bodyPr>
            <a:normAutofit fontScale="77500" lnSpcReduction="20000"/>
          </a:bodyPr>
          <a:lstStyle/>
          <a:p>
            <a:r>
              <a:rPr lang="ru-RU" dirty="0"/>
              <a:t>Двухфакторная аутентификация пользователя </a:t>
            </a:r>
          </a:p>
          <a:p>
            <a:r>
              <a:rPr lang="ru-RU" dirty="0"/>
              <a:t>Авторизация </a:t>
            </a:r>
          </a:p>
          <a:p>
            <a:r>
              <a:rPr lang="ru-RU" dirty="0"/>
              <a:t>Заполнение персональных данных</a:t>
            </a:r>
          </a:p>
          <a:p>
            <a:r>
              <a:rPr lang="ru-RU" dirty="0"/>
              <a:t>Контроль вводимых данных</a:t>
            </a:r>
          </a:p>
          <a:p>
            <a:r>
              <a:rPr lang="ru-RU" dirty="0"/>
              <a:t>Регистрация действий пользователей</a:t>
            </a:r>
          </a:p>
          <a:p>
            <a:r>
              <a:rPr lang="ru-RU" dirty="0"/>
              <a:t>Шифрование </a:t>
            </a:r>
            <a:r>
              <a:rPr lang="en-US" dirty="0"/>
              <a:t>/</a:t>
            </a:r>
            <a:r>
              <a:rPr lang="ru-RU" dirty="0"/>
              <a:t>расшифрование данных</a:t>
            </a:r>
          </a:p>
          <a:p>
            <a:r>
              <a:rPr lang="ru-RU" dirty="0"/>
              <a:t>Резервное копирование данных</a:t>
            </a:r>
          </a:p>
          <a:p>
            <a:r>
              <a:rPr lang="ru-RU" dirty="0"/>
              <a:t>Контроль доступа к данным у ограниченного количества</a:t>
            </a:r>
          </a:p>
          <a:p>
            <a:r>
              <a:rPr lang="ru-RU" dirty="0"/>
              <a:t>Разграничение прав доступа</a:t>
            </a:r>
          </a:p>
          <a:p>
            <a:r>
              <a:rPr lang="ru-RU" dirty="0"/>
              <a:t>Проверка срока хранения данных</a:t>
            </a:r>
          </a:p>
          <a:p>
            <a:r>
              <a:rPr lang="ru-RU" dirty="0"/>
              <a:t>Уведомление пользователей о смене пользовательских данных</a:t>
            </a:r>
          </a:p>
          <a:p>
            <a:endParaRPr lang="ru-RU" dirty="0"/>
          </a:p>
        </p:txBody>
      </p:sp>
    </p:spTree>
    <p:extLst>
      <p:ext uri="{BB962C8B-B14F-4D97-AF65-F5344CB8AC3E}">
        <p14:creationId xmlns:p14="http://schemas.microsoft.com/office/powerpoint/2010/main" val="16659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E72BDF-5BEC-400F-B472-2FCCB53E061D}"/>
              </a:ext>
            </a:extLst>
          </p:cNvPr>
          <p:cNvSpPr>
            <a:spLocks noGrp="1"/>
          </p:cNvSpPr>
          <p:nvPr>
            <p:ph type="title"/>
          </p:nvPr>
        </p:nvSpPr>
        <p:spPr>
          <a:xfrm>
            <a:off x="1011936" y="299506"/>
            <a:ext cx="10538380" cy="1994515"/>
          </a:xfrm>
        </p:spPr>
        <p:txBody>
          <a:bodyPr>
            <a:normAutofit fontScale="90000"/>
          </a:bodyPr>
          <a:lstStyle/>
          <a:p>
            <a:r>
              <a:rPr lang="ru-RU" dirty="0"/>
              <a:t>Состав подсистем медицинской информационной  системы</a:t>
            </a:r>
            <a:br>
              <a:rPr lang="ru-RU" dirty="0"/>
            </a:br>
            <a:r>
              <a:rPr lang="ru-RU" dirty="0"/>
              <a:t>МИС содержит следующий состав подсистем:</a:t>
            </a:r>
            <a:br>
              <a:rPr lang="ru-RU" dirty="0"/>
            </a:br>
            <a:endParaRPr lang="ru-RU" dirty="0"/>
          </a:p>
        </p:txBody>
      </p:sp>
      <p:sp>
        <p:nvSpPr>
          <p:cNvPr id="3" name="Объект 2">
            <a:extLst>
              <a:ext uri="{FF2B5EF4-FFF2-40B4-BE49-F238E27FC236}">
                <a16:creationId xmlns:a16="http://schemas.microsoft.com/office/drawing/2014/main" id="{A6E03E96-31F2-41D5-B46A-F881A247E99C}"/>
              </a:ext>
            </a:extLst>
          </p:cNvPr>
          <p:cNvSpPr>
            <a:spLocks noGrp="1"/>
          </p:cNvSpPr>
          <p:nvPr>
            <p:ph idx="1"/>
          </p:nvPr>
        </p:nvSpPr>
        <p:spPr/>
        <p:txBody>
          <a:bodyPr/>
          <a:lstStyle/>
          <a:p>
            <a:r>
              <a:rPr lang="ru-RU" dirty="0"/>
              <a:t>«Вход в систему»</a:t>
            </a:r>
            <a:r>
              <a:rPr lang="en-US" dirty="0"/>
              <a:t>,</a:t>
            </a:r>
            <a:endParaRPr lang="ru-RU" dirty="0"/>
          </a:p>
          <a:p>
            <a:r>
              <a:rPr lang="ru-RU" dirty="0"/>
              <a:t>«Регистрация на прием», </a:t>
            </a:r>
          </a:p>
          <a:p>
            <a:r>
              <a:rPr lang="ru-RU" dirty="0"/>
              <a:t>«Составление графика приема», </a:t>
            </a:r>
          </a:p>
          <a:p>
            <a:r>
              <a:rPr lang="ru-RU" dirty="0"/>
              <a:t>«Ведение истории болезни».</a:t>
            </a:r>
          </a:p>
        </p:txBody>
      </p:sp>
    </p:spTree>
    <p:extLst>
      <p:ext uri="{BB962C8B-B14F-4D97-AF65-F5344CB8AC3E}">
        <p14:creationId xmlns:p14="http://schemas.microsoft.com/office/powerpoint/2010/main" val="2654941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2E2631-DE50-409F-99F4-74CAF8B8016F}"/>
              </a:ext>
            </a:extLst>
          </p:cNvPr>
          <p:cNvSpPr>
            <a:spLocks noGrp="1"/>
          </p:cNvSpPr>
          <p:nvPr>
            <p:ph type="title"/>
          </p:nvPr>
        </p:nvSpPr>
        <p:spPr>
          <a:xfrm>
            <a:off x="1115568" y="548640"/>
            <a:ext cx="3600811" cy="2880360"/>
          </a:xfrm>
        </p:spPr>
        <p:txBody>
          <a:bodyPr>
            <a:normAutofit/>
          </a:bodyPr>
          <a:lstStyle/>
          <a:p>
            <a:r>
              <a:rPr lang="ru-RU" dirty="0"/>
              <a:t>Диаграмма деятельности «Вход в систему»</a:t>
            </a:r>
            <a:br>
              <a:rPr lang="ru-RU" dirty="0"/>
            </a:br>
            <a:endParaRPr lang="ru-RU" dirty="0"/>
          </a:p>
        </p:txBody>
      </p:sp>
      <p:pic>
        <p:nvPicPr>
          <p:cNvPr id="4" name="Рисунок 3">
            <a:extLst>
              <a:ext uri="{FF2B5EF4-FFF2-40B4-BE49-F238E27FC236}">
                <a16:creationId xmlns:a16="http://schemas.microsoft.com/office/drawing/2014/main" id="{26DA672C-9450-4DE1-9540-5CEFD16F44A6}"/>
              </a:ext>
            </a:extLst>
          </p:cNvPr>
          <p:cNvPicPr>
            <a:picLocks noChangeAspect="1"/>
          </p:cNvPicPr>
          <p:nvPr/>
        </p:nvPicPr>
        <p:blipFill>
          <a:blip r:embed="rId3"/>
          <a:stretch>
            <a:fillRect/>
          </a:stretch>
        </p:blipFill>
        <p:spPr>
          <a:xfrm>
            <a:off x="4186990" y="180473"/>
            <a:ext cx="8005010" cy="6497053"/>
          </a:xfrm>
          <a:prstGeom prst="rect">
            <a:avLst/>
          </a:prstGeom>
        </p:spPr>
      </p:pic>
    </p:spTree>
    <p:extLst>
      <p:ext uri="{BB962C8B-B14F-4D97-AF65-F5344CB8AC3E}">
        <p14:creationId xmlns:p14="http://schemas.microsoft.com/office/powerpoint/2010/main" val="2214692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7C2D75-B96F-4436-A077-FC1EA3024EE7}"/>
              </a:ext>
            </a:extLst>
          </p:cNvPr>
          <p:cNvSpPr>
            <a:spLocks noGrp="1"/>
          </p:cNvSpPr>
          <p:nvPr>
            <p:ph type="title"/>
          </p:nvPr>
        </p:nvSpPr>
        <p:spPr>
          <a:xfrm>
            <a:off x="382772" y="262198"/>
            <a:ext cx="3423684" cy="5883421"/>
          </a:xfrm>
        </p:spPr>
        <p:txBody>
          <a:bodyPr>
            <a:normAutofit/>
          </a:bodyPr>
          <a:lstStyle/>
          <a:p>
            <a:r>
              <a:rPr lang="ru-RU" dirty="0"/>
              <a:t>Диаграмма деятельности «Регистрация на прием»</a:t>
            </a:r>
          </a:p>
        </p:txBody>
      </p:sp>
      <p:pic>
        <p:nvPicPr>
          <p:cNvPr id="4" name="Рисунок 3">
            <a:extLst>
              <a:ext uri="{FF2B5EF4-FFF2-40B4-BE49-F238E27FC236}">
                <a16:creationId xmlns:a16="http://schemas.microsoft.com/office/drawing/2014/main" id="{25F4E713-E678-445E-8098-E2693880ABDC}"/>
              </a:ext>
            </a:extLst>
          </p:cNvPr>
          <p:cNvPicPr>
            <a:picLocks noChangeAspect="1"/>
          </p:cNvPicPr>
          <p:nvPr/>
        </p:nvPicPr>
        <p:blipFill>
          <a:blip r:embed="rId3"/>
          <a:stretch>
            <a:fillRect/>
          </a:stretch>
        </p:blipFill>
        <p:spPr>
          <a:xfrm>
            <a:off x="3806456" y="1"/>
            <a:ext cx="8385544" cy="6858000"/>
          </a:xfrm>
          <a:prstGeom prst="rect">
            <a:avLst/>
          </a:prstGeom>
        </p:spPr>
      </p:pic>
    </p:spTree>
    <p:extLst>
      <p:ext uri="{BB962C8B-B14F-4D97-AF65-F5344CB8AC3E}">
        <p14:creationId xmlns:p14="http://schemas.microsoft.com/office/powerpoint/2010/main" val="4047696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EACB91-F11D-4190-9184-D601F9394557}"/>
              </a:ext>
            </a:extLst>
          </p:cNvPr>
          <p:cNvSpPr>
            <a:spLocks noGrp="1"/>
          </p:cNvSpPr>
          <p:nvPr>
            <p:ph type="title"/>
          </p:nvPr>
        </p:nvSpPr>
        <p:spPr>
          <a:xfrm>
            <a:off x="212651" y="548640"/>
            <a:ext cx="3338623" cy="4703844"/>
          </a:xfrm>
        </p:spPr>
        <p:txBody>
          <a:bodyPr>
            <a:normAutofit/>
          </a:bodyPr>
          <a:lstStyle/>
          <a:p>
            <a:r>
              <a:rPr lang="ru-RU" dirty="0"/>
              <a:t>Диаграмма деятельности «Составление графика приема»</a:t>
            </a:r>
          </a:p>
        </p:txBody>
      </p:sp>
      <p:pic>
        <p:nvPicPr>
          <p:cNvPr id="5" name="Рисунок 4">
            <a:extLst>
              <a:ext uri="{FF2B5EF4-FFF2-40B4-BE49-F238E27FC236}">
                <a16:creationId xmlns:a16="http://schemas.microsoft.com/office/drawing/2014/main" id="{09CBA3B7-AE7B-43F8-ADB7-9BF563BEDF8D}"/>
              </a:ext>
            </a:extLst>
          </p:cNvPr>
          <p:cNvPicPr>
            <a:picLocks noChangeAspect="1"/>
          </p:cNvPicPr>
          <p:nvPr/>
        </p:nvPicPr>
        <p:blipFill>
          <a:blip r:embed="rId3"/>
          <a:stretch>
            <a:fillRect/>
          </a:stretch>
        </p:blipFill>
        <p:spPr>
          <a:xfrm>
            <a:off x="3551274" y="548640"/>
            <a:ext cx="8428075" cy="6101302"/>
          </a:xfrm>
          <a:prstGeom prst="rect">
            <a:avLst/>
          </a:prstGeom>
        </p:spPr>
      </p:pic>
    </p:spTree>
    <p:extLst>
      <p:ext uri="{BB962C8B-B14F-4D97-AF65-F5344CB8AC3E}">
        <p14:creationId xmlns:p14="http://schemas.microsoft.com/office/powerpoint/2010/main" val="204514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D3F7B4-83D3-4CDC-9101-91527D753595}"/>
              </a:ext>
            </a:extLst>
          </p:cNvPr>
          <p:cNvSpPr>
            <a:spLocks noGrp="1"/>
          </p:cNvSpPr>
          <p:nvPr>
            <p:ph type="title"/>
          </p:nvPr>
        </p:nvSpPr>
        <p:spPr>
          <a:xfrm>
            <a:off x="1011936" y="204084"/>
            <a:ext cx="10168128" cy="1266907"/>
          </a:xfrm>
        </p:spPr>
        <p:txBody>
          <a:bodyPr/>
          <a:lstStyle/>
          <a:p>
            <a:pPr algn="ctr"/>
            <a:r>
              <a:rPr lang="ru-RU" dirty="0">
                <a:effectLst>
                  <a:outerShdw blurRad="38100" dist="38100" dir="2700000" algn="tl">
                    <a:srgbClr val="000000">
                      <a:alpha val="43137"/>
                    </a:srgbClr>
                  </a:outerShdw>
                </a:effectLst>
              </a:rPr>
              <a:t>Описание предметной области</a:t>
            </a:r>
          </a:p>
        </p:txBody>
      </p:sp>
      <p:sp>
        <p:nvSpPr>
          <p:cNvPr id="3" name="Объект 2">
            <a:extLst>
              <a:ext uri="{FF2B5EF4-FFF2-40B4-BE49-F238E27FC236}">
                <a16:creationId xmlns:a16="http://schemas.microsoft.com/office/drawing/2014/main" id="{7912DD92-1B2B-463C-B09F-520F1902DAFE}"/>
              </a:ext>
            </a:extLst>
          </p:cNvPr>
          <p:cNvSpPr>
            <a:spLocks noGrp="1"/>
          </p:cNvSpPr>
          <p:nvPr>
            <p:ph idx="1"/>
          </p:nvPr>
        </p:nvSpPr>
        <p:spPr>
          <a:xfrm>
            <a:off x="522514" y="1957771"/>
            <a:ext cx="11669486" cy="4696145"/>
          </a:xfrm>
        </p:spPr>
        <p:txBody>
          <a:bodyPr>
            <a:normAutofit lnSpcReduction="10000"/>
          </a:bodyPr>
          <a:lstStyle/>
          <a:p>
            <a:pPr marL="0" indent="0">
              <a:buNone/>
            </a:pPr>
            <a:r>
              <a:rPr lang="ru-RU" dirty="0"/>
              <a:t>Урологический центр при Национальном госпитале МЗ КР является единственным учреждением, который принимает больных со всей республики. В отделении работает более 10 врачей, 11 медсестер , 5 </a:t>
            </a:r>
            <a:r>
              <a:rPr lang="ru-RU" dirty="0" err="1"/>
              <a:t>младш.персонала</a:t>
            </a:r>
            <a:r>
              <a:rPr lang="ru-RU" dirty="0"/>
              <a:t> , а также круглосуточно функционируют УЗИ-диагностика, лаборатория, Рентген-кабинет. </a:t>
            </a:r>
          </a:p>
          <a:p>
            <a:pPr marL="0" indent="0">
              <a:buNone/>
            </a:pPr>
            <a:r>
              <a:rPr lang="ru-RU" dirty="0"/>
              <a:t>Всего в центре установлено 12 компьютеров, 11 принтеров и 1 сетевой коммутатор. У каждого врача и сотрудников есть свой персональный компьютер, на котором установлена операционная система </a:t>
            </a:r>
            <a:r>
              <a:rPr lang="ru-RU" dirty="0" err="1"/>
              <a:t>Windows</a:t>
            </a:r>
            <a:r>
              <a:rPr lang="ru-RU" dirty="0"/>
              <a:t>. принтеры модели </a:t>
            </a:r>
            <a:r>
              <a:rPr lang="ru-RU" dirty="0" err="1"/>
              <a:t>Canon</a:t>
            </a:r>
            <a:r>
              <a:rPr lang="ru-RU" dirty="0"/>
              <a:t> i-SENSYS MF3010</a:t>
            </a:r>
            <a:r>
              <a:rPr lang="en-US" dirty="0"/>
              <a:t>, </a:t>
            </a:r>
          </a:p>
          <a:p>
            <a:pPr marL="0" indent="0">
              <a:buNone/>
            </a:pPr>
            <a:r>
              <a:rPr lang="ru-RU" dirty="0"/>
              <a:t>сетевого коммутатора серии XGS4600, фирмы </a:t>
            </a:r>
            <a:r>
              <a:rPr lang="ru-RU" dirty="0" err="1"/>
              <a:t>Zyxell</a:t>
            </a:r>
            <a:r>
              <a:rPr lang="en-US" dirty="0"/>
              <a:t>.</a:t>
            </a:r>
            <a:endParaRPr lang="ru-RU" b="1" dirty="0"/>
          </a:p>
        </p:txBody>
      </p:sp>
    </p:spTree>
    <p:extLst>
      <p:ext uri="{BB962C8B-B14F-4D97-AF65-F5344CB8AC3E}">
        <p14:creationId xmlns:p14="http://schemas.microsoft.com/office/powerpoint/2010/main" val="191831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720E8A-9BC4-4676-8936-B110D114B1A9}"/>
              </a:ext>
            </a:extLst>
          </p:cNvPr>
          <p:cNvSpPr>
            <a:spLocks noGrp="1"/>
          </p:cNvSpPr>
          <p:nvPr>
            <p:ph type="title"/>
          </p:nvPr>
        </p:nvSpPr>
        <p:spPr>
          <a:xfrm>
            <a:off x="255182" y="970752"/>
            <a:ext cx="3211032" cy="4916495"/>
          </a:xfrm>
        </p:spPr>
        <p:txBody>
          <a:bodyPr>
            <a:normAutofit/>
          </a:bodyPr>
          <a:lstStyle/>
          <a:p>
            <a:r>
              <a:rPr lang="ru-RU" dirty="0"/>
              <a:t>Диаграмма деятельности «Ведение истории болезни»</a:t>
            </a:r>
          </a:p>
        </p:txBody>
      </p:sp>
      <p:pic>
        <p:nvPicPr>
          <p:cNvPr id="4" name="Рисунок 3">
            <a:extLst>
              <a:ext uri="{FF2B5EF4-FFF2-40B4-BE49-F238E27FC236}">
                <a16:creationId xmlns:a16="http://schemas.microsoft.com/office/drawing/2014/main" id="{75C00DA9-AD39-4581-93E7-707981ADBBAD}"/>
              </a:ext>
            </a:extLst>
          </p:cNvPr>
          <p:cNvPicPr>
            <a:picLocks noChangeAspect="1"/>
          </p:cNvPicPr>
          <p:nvPr/>
        </p:nvPicPr>
        <p:blipFill>
          <a:blip r:embed="rId3"/>
          <a:stretch>
            <a:fillRect/>
          </a:stretch>
        </p:blipFill>
        <p:spPr>
          <a:xfrm>
            <a:off x="3763927" y="548640"/>
            <a:ext cx="8172891" cy="6087012"/>
          </a:xfrm>
          <a:prstGeom prst="rect">
            <a:avLst/>
          </a:prstGeom>
        </p:spPr>
      </p:pic>
    </p:spTree>
    <p:extLst>
      <p:ext uri="{BB962C8B-B14F-4D97-AF65-F5344CB8AC3E}">
        <p14:creationId xmlns:p14="http://schemas.microsoft.com/office/powerpoint/2010/main" val="3567016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B7EAE68-9C00-4807-8F58-71FC8F5CFF2B}"/>
              </a:ext>
            </a:extLst>
          </p:cNvPr>
          <p:cNvSpPr>
            <a:spLocks noGrp="1"/>
          </p:cNvSpPr>
          <p:nvPr>
            <p:ph type="title"/>
          </p:nvPr>
        </p:nvSpPr>
        <p:spPr/>
        <p:txBody>
          <a:bodyPr/>
          <a:lstStyle/>
          <a:p>
            <a:pPr algn="ctr"/>
            <a:r>
              <a:rPr lang="ru-RU" dirty="0">
                <a:effectLst>
                  <a:outerShdw blurRad="38100" dist="38100" dir="2700000" algn="tl">
                    <a:srgbClr val="000000">
                      <a:alpha val="43137"/>
                    </a:srgbClr>
                  </a:outerShdw>
                </a:effectLst>
              </a:rPr>
              <a:t>Спецификация проблемы</a:t>
            </a:r>
          </a:p>
        </p:txBody>
      </p:sp>
      <p:sp>
        <p:nvSpPr>
          <p:cNvPr id="3" name="Объект 2">
            <a:extLst>
              <a:ext uri="{FF2B5EF4-FFF2-40B4-BE49-F238E27FC236}">
                <a16:creationId xmlns:a16="http://schemas.microsoft.com/office/drawing/2014/main" id="{D13AB379-B6AA-4ECD-BB33-CCF18C040EAB}"/>
              </a:ext>
            </a:extLst>
          </p:cNvPr>
          <p:cNvSpPr>
            <a:spLocks noGrp="1"/>
          </p:cNvSpPr>
          <p:nvPr>
            <p:ph idx="1"/>
          </p:nvPr>
        </p:nvSpPr>
        <p:spPr>
          <a:xfrm>
            <a:off x="446314" y="2024743"/>
            <a:ext cx="11299372" cy="5007429"/>
          </a:xfrm>
        </p:spPr>
        <p:txBody>
          <a:bodyPr>
            <a:normAutofit lnSpcReduction="10000"/>
          </a:bodyPr>
          <a:lstStyle/>
          <a:p>
            <a:pPr algn="just"/>
            <a:r>
              <a:rPr lang="ru-RU" dirty="0"/>
              <a:t>Медицинские карты с историями болезней хранятся на бумажном носителе. Такой вид хранения важной информации устарел, и является уязвимым местом, так как не удовлетворяет современные требования по ИБ. При такой обработке и хранения в открытом виде, возникают ряд угроз:</a:t>
            </a:r>
          </a:p>
          <a:p>
            <a:pPr marL="0" indent="0" algn="just">
              <a:buNone/>
            </a:pPr>
            <a:r>
              <a:rPr lang="ru-RU" dirty="0"/>
              <a:t>	- Угроза утечки информации</a:t>
            </a:r>
          </a:p>
          <a:p>
            <a:pPr marL="0" indent="0" algn="just">
              <a:buNone/>
            </a:pPr>
            <a:r>
              <a:rPr lang="ru-RU" dirty="0"/>
              <a:t>	- Угроза подмены/искажение информации</a:t>
            </a:r>
          </a:p>
          <a:p>
            <a:pPr algn="just"/>
            <a:r>
              <a:rPr lang="ru-RU" dirty="0">
                <a:solidFill>
                  <a:schemeClr val="tx1">
                    <a:lumMod val="85000"/>
                    <a:lumOff val="15000"/>
                  </a:schemeClr>
                </a:solidFill>
              </a:rPr>
              <a:t>Нет разграничения доступа к </a:t>
            </a:r>
            <a:r>
              <a:rPr lang="ru-RU" dirty="0" err="1">
                <a:solidFill>
                  <a:schemeClr val="tx1">
                    <a:lumMod val="85000"/>
                    <a:lumOff val="15000"/>
                  </a:schemeClr>
                </a:solidFill>
              </a:rPr>
              <a:t>мед.карте</a:t>
            </a:r>
            <a:r>
              <a:rPr lang="ru-RU" dirty="0">
                <a:solidFill>
                  <a:schemeClr val="tx1">
                    <a:lumMod val="85000"/>
                    <a:lumOff val="15000"/>
                  </a:schemeClr>
                </a:solidFill>
              </a:rPr>
              <a:t>. Неуполномоченные сотрудники медицинского учреждения читают документы, не подлежащие им.</a:t>
            </a:r>
          </a:p>
          <a:p>
            <a:pPr marL="0" indent="0" algn="just">
              <a:buNone/>
            </a:pPr>
            <a:endParaRPr lang="ru-RU" dirty="0"/>
          </a:p>
          <a:p>
            <a:pPr marL="0" indent="0" algn="just">
              <a:buNone/>
            </a:pPr>
            <a:endParaRPr lang="ru-RU" dirty="0"/>
          </a:p>
          <a:p>
            <a:pPr algn="just"/>
            <a:endParaRPr lang="ru-RU" dirty="0"/>
          </a:p>
        </p:txBody>
      </p:sp>
    </p:spTree>
    <p:extLst>
      <p:ext uri="{BB962C8B-B14F-4D97-AF65-F5344CB8AC3E}">
        <p14:creationId xmlns:p14="http://schemas.microsoft.com/office/powerpoint/2010/main" val="21737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66F328-E60B-4CA6-B588-44AD1F73D3D7}"/>
              </a:ext>
            </a:extLst>
          </p:cNvPr>
          <p:cNvSpPr>
            <a:spLocks noGrp="1"/>
          </p:cNvSpPr>
          <p:nvPr>
            <p:ph type="title"/>
          </p:nvPr>
        </p:nvSpPr>
        <p:spPr>
          <a:xfrm>
            <a:off x="749675" y="292102"/>
            <a:ext cx="4794783" cy="1829816"/>
          </a:xfrm>
        </p:spPr>
        <p:txBody>
          <a:bodyPr>
            <a:normAutofit/>
          </a:bodyPr>
          <a:lstStyle/>
          <a:p>
            <a:r>
              <a:rPr lang="ru-RU" dirty="0">
                <a:effectLst>
                  <a:outerShdw blurRad="38100" dist="38100" dir="2700000" algn="tl">
                    <a:srgbClr val="000000">
                      <a:alpha val="43137"/>
                    </a:srgbClr>
                  </a:outerShdw>
                </a:effectLst>
              </a:rPr>
              <a:t>Обзор и анализ существующих систем</a:t>
            </a:r>
          </a:p>
        </p:txBody>
      </p:sp>
      <p:sp>
        <p:nvSpPr>
          <p:cNvPr id="3" name="Объект 2">
            <a:extLst>
              <a:ext uri="{FF2B5EF4-FFF2-40B4-BE49-F238E27FC236}">
                <a16:creationId xmlns:a16="http://schemas.microsoft.com/office/drawing/2014/main" id="{9F891822-31F0-4EB9-BD34-AADF89662F87}"/>
              </a:ext>
            </a:extLst>
          </p:cNvPr>
          <p:cNvSpPr>
            <a:spLocks noGrp="1"/>
          </p:cNvSpPr>
          <p:nvPr>
            <p:ph idx="1"/>
          </p:nvPr>
        </p:nvSpPr>
        <p:spPr>
          <a:xfrm>
            <a:off x="488418" y="4736082"/>
            <a:ext cx="4054554" cy="1829817"/>
          </a:xfrm>
        </p:spPr>
        <p:txBody>
          <a:bodyPr/>
          <a:lstStyle/>
          <a:p>
            <a:r>
              <a:rPr lang="ru-RU" dirty="0"/>
              <a:t>Таблица Сравнение существующих систем</a:t>
            </a:r>
          </a:p>
          <a:p>
            <a:pPr marL="0" indent="0">
              <a:buNone/>
            </a:pPr>
            <a:endParaRPr lang="ru-RU" dirty="0"/>
          </a:p>
        </p:txBody>
      </p:sp>
      <p:graphicFrame>
        <p:nvGraphicFramePr>
          <p:cNvPr id="4" name="Таблица 3">
            <a:extLst>
              <a:ext uri="{FF2B5EF4-FFF2-40B4-BE49-F238E27FC236}">
                <a16:creationId xmlns:a16="http://schemas.microsoft.com/office/drawing/2014/main" id="{61BA9A25-41F7-4F61-BD91-7295DB8DBD83}"/>
              </a:ext>
            </a:extLst>
          </p:cNvPr>
          <p:cNvGraphicFramePr>
            <a:graphicFrameLocks noGrp="1"/>
          </p:cNvGraphicFramePr>
          <p:nvPr>
            <p:extLst>
              <p:ext uri="{D42A27DB-BD31-4B8C-83A1-F6EECF244321}">
                <p14:modId xmlns:p14="http://schemas.microsoft.com/office/powerpoint/2010/main" val="3314373889"/>
              </p:ext>
            </p:extLst>
          </p:nvPr>
        </p:nvGraphicFramePr>
        <p:xfrm>
          <a:off x="4953000" y="101600"/>
          <a:ext cx="7050311" cy="6633029"/>
        </p:xfrm>
        <a:graphic>
          <a:graphicData uri="http://schemas.openxmlformats.org/drawingml/2006/table">
            <a:tbl>
              <a:tblPr firstRow="1" firstCol="1" lastRow="1" lastCol="1" bandRow="1" bandCol="1">
                <a:tableStyleId>{5940675A-B579-460E-94D1-54222C63F5DA}</a:tableStyleId>
              </a:tblPr>
              <a:tblGrid>
                <a:gridCol w="1966100">
                  <a:extLst>
                    <a:ext uri="{9D8B030D-6E8A-4147-A177-3AD203B41FA5}">
                      <a16:colId xmlns:a16="http://schemas.microsoft.com/office/drawing/2014/main" val="3054639921"/>
                    </a:ext>
                  </a:extLst>
                </a:gridCol>
                <a:gridCol w="1868088">
                  <a:extLst>
                    <a:ext uri="{9D8B030D-6E8A-4147-A177-3AD203B41FA5}">
                      <a16:colId xmlns:a16="http://schemas.microsoft.com/office/drawing/2014/main" val="487861239"/>
                    </a:ext>
                  </a:extLst>
                </a:gridCol>
                <a:gridCol w="1667674">
                  <a:extLst>
                    <a:ext uri="{9D8B030D-6E8A-4147-A177-3AD203B41FA5}">
                      <a16:colId xmlns:a16="http://schemas.microsoft.com/office/drawing/2014/main" val="2205317640"/>
                    </a:ext>
                  </a:extLst>
                </a:gridCol>
                <a:gridCol w="1548449">
                  <a:extLst>
                    <a:ext uri="{9D8B030D-6E8A-4147-A177-3AD203B41FA5}">
                      <a16:colId xmlns:a16="http://schemas.microsoft.com/office/drawing/2014/main" val="3032427089"/>
                    </a:ext>
                  </a:extLst>
                </a:gridCol>
              </a:tblGrid>
              <a:tr h="796640">
                <a:tc>
                  <a:txBody>
                    <a:bodyPr/>
                    <a:lstStyle/>
                    <a:p>
                      <a:pPr>
                        <a:spcAft>
                          <a:spcPts val="0"/>
                        </a:spcAft>
                      </a:pPr>
                      <a:r>
                        <a:rPr lang="en-US" sz="1100" dirty="0">
                          <a:effectLst/>
                        </a:rPr>
                        <a:t> </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3725" marR="236855" indent="-340995">
                        <a:lnSpc>
                          <a:spcPct val="98000"/>
                        </a:lnSpc>
                        <a:spcBef>
                          <a:spcPts val="280"/>
                        </a:spcBef>
                        <a:spcAft>
                          <a:spcPts val="0"/>
                        </a:spcAft>
                      </a:pPr>
                      <a:r>
                        <a:rPr lang="en-US" sz="1400">
                          <a:effectLst/>
                        </a:rPr>
                        <a:t>Electronic health record</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4615" marR="116840" algn="ctr">
                        <a:spcBef>
                          <a:spcPts val="270"/>
                        </a:spcBef>
                        <a:spcAft>
                          <a:spcPts val="0"/>
                        </a:spcAft>
                      </a:pPr>
                      <a:r>
                        <a:rPr lang="en-US" sz="1400">
                          <a:effectLst/>
                        </a:rPr>
                        <a:t>Электронная Медицинская Карта РФ</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82880" marR="87630">
                        <a:lnSpc>
                          <a:spcPct val="98000"/>
                        </a:lnSpc>
                        <a:spcBef>
                          <a:spcPts val="280"/>
                        </a:spcBef>
                        <a:spcAft>
                          <a:spcPts val="0"/>
                        </a:spcAft>
                      </a:pPr>
                      <a:r>
                        <a:rPr lang="ru-RU" sz="1400" dirty="0">
                          <a:effectLst/>
                        </a:rPr>
                        <a:t>Медицинская информационная система</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504496046"/>
                  </a:ext>
                </a:extLst>
              </a:tr>
              <a:tr h="688626">
                <a:tc>
                  <a:txBody>
                    <a:bodyPr/>
                    <a:lstStyle/>
                    <a:p>
                      <a:pPr marL="478790" marR="92075" indent="-386715">
                        <a:lnSpc>
                          <a:spcPct val="98000"/>
                        </a:lnSpc>
                        <a:spcBef>
                          <a:spcPts val="280"/>
                        </a:spcBef>
                        <a:spcAft>
                          <a:spcPts val="0"/>
                        </a:spcAft>
                      </a:pPr>
                      <a:r>
                        <a:rPr lang="en-US" sz="1400">
                          <a:effectLst/>
                        </a:rPr>
                        <a:t>Удобный и понятный интерфейс</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23240">
                        <a:spcBef>
                          <a:spcPts val="270"/>
                        </a:spcBef>
                        <a:spcAft>
                          <a:spcPts val="0"/>
                        </a:spcAft>
                      </a:pPr>
                      <a:r>
                        <a:rPr lang="en-US" sz="1400" dirty="0" err="1">
                          <a:effectLst/>
                        </a:rPr>
                        <a:t>Есть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116840" algn="ctr">
                        <a:spcBef>
                          <a:spcPts val="270"/>
                        </a:spcBef>
                        <a:spcAft>
                          <a:spcPts val="0"/>
                        </a:spcAft>
                      </a:pPr>
                      <a:r>
                        <a:rPr lang="en-US" sz="1400">
                          <a:effectLst/>
                        </a:rPr>
                        <a:t>Есть</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02870" algn="ctr">
                        <a:spcBef>
                          <a:spcPts val="270"/>
                        </a:spcBef>
                        <a:spcAft>
                          <a:spcPts val="0"/>
                        </a:spcAft>
                      </a:pPr>
                      <a:r>
                        <a:rPr lang="en-US" sz="1400" dirty="0" err="1">
                          <a:effectLst/>
                        </a:rPr>
                        <a:t>Есть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31278736"/>
                  </a:ext>
                </a:extLst>
              </a:tr>
              <a:tr h="936956">
                <a:tc>
                  <a:txBody>
                    <a:bodyPr/>
                    <a:lstStyle/>
                    <a:p>
                      <a:pPr marL="270510" marR="280035" indent="-635" algn="ctr">
                        <a:spcBef>
                          <a:spcPts val="270"/>
                        </a:spcBef>
                        <a:spcAft>
                          <a:spcPts val="0"/>
                        </a:spcAft>
                      </a:pPr>
                      <a:r>
                        <a:rPr lang="ru-RU" sz="1400">
                          <a:effectLst/>
                        </a:rPr>
                        <a:t>Возможность экспортировать данные в файлы</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5445" marR="368935" indent="83185">
                        <a:lnSpc>
                          <a:spcPct val="98000"/>
                        </a:lnSpc>
                        <a:spcBef>
                          <a:spcPts val="28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4480" marR="295910" indent="83185">
                        <a:lnSpc>
                          <a:spcPct val="98000"/>
                        </a:lnSpc>
                        <a:spcBef>
                          <a:spcPts val="28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7820" marR="139065" indent="83185">
                        <a:lnSpc>
                          <a:spcPct val="98000"/>
                        </a:lnSpc>
                        <a:spcBef>
                          <a:spcPts val="28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22250790"/>
                  </a:ext>
                </a:extLst>
              </a:tr>
              <a:tr h="800878">
                <a:tc>
                  <a:txBody>
                    <a:bodyPr/>
                    <a:lstStyle/>
                    <a:p>
                      <a:pPr marL="92710" marR="102235" algn="ctr">
                        <a:spcBef>
                          <a:spcPts val="270"/>
                        </a:spcBef>
                        <a:spcAft>
                          <a:spcPts val="0"/>
                        </a:spcAft>
                      </a:pPr>
                      <a:r>
                        <a:rPr lang="ru-RU" sz="1400">
                          <a:effectLst/>
                        </a:rPr>
                        <a:t>Работа в многопользовательск ом режиме</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24155">
                        <a:spcBef>
                          <a:spcPts val="270"/>
                        </a:spcBef>
                        <a:spcAft>
                          <a:spcPts val="0"/>
                        </a:spcAft>
                      </a:pPr>
                      <a:r>
                        <a:rPr lang="en-US" sz="1400">
                          <a:effectLst/>
                        </a:rPr>
                        <a:t>Не предназначена</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84480" marR="295910" indent="83185">
                        <a:lnSpc>
                          <a:spcPct val="100000"/>
                        </a:lnSpc>
                        <a:spcBef>
                          <a:spcPts val="27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7820" marR="139065" indent="83185">
                        <a:lnSpc>
                          <a:spcPct val="100000"/>
                        </a:lnSpc>
                        <a:spcBef>
                          <a:spcPts val="270"/>
                        </a:spcBef>
                        <a:spcAft>
                          <a:spcPts val="0"/>
                        </a:spcAft>
                      </a:pPr>
                      <a:r>
                        <a:rPr lang="en-US" sz="1400" dirty="0" err="1">
                          <a:effectLst/>
                        </a:rPr>
                        <a:t>Есть</a:t>
                      </a:r>
                      <a:r>
                        <a:rPr lang="en-US" sz="1400" dirty="0">
                          <a:effectLst/>
                        </a:rPr>
                        <a:t> </a:t>
                      </a:r>
                      <a:r>
                        <a:rPr lang="en-US" sz="1400" dirty="0" err="1">
                          <a:effectLst/>
                        </a:rPr>
                        <a:t>такая</a:t>
                      </a:r>
                      <a:r>
                        <a:rPr lang="en-US" sz="1400" dirty="0">
                          <a:effectLst/>
                        </a:rPr>
                        <a:t> </a:t>
                      </a:r>
                      <a:r>
                        <a:rPr lang="en-US" sz="1400" dirty="0" err="1">
                          <a:effectLst/>
                        </a:rPr>
                        <a:t>возможность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660908674"/>
                  </a:ext>
                </a:extLst>
              </a:tr>
              <a:tr h="1496665">
                <a:tc>
                  <a:txBody>
                    <a:bodyPr/>
                    <a:lstStyle/>
                    <a:p>
                      <a:pPr marL="92710" marR="102235" algn="ctr">
                        <a:spcBef>
                          <a:spcPts val="245"/>
                        </a:spcBef>
                        <a:spcAft>
                          <a:spcPts val="0"/>
                        </a:spcAft>
                      </a:pPr>
                      <a:r>
                        <a:rPr lang="en-US" sz="1400" dirty="0" err="1">
                          <a:effectLst/>
                        </a:rPr>
                        <a:t>Защита</a:t>
                      </a:r>
                      <a:r>
                        <a:rPr lang="en-US" sz="1400" dirty="0">
                          <a:effectLst/>
                        </a:rPr>
                        <a:t> </a:t>
                      </a:r>
                      <a:r>
                        <a:rPr lang="en-US" sz="1400" dirty="0" err="1">
                          <a:effectLst/>
                        </a:rPr>
                        <a:t>персональных</a:t>
                      </a:r>
                      <a:r>
                        <a:rPr lang="en-US" sz="1400" dirty="0">
                          <a:effectLst/>
                        </a:rPr>
                        <a:t> </a:t>
                      </a:r>
                      <a:r>
                        <a:rPr lang="en-US" sz="1400" dirty="0" err="1">
                          <a:effectLst/>
                        </a:rPr>
                        <a:t>данных</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22605" marR="90170" indent="-415925">
                        <a:lnSpc>
                          <a:spcPct val="100000"/>
                        </a:lnSpc>
                        <a:spcBef>
                          <a:spcPts val="245"/>
                        </a:spcBef>
                        <a:spcAft>
                          <a:spcPts val="0"/>
                        </a:spcAft>
                      </a:pPr>
                      <a:r>
                        <a:rPr lang="en-US" sz="1400">
                          <a:effectLst/>
                        </a:rPr>
                        <a:t>Не предусмотрено</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0650" marR="131445">
                        <a:lnSpc>
                          <a:spcPct val="100000"/>
                        </a:lnSpc>
                        <a:spcBef>
                          <a:spcPts val="245"/>
                        </a:spcBef>
                        <a:spcAft>
                          <a:spcPts val="0"/>
                        </a:spcAft>
                      </a:pPr>
                      <a:r>
                        <a:rPr lang="en-US" sz="1400" dirty="0" err="1">
                          <a:effectLst/>
                        </a:rPr>
                        <a:t>Не</a:t>
                      </a:r>
                      <a:r>
                        <a:rPr lang="en-US" sz="1400" dirty="0">
                          <a:effectLst/>
                        </a:rPr>
                        <a:t> </a:t>
                      </a:r>
                      <a:r>
                        <a:rPr lang="en-US" sz="1400" dirty="0" err="1">
                          <a:effectLst/>
                        </a:rPr>
                        <a:t>предусмотрено</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18745" algn="ctr">
                        <a:spcBef>
                          <a:spcPts val="245"/>
                        </a:spcBef>
                        <a:spcAft>
                          <a:spcPts val="0"/>
                        </a:spcAft>
                      </a:pPr>
                      <a:r>
                        <a:rPr lang="en-US" sz="1400" dirty="0" err="1">
                          <a:effectLst/>
                        </a:rPr>
                        <a:t>Есть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50941248"/>
                  </a:ext>
                </a:extLst>
              </a:tr>
              <a:tr h="936956">
                <a:tc>
                  <a:txBody>
                    <a:bodyPr/>
                    <a:lstStyle/>
                    <a:p>
                      <a:pPr marL="346075" marR="355600" algn="ctr">
                        <a:spcBef>
                          <a:spcPts val="270"/>
                        </a:spcBef>
                        <a:spcAft>
                          <a:spcPts val="0"/>
                        </a:spcAft>
                      </a:pPr>
                      <a:r>
                        <a:rPr lang="ru-RU" sz="1400">
                          <a:effectLst/>
                        </a:rPr>
                        <a:t>Защита БД</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7645">
                        <a:spcBef>
                          <a:spcPts val="270"/>
                        </a:spcBef>
                        <a:spcAft>
                          <a:spcPts val="0"/>
                        </a:spcAft>
                      </a:pPr>
                      <a:r>
                        <a:rPr lang="ru-RU" sz="1400">
                          <a:effectLst/>
                        </a:rPr>
                        <a:t>Логин и пароль</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4615" marR="116840" algn="ctr">
                        <a:spcBef>
                          <a:spcPts val="270"/>
                        </a:spcBef>
                        <a:spcAft>
                          <a:spcPts val="0"/>
                        </a:spcAft>
                      </a:pPr>
                      <a:r>
                        <a:rPr lang="ru-RU" sz="1400" dirty="0">
                          <a:effectLst/>
                        </a:rPr>
                        <a:t>Логин и пароль</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02870" algn="ctr">
                        <a:spcBef>
                          <a:spcPts val="270"/>
                        </a:spcBef>
                        <a:spcAft>
                          <a:spcPts val="0"/>
                        </a:spcAft>
                      </a:pPr>
                      <a:r>
                        <a:rPr lang="ru-RU" sz="1400" dirty="0">
                          <a:effectLst/>
                        </a:rPr>
                        <a:t>Двухфакторная аутентификация</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61259189"/>
                  </a:ext>
                </a:extLst>
              </a:tr>
              <a:tr h="976308">
                <a:tc>
                  <a:txBody>
                    <a:bodyPr/>
                    <a:lstStyle/>
                    <a:p>
                      <a:pPr marL="280670" marR="290195" indent="-635" algn="ctr">
                        <a:spcBef>
                          <a:spcPts val="270"/>
                        </a:spcBef>
                        <a:spcAft>
                          <a:spcPts val="0"/>
                        </a:spcAft>
                      </a:pPr>
                      <a:r>
                        <a:rPr lang="ru-RU" sz="1400">
                          <a:effectLst/>
                        </a:rPr>
                        <a:t>Управления доступом пользователя к ЭМК</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6680" algn="ctr">
                        <a:spcBef>
                          <a:spcPts val="270"/>
                        </a:spcBef>
                        <a:spcAft>
                          <a:spcPts val="0"/>
                        </a:spcAft>
                      </a:pPr>
                      <a:r>
                        <a:rPr lang="ru-RU" sz="1400">
                          <a:effectLst/>
                        </a:rPr>
                        <a:t>Частично</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5240" marR="116840" algn="ctr">
                        <a:spcBef>
                          <a:spcPts val="270"/>
                        </a:spcBef>
                        <a:spcAft>
                          <a:spcPts val="0"/>
                        </a:spcAft>
                      </a:pPr>
                      <a:r>
                        <a:rPr lang="ru-RU" sz="1400">
                          <a:effectLst/>
                        </a:rPr>
                        <a:t>Частично</a:t>
                      </a:r>
                      <a:endParaRPr lang="ru-RU"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8585" marR="102870" algn="ctr">
                        <a:spcBef>
                          <a:spcPts val="270"/>
                        </a:spcBef>
                        <a:spcAft>
                          <a:spcPts val="0"/>
                        </a:spcAft>
                      </a:pPr>
                      <a:r>
                        <a:rPr lang="ru-RU" sz="1400" dirty="0">
                          <a:effectLst/>
                        </a:rPr>
                        <a:t>Ролевая модель контроля за доступом</a:t>
                      </a:r>
                      <a:endParaRPr lang="ru-RU"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48701760"/>
                  </a:ext>
                </a:extLst>
              </a:tr>
            </a:tbl>
          </a:graphicData>
        </a:graphic>
      </p:graphicFrame>
    </p:spTree>
    <p:extLst>
      <p:ext uri="{BB962C8B-B14F-4D97-AF65-F5344CB8AC3E}">
        <p14:creationId xmlns:p14="http://schemas.microsoft.com/office/powerpoint/2010/main" val="331415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5E45C0-03B5-43F9-B2D2-CF73990F4212}"/>
              </a:ext>
            </a:extLst>
          </p:cNvPr>
          <p:cNvSpPr>
            <a:spLocks noGrp="1"/>
          </p:cNvSpPr>
          <p:nvPr>
            <p:ph type="title"/>
          </p:nvPr>
        </p:nvSpPr>
        <p:spPr>
          <a:xfrm>
            <a:off x="595085" y="240302"/>
            <a:ext cx="2975429" cy="1820727"/>
          </a:xfrm>
        </p:spPr>
        <p:txBody>
          <a:bodyPr>
            <a:normAutofit/>
          </a:bodyPr>
          <a:lstStyle/>
          <a:p>
            <a:r>
              <a:rPr lang="ru-RU" dirty="0">
                <a:effectLst>
                  <a:outerShdw blurRad="38100" dist="38100" dir="2700000" algn="tl">
                    <a:srgbClr val="000000">
                      <a:alpha val="43137"/>
                    </a:srgbClr>
                  </a:outerShdw>
                </a:effectLst>
              </a:rPr>
              <a:t>Концептуальная модель</a:t>
            </a:r>
          </a:p>
        </p:txBody>
      </p:sp>
      <p:pic>
        <p:nvPicPr>
          <p:cNvPr id="3" name="Рисунок 2">
            <a:extLst>
              <a:ext uri="{FF2B5EF4-FFF2-40B4-BE49-F238E27FC236}">
                <a16:creationId xmlns:a16="http://schemas.microsoft.com/office/drawing/2014/main" id="{7BE58649-304C-4391-A1D7-4FE6DCF1FBAE}"/>
              </a:ext>
            </a:extLst>
          </p:cNvPr>
          <p:cNvPicPr>
            <a:picLocks noChangeAspect="1"/>
          </p:cNvPicPr>
          <p:nvPr/>
        </p:nvPicPr>
        <p:blipFill>
          <a:blip r:embed="rId3"/>
          <a:stretch>
            <a:fillRect/>
          </a:stretch>
        </p:blipFill>
        <p:spPr>
          <a:xfrm>
            <a:off x="3610876" y="204949"/>
            <a:ext cx="8581124" cy="6448101"/>
          </a:xfrm>
          <a:prstGeom prst="rect">
            <a:avLst/>
          </a:prstGeom>
        </p:spPr>
      </p:pic>
    </p:spTree>
    <p:extLst>
      <p:ext uri="{BB962C8B-B14F-4D97-AF65-F5344CB8AC3E}">
        <p14:creationId xmlns:p14="http://schemas.microsoft.com/office/powerpoint/2010/main" val="387272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EC6801-D19C-4449-8C48-49EE8F516BFE}"/>
              </a:ext>
            </a:extLst>
          </p:cNvPr>
          <p:cNvSpPr>
            <a:spLocks noGrp="1"/>
          </p:cNvSpPr>
          <p:nvPr>
            <p:ph type="title"/>
          </p:nvPr>
        </p:nvSpPr>
        <p:spPr>
          <a:xfrm>
            <a:off x="1115567" y="548640"/>
            <a:ext cx="10408775" cy="1179576"/>
          </a:xfrm>
        </p:spPr>
        <p:txBody>
          <a:bodyPr>
            <a:normAutofit fontScale="90000"/>
          </a:bodyPr>
          <a:lstStyle/>
          <a:p>
            <a:r>
              <a:rPr lang="ru-RU" dirty="0">
                <a:effectLst>
                  <a:outerShdw blurRad="38100" dist="38100" dir="2700000" algn="tl">
                    <a:srgbClr val="000000">
                      <a:alpha val="43137"/>
                    </a:srgbClr>
                  </a:outerShdw>
                </a:effectLst>
              </a:rPr>
              <a:t>Контекстная диаграмма </a:t>
            </a:r>
            <a:r>
              <a:rPr lang="en-US" dirty="0">
                <a:effectLst>
                  <a:outerShdw blurRad="38100" dist="38100" dir="2700000" algn="tl">
                    <a:srgbClr val="000000">
                      <a:alpha val="43137"/>
                    </a:srgbClr>
                  </a:outerShdw>
                </a:effectLst>
              </a:rPr>
              <a:t>IDEF0 “</a:t>
            </a:r>
            <a:r>
              <a:rPr lang="ru-RU" dirty="0">
                <a:effectLst>
                  <a:outerShdw blurRad="38100" dist="38100" dir="2700000" algn="tl">
                    <a:srgbClr val="000000">
                      <a:alpha val="43137"/>
                    </a:srgbClr>
                  </a:outerShdw>
                </a:effectLst>
              </a:rPr>
              <a:t>Лечение пациента</a:t>
            </a:r>
            <a:r>
              <a:rPr lang="en-US" dirty="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pic>
        <p:nvPicPr>
          <p:cNvPr id="4" name="Рисунок 3">
            <a:extLst>
              <a:ext uri="{FF2B5EF4-FFF2-40B4-BE49-F238E27FC236}">
                <a16:creationId xmlns:a16="http://schemas.microsoft.com/office/drawing/2014/main" id="{45E00597-DBB5-4D25-85B6-F61EA98A0081}"/>
              </a:ext>
            </a:extLst>
          </p:cNvPr>
          <p:cNvPicPr>
            <a:picLocks noChangeAspect="1"/>
          </p:cNvPicPr>
          <p:nvPr/>
        </p:nvPicPr>
        <p:blipFill>
          <a:blip r:embed="rId3"/>
          <a:stretch>
            <a:fillRect/>
          </a:stretch>
        </p:blipFill>
        <p:spPr>
          <a:xfrm>
            <a:off x="2206171" y="2140857"/>
            <a:ext cx="7335947" cy="4717143"/>
          </a:xfrm>
          <a:prstGeom prst="rect">
            <a:avLst/>
          </a:prstGeom>
        </p:spPr>
      </p:pic>
    </p:spTree>
    <p:extLst>
      <p:ext uri="{BB962C8B-B14F-4D97-AF65-F5344CB8AC3E}">
        <p14:creationId xmlns:p14="http://schemas.microsoft.com/office/powerpoint/2010/main" val="9021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EBA508-6D25-4E51-8210-4190308614CC}"/>
              </a:ext>
            </a:extLst>
          </p:cNvPr>
          <p:cNvSpPr>
            <a:spLocks noGrp="1"/>
          </p:cNvSpPr>
          <p:nvPr>
            <p:ph type="title"/>
          </p:nvPr>
        </p:nvSpPr>
        <p:spPr>
          <a:xfrm>
            <a:off x="1115568" y="234623"/>
            <a:ext cx="10168128" cy="1179576"/>
          </a:xfrm>
        </p:spPr>
        <p:txBody>
          <a:bodyPr>
            <a:normAutofit fontScale="90000"/>
          </a:bodyPr>
          <a:lstStyle/>
          <a:p>
            <a:r>
              <a:rPr lang="ru-RU" dirty="0">
                <a:effectLst>
                  <a:outerShdw blurRad="38100" dist="38100" dir="2700000" algn="tl">
                    <a:srgbClr val="000000">
                      <a:alpha val="43137"/>
                    </a:srgbClr>
                  </a:outerShdw>
                </a:effectLst>
              </a:rPr>
              <a:t>Декомпозиция контекстной диаграммы </a:t>
            </a:r>
            <a:r>
              <a:rPr lang="en-US" dirty="0">
                <a:effectLst>
                  <a:outerShdw blurRad="38100" dist="38100" dir="2700000" algn="tl">
                    <a:srgbClr val="000000">
                      <a:alpha val="43137"/>
                    </a:srgbClr>
                  </a:outerShdw>
                </a:effectLst>
              </a:rPr>
              <a:t>IDEF0 “</a:t>
            </a:r>
            <a:r>
              <a:rPr lang="ru-RU" dirty="0">
                <a:effectLst>
                  <a:outerShdw blurRad="38100" dist="38100" dir="2700000" algn="tl">
                    <a:srgbClr val="000000">
                      <a:alpha val="43137"/>
                    </a:srgbClr>
                  </a:outerShdw>
                </a:effectLst>
              </a:rPr>
              <a:t>Лечение пациента</a:t>
            </a:r>
            <a:r>
              <a:rPr lang="en-US" dirty="0">
                <a:effectLst>
                  <a:outerShdw blurRad="38100" dist="38100" dir="2700000" algn="tl">
                    <a:srgbClr val="000000">
                      <a:alpha val="43137"/>
                    </a:srgbClr>
                  </a:outerShdw>
                </a:effectLst>
              </a:rPr>
              <a:t>”</a:t>
            </a:r>
            <a:endParaRPr lang="ru-RU"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11A033D0-3C62-4AA2-942E-E00CAC80C574}"/>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831A6067-4843-46A3-9404-C399F91688AE}"/>
              </a:ext>
            </a:extLst>
          </p:cNvPr>
          <p:cNvPicPr>
            <a:picLocks noChangeAspect="1"/>
          </p:cNvPicPr>
          <p:nvPr/>
        </p:nvPicPr>
        <p:blipFill>
          <a:blip r:embed="rId3"/>
          <a:stretch>
            <a:fillRect/>
          </a:stretch>
        </p:blipFill>
        <p:spPr>
          <a:xfrm>
            <a:off x="0" y="1414199"/>
            <a:ext cx="12079386" cy="5152572"/>
          </a:xfrm>
          <a:prstGeom prst="rect">
            <a:avLst/>
          </a:prstGeom>
        </p:spPr>
      </p:pic>
    </p:spTree>
    <p:extLst>
      <p:ext uri="{BB962C8B-B14F-4D97-AF65-F5344CB8AC3E}">
        <p14:creationId xmlns:p14="http://schemas.microsoft.com/office/powerpoint/2010/main" val="1720136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E6DB8A-4DA3-4DB3-94F8-FD7ACFFA5C1D}"/>
              </a:ext>
            </a:extLst>
          </p:cNvPr>
          <p:cNvSpPr>
            <a:spLocks noGrp="1"/>
          </p:cNvSpPr>
          <p:nvPr>
            <p:ph type="title"/>
          </p:nvPr>
        </p:nvSpPr>
        <p:spPr>
          <a:xfrm>
            <a:off x="607569" y="159301"/>
            <a:ext cx="3572545" cy="2845155"/>
          </a:xfrm>
        </p:spPr>
        <p:txBody>
          <a:bodyPr>
            <a:normAutofit/>
          </a:bodyPr>
          <a:lstStyle/>
          <a:p>
            <a:r>
              <a:rPr lang="ru-RU" dirty="0">
                <a:effectLst>
                  <a:outerShdw blurRad="38100" dist="38100" dir="2700000" algn="tl">
                    <a:srgbClr val="000000">
                      <a:alpha val="43137"/>
                    </a:srgbClr>
                  </a:outerShdw>
                </a:effectLst>
              </a:rPr>
              <a:t>Описание подсистемы «Ведение истории болезни»</a:t>
            </a:r>
          </a:p>
        </p:txBody>
      </p:sp>
      <p:pic>
        <p:nvPicPr>
          <p:cNvPr id="4" name="Рисунок 3">
            <a:extLst>
              <a:ext uri="{FF2B5EF4-FFF2-40B4-BE49-F238E27FC236}">
                <a16:creationId xmlns:a16="http://schemas.microsoft.com/office/drawing/2014/main" id="{6110DFE1-FEE7-4C45-803A-D0231AF26C7A}"/>
              </a:ext>
            </a:extLst>
          </p:cNvPr>
          <p:cNvPicPr>
            <a:picLocks noChangeAspect="1"/>
          </p:cNvPicPr>
          <p:nvPr/>
        </p:nvPicPr>
        <p:blipFill>
          <a:blip r:embed="rId2"/>
          <a:stretch>
            <a:fillRect/>
          </a:stretch>
        </p:blipFill>
        <p:spPr>
          <a:xfrm>
            <a:off x="3886888" y="27294"/>
            <a:ext cx="8319626" cy="6335810"/>
          </a:xfrm>
          <a:prstGeom prst="rect">
            <a:avLst/>
          </a:prstGeom>
        </p:spPr>
      </p:pic>
    </p:spTree>
    <p:extLst>
      <p:ext uri="{BB962C8B-B14F-4D97-AF65-F5344CB8AC3E}">
        <p14:creationId xmlns:p14="http://schemas.microsoft.com/office/powerpoint/2010/main" val="1077863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96CBF-36B8-4238-8C61-BBA8599B144D}"/>
              </a:ext>
            </a:extLst>
          </p:cNvPr>
          <p:cNvSpPr>
            <a:spLocks noGrp="1"/>
          </p:cNvSpPr>
          <p:nvPr>
            <p:ph type="title"/>
          </p:nvPr>
        </p:nvSpPr>
        <p:spPr/>
        <p:txBody>
          <a:bodyPr/>
          <a:lstStyle/>
          <a:p>
            <a:pPr algn="ctr"/>
            <a:r>
              <a:rPr lang="ru-RU" dirty="0">
                <a:effectLst>
                  <a:outerShdw blurRad="38100" dist="38100" dir="2700000" algn="tl">
                    <a:srgbClr val="000000">
                      <a:alpha val="43137"/>
                    </a:srgbClr>
                  </a:outerShdw>
                </a:effectLst>
              </a:rPr>
              <a:t>Диаграмма потоков данных </a:t>
            </a:r>
            <a:r>
              <a:rPr lang="en-US" dirty="0">
                <a:effectLst>
                  <a:outerShdw blurRad="38100" dist="38100" dir="2700000" algn="tl">
                    <a:srgbClr val="000000">
                      <a:alpha val="43137"/>
                    </a:srgbClr>
                  </a:outerShdw>
                </a:effectLst>
              </a:rPr>
              <a:t>DFD</a:t>
            </a:r>
            <a:endParaRPr lang="ru-RU" dirty="0">
              <a:effectLst>
                <a:outerShdw blurRad="38100" dist="38100" dir="2700000" algn="tl">
                  <a:srgbClr val="000000">
                    <a:alpha val="43137"/>
                  </a:srgbClr>
                </a:outerShdw>
              </a:effectLst>
            </a:endParaRPr>
          </a:p>
        </p:txBody>
      </p:sp>
      <p:sp>
        <p:nvSpPr>
          <p:cNvPr id="3" name="Объект 2">
            <a:extLst>
              <a:ext uri="{FF2B5EF4-FFF2-40B4-BE49-F238E27FC236}">
                <a16:creationId xmlns:a16="http://schemas.microsoft.com/office/drawing/2014/main" id="{C646A014-3CAE-4C40-839A-82993E62B7A8}"/>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45D67ADF-84EA-4F6B-9352-F9C779158EB8}"/>
              </a:ext>
            </a:extLst>
          </p:cNvPr>
          <p:cNvPicPr>
            <a:picLocks noChangeAspect="1"/>
          </p:cNvPicPr>
          <p:nvPr/>
        </p:nvPicPr>
        <p:blipFill>
          <a:blip r:embed="rId2"/>
          <a:stretch>
            <a:fillRect/>
          </a:stretch>
        </p:blipFill>
        <p:spPr>
          <a:xfrm>
            <a:off x="591297" y="1843315"/>
            <a:ext cx="11295903" cy="4466045"/>
          </a:xfrm>
          <a:prstGeom prst="rect">
            <a:avLst/>
          </a:prstGeom>
        </p:spPr>
      </p:pic>
    </p:spTree>
    <p:extLst>
      <p:ext uri="{BB962C8B-B14F-4D97-AF65-F5344CB8AC3E}">
        <p14:creationId xmlns:p14="http://schemas.microsoft.com/office/powerpoint/2010/main" val="30889346"/>
      </p:ext>
    </p:extLst>
  </p:cSld>
  <p:clrMapOvr>
    <a:masterClrMapping/>
  </p:clrMapOvr>
</p:sld>
</file>

<file path=ppt/theme/theme1.xml><?xml version="1.0" encoding="utf-8"?>
<a:theme xmlns:a="http://schemas.openxmlformats.org/drawingml/2006/main" name="AccentBox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3903</TotalTime>
  <Words>1767</Words>
  <Application>Microsoft Office PowerPoint</Application>
  <PresentationFormat>Широкоэкранный</PresentationFormat>
  <Paragraphs>401</Paragraphs>
  <Slides>20</Slides>
  <Notes>11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Avenir Next LT Pro</vt:lpstr>
      <vt:lpstr>Calibri</vt:lpstr>
      <vt:lpstr>Times New Roman</vt:lpstr>
      <vt:lpstr>AccentBoxVTI</vt:lpstr>
      <vt:lpstr>Презентация PowerPoint</vt:lpstr>
      <vt:lpstr>Описание предметной области</vt:lpstr>
      <vt:lpstr>Спецификация проблемы</vt:lpstr>
      <vt:lpstr>Обзор и анализ существующих систем</vt:lpstr>
      <vt:lpstr>Концептуальная модель</vt:lpstr>
      <vt:lpstr>Контекстная диаграмма IDEF0 “Лечение пациента”</vt:lpstr>
      <vt:lpstr>Декомпозиция контекстной диаграммы IDEF0 “Лечение пациента”</vt:lpstr>
      <vt:lpstr>Описание подсистемы «Ведение истории болезни»</vt:lpstr>
      <vt:lpstr>Диаграмма потоков данных DFD</vt:lpstr>
      <vt:lpstr>Таблица 1. Идентификация активов </vt:lpstr>
      <vt:lpstr>Презентация PowerPoint</vt:lpstr>
      <vt:lpstr>Актуальные угрозы</vt:lpstr>
      <vt:lpstr>Цели разработки </vt:lpstr>
      <vt:lpstr>Принятые решения по ИБ </vt:lpstr>
      <vt:lpstr>  Функциональные требования Разрабатываемая система должна выполнить следующие функции:</vt:lpstr>
      <vt:lpstr>Состав подсистем медицинской информационной  системы МИС содержит следующий состав подсистем: </vt:lpstr>
      <vt:lpstr>Диаграмма деятельности «Вход в систему» </vt:lpstr>
      <vt:lpstr>Диаграмма деятельности «Регистрация на прием»</vt:lpstr>
      <vt:lpstr>Диаграмма деятельности «Составление графика приема»</vt:lpstr>
      <vt:lpstr>Диаграмма деятельности «Ведение истории болезни»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Mazhitov</dc:creator>
  <cp:lastModifiedBy>Mazhitov</cp:lastModifiedBy>
  <cp:revision>57</cp:revision>
  <dcterms:created xsi:type="dcterms:W3CDTF">2021-02-25T22:34:30Z</dcterms:created>
  <dcterms:modified xsi:type="dcterms:W3CDTF">2021-03-20T10:25:15Z</dcterms:modified>
</cp:coreProperties>
</file>