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0"/>
  </p:notesMasterIdLst>
  <p:sldIdLst>
    <p:sldId id="256" r:id="rId2"/>
    <p:sldId id="264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60" r:id="rId12"/>
    <p:sldId id="265" r:id="rId13"/>
    <p:sldId id="266" r:id="rId14"/>
    <p:sldId id="267" r:id="rId15"/>
    <p:sldId id="268" r:id="rId16"/>
    <p:sldId id="283" r:id="rId17"/>
    <p:sldId id="284" r:id="rId18"/>
    <p:sldId id="263" r:id="rId19"/>
    <p:sldId id="269" r:id="rId20"/>
    <p:sldId id="270" r:id="rId21"/>
    <p:sldId id="261" r:id="rId22"/>
    <p:sldId id="278" r:id="rId23"/>
    <p:sldId id="279" r:id="rId24"/>
    <p:sldId id="280" r:id="rId25"/>
    <p:sldId id="281" r:id="rId26"/>
    <p:sldId id="282" r:id="rId27"/>
    <p:sldId id="276" r:id="rId28"/>
    <p:sldId id="28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zhitov" initials="M" lastIdx="1" clrIdx="0">
    <p:extLst>
      <p:ext uri="{19B8F6BF-5375-455C-9EA6-DF929625EA0E}">
        <p15:presenceInfo xmlns:p15="http://schemas.microsoft.com/office/powerpoint/2012/main" userId="Mazhit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92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E14E1-1A69-4263-8CBB-A79FE2102671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D958-0837-4A46-B5EA-D078B14A0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9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формулировки требований к функциональному поведению проектируемой системы разработана концептуальная модель разрабатываемой системы. Концептуальная модель разрабатываемой системы изображена на рисунках и схем в виде UML–диаграммы вариантов использования (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Каждый вариант использования определяет последовательность действий, которые должны быть выполнены проектируемой системой при взаимодействии ее с соответствующим пользователем. Пользователь – это любой внешний фактор по отношению к моделируемой системе, который взаимодействует с системой и использует ее функциональные возможности для достижения определенных целей или решения частных задач.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Регистратор - управляет процессом регистрации, ведёт (т. е. вводит, изменяет, удаляет) данные о врачах и пациентах;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Пациент - Регистрируется на прием к врачу, получает медицинскую помощь.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Врач - Ведет прием, имеет возможность составлять график приема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0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C0BE8-FB5D-4F45-8D70-94870A77AF3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выполнении процесса «A0 Лечение пациента» осуществляется взаимодействие с другими процессами и с внешней средой по входу, выходу, управлению и механизмам: (Рисунок 2.7, Таблица 2.1).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управление вошли: (Таблица 2.3)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Прайс-лист услуг.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Законы и стандарты здравоохранения.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Механизмами осуществления процесса являются: (Таблица 2.4)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Пациенты.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МИС.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Персонал. 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Входными данными являются данные пользователя. Результатом работы системы будут: счет оплаченных услуг, больничный лист и справка о выписке.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№ 	Вход 	Объекты 	Поступает от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Исполнитель 	Процесс/Внешняя среда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	Данные пациента 	СНИЛС, ПОЛИС 	Пациенты 	Пациенты 	</a:t>
            </a:r>
          </a:p>
          <a:p>
            <a:endParaRPr lang="en-US" dirty="0"/>
          </a:p>
          <a:p>
            <a:endParaRPr lang="en-US" dirty="0"/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Выход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Объекты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Передается 	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Получатель 	Процесс/Внешняя среда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	Счет оплаченных услуг 	Чек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Пациенты 	Пациенты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	Больничный лист 	Лист нетрудоспособности 	Пациенты 	Пациенты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	Справка о выписке 	Справка 027у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Пациенты 	Пациенты 	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 процесса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№ 	Выход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Объекты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Поступает от 	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Исполнитель 	Процесс/Внешняя среда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	Прайс-лист услуг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Перечень оказываемых услуг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-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	Законы и стандарты здравоохранения 	Федеральные, региональные законы и приказы 	- 	Министерство здравоохранения РФ 	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Механизмы процесса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№ 	Выход 	Объекты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Передается 	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Получатель 	Процесс/Внешняя среда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	Пациенты 	Пациенты 	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	-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	МИС 	Взаимодействие модулей в информационной системе 	- 	- 	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	Персонал 	Врач, администратор, средний мед. персонал 	- 	- 	</a:t>
            </a: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1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Контекстная диаграмма была разбита на 7 блоков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Создание случая.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Осмотр пациента.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Ведение истории болезни.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Закрытый случай, выписанный счет-оплата.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Проверка оплаченного счета.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Оформление больничного листа. 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Оформление выписного эпикриза.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нарушителям типа А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относятся сотрудники больницы, имеющие право работы с веб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прилодения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рабочим станциям который предназначен для работы докторов, а также имеющие к нему физический доступ. К ним можно отнести работников больницы, которые в корыстных целях могут скомпрометировать интеллектуальную собственность, хранящуюся на данном рабочем станции, например, украсть персональных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Лица, относящиеся к нарушителям типа Б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компьютерными злоумышленниками, которые пытаются удаленно получить доступ к веб-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прилодения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целью получения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аутентификационных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от различных информационных ресурсах, используемых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врачем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получения/подмены почтовых сообщений, кражи информации, хранящейся на жестком диске рабочей станции или на подключаемых внешних носителях информации.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Нарушителями типа В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являются люди, имеющие физический доступ на территорию больницы, однако не имеющие права работы с веб-приложением. К данному типу нарушителей могут относится пациенты, желающие в корыстных целях, получить доступ, желающие заполучить информацию, представляющую собой конфиденциальные и персональные данные собственность другого врача или пациента с целью присвоения.</a:t>
            </a: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нарушителям типа Г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относиться сотрудники больницы, имеющие право работы с веб-приложением, а также имеющие к нему как физический, так и логический доступ. К ним относятся системные администраторы, имеющие право и возможность настраивать параметры передачи персональных данных, модифицировать параметров передачи информации, имеющие возможность физического извлечения/замены элементов компьютеров врача.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D958-0837-4A46-B5EA-D078B14A067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4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вариант использования описывает вход пользователя в систему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запрашивает имя пользователя и пароль.</a:t>
            </a:r>
          </a:p>
          <a:p>
            <a:pPr lvl="0"/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вводит имя и пароль.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подтверждает правильность имени и пароля, определяет тип пользователя (пациент/врач/администратор) и выводит главное меню, дающее доступ к функциям системы в соответствии с типом пользователя.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(Альтернативные потоки):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обнаруживает, что комбинация имени и пароля не верна.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сообщает об ошибке и предлагает пользователю либо заново ввести имя и пароль, либо отказаться от входа в систему.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сообщает системе свой выбор.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 выбором пользователя либо выполнение переходит на начало основного потока, либо вариант использования завершается.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(Предусловия):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Отсутствуют.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(Постусловия):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вариант использования выполнен успешно, система предоставляет доступ к главному меню пользователю, сообщившему верную комбинацию имени и пароля.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вариант использования позволяет пациенту зарегистрироваться на прием к врачу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сообщает о желании зарегистрироваться на прием.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предлагает ввести данные.</a:t>
            </a:r>
          </a:p>
          <a:p>
            <a:pPr lvl="0"/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осуществляет поиск пациента.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сообщает о требуемом действии (т.е. осуществляет поиск свободного времени в графике и предлагает выбрать пациенту время приема).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Пациент сообщает о своем выборе.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подтверждает выбор пациента.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заканчивает сеанс.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(Подчиненные потоки событий):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пациентом времени.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выбирает свободное время в графике врача.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записывает пациента в график.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(Альтернативные потоки):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сообщает об отсутствующем в системе пациенте.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сообщает, что нет свободного времени на прием.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(Предусловие):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Отсутствует.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(Постусловие):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вариант использования завершится успешно, система обновит график на прием в соответствии с выбором пользователя.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2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врачу составлять график приема. В систему передается информация о врачебном	персонале,	созданные	графики	приема, а также пациенты, записанные на прием.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(Основной поток событий):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запрашивает поиск врача.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подтверждает, что врач найден.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сверяет график приема.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запрашивает настройки графика приема конкретного врача.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(Подчиненные потоки событий):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получает настройки графика.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предлагает создание графика.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добавляет пациента в график.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(Альтернативные потоки):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на период составлен: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предлагает пользователю изменить график.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Изменение графика: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Пользователю предлагается осуществить поиск и добавление пациента в график.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(Предусловия):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Врач должен войти в систему.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(Постусловия):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все прошло успешно, составляется график приема.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4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врачу составлять график приема. В систему передается информация о врачебном персонале, созданные графики приема, а также пациенты, записанные на прием.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(Основной поток событий):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запрашивает поиск пациента.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подтверждает, что пациент найден.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запрашивает открытие случая.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редактирует историю болезни (ставит диагноз, назначает исследования, лечебно-диагностические процедуры).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составляет эпикриз.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закрывает случай.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формирует больничный лист.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(Подчиненные потоки событий):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осуществляет поиск пациента: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проводит проверку случая.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 системы редактирует ИБ.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проверяет содержимое в справочнике заболеваний: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диагноза найден.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предлагает пользователю постановку диагноза.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Выписка больничного листа: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уведомляет о готовности больничного листа.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(Альтернативные потоки):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 поиска пациента в системе: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не находит пациента, затем предлагает повторный поиск. B. Система проверяет статус случая: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 случай  закрыт,  то  пользователю  доступна  выписка  больничного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листа.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 Система проверяет содержимое в справочнике заболеваний: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Появляется уведомление об ошибке поиска, система предлагает повторный поиск информации.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 Выписка больничного листа: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уведомляет о формировании больничного листа.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(Предусловия):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Врач должен войти в систему.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(Постусловия):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все прошло успешно, закрывается случай и формируется больничный лист.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0E1F9-6CAC-4A97-88DF-943251119B0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9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0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83FF-3C4E-4BDE-B3EE-B163C92A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60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4C0064-D2C9-4421-B408-9745E7A9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endParaRPr lang="ru-RU" sz="2400" dirty="0"/>
          </a:p>
        </p:txBody>
      </p:sp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B85B1A3-2C0D-432A-B283-0A27A41D4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Белая поверхность с трехмерным треугольником в текстуре">
            <a:extLst>
              <a:ext uri="{FF2B5EF4-FFF2-40B4-BE49-F238E27FC236}">
                <a16:creationId xmlns:a16="http://schemas.microsoft.com/office/drawing/2014/main" id="{E7554077-B59B-417D-83E2-30E3B4B8C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4577141" y="10"/>
            <a:ext cx="7614859" cy="685799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D2B40B76-33D4-4B6C-BE0C-EBFAF6B56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78A7B72-D30A-4F2D-933D-33D5E7C6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3E77314-9BD5-453E-94BC-82AF19397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591C2F4-3297-4DC0-87DD-DCD73F2878B0}"/>
              </a:ext>
            </a:extLst>
          </p:cNvPr>
          <p:cNvSpPr txBox="1">
            <a:spLocks/>
          </p:cNvSpPr>
          <p:nvPr/>
        </p:nvSpPr>
        <p:spPr>
          <a:xfrm>
            <a:off x="1156515" y="33918"/>
            <a:ext cx="10058400" cy="1992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Министерство образования и науки Кыргызской Республики</a:t>
            </a:r>
          </a:p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Кыргызский государственный технический университет им.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И.Раззакова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Факультет информационных технологий</a:t>
            </a:r>
          </a:p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Кафедра «Программное обеспечение компьютерных систем»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1C9B0-C4EE-4FD7-9253-B70A7130C70F}"/>
              </a:ext>
            </a:extLst>
          </p:cNvPr>
          <p:cNvSpPr txBox="1"/>
          <p:nvPr/>
        </p:nvSpPr>
        <p:spPr>
          <a:xfrm>
            <a:off x="1215751" y="2315450"/>
            <a:ext cx="9939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цифровой системы медицинских карт с подсистемой обеспечения информационной безопасности»</a:t>
            </a:r>
          </a:p>
        </p:txBody>
      </p:sp>
      <p:pic>
        <p:nvPicPr>
          <p:cNvPr id="14" name="Picture 2" descr="https://kstu.kg/wp-content/uploads/2014/04/%D0%BB%D0%BE%D0%B3%D0%BE%D1%82%D0%B8%D0%BF-%D0%9A%D0%93%D0%A2%D0%A3.png">
            <a:extLst>
              <a:ext uri="{FF2B5EF4-FFF2-40B4-BE49-F238E27FC236}">
                <a16:creationId xmlns:a16="http://schemas.microsoft.com/office/drawing/2014/main" id="{EF371D85-0E6E-4F1F-8598-FA23E0D2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35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e.kstu.kg/wp-content/uploads/2016/11/logo.png">
            <a:extLst>
              <a:ext uri="{FF2B5EF4-FFF2-40B4-BE49-F238E27FC236}">
                <a16:creationId xmlns:a16="http://schemas.microsoft.com/office/drawing/2014/main" id="{1C7EBFF9-EDC5-47FE-B8F9-206E3D52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01" y="14283"/>
            <a:ext cx="1573199" cy="15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3FAE73CC-7B59-45AA-9BB2-7062DAB0A5C7}"/>
              </a:ext>
            </a:extLst>
          </p:cNvPr>
          <p:cNvSpPr txBox="1">
            <a:spLocks/>
          </p:cNvSpPr>
          <p:nvPr/>
        </p:nvSpPr>
        <p:spPr>
          <a:xfrm>
            <a:off x="2729900" y="478919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ИБ(б)-1-17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Мажитов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Кенешбек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Абдибахапович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99201-C3C8-4BF4-A093-C948238FBBDE}"/>
              </a:ext>
            </a:extLst>
          </p:cNvPr>
          <p:cNvSpPr txBox="1"/>
          <p:nvPr/>
        </p:nvSpPr>
        <p:spPr>
          <a:xfrm>
            <a:off x="4617243" y="6210431"/>
            <a:ext cx="295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Бишкек 2021</a:t>
            </a:r>
          </a:p>
        </p:txBody>
      </p:sp>
    </p:spTree>
    <p:extLst>
      <p:ext uri="{BB962C8B-B14F-4D97-AF65-F5344CB8AC3E}">
        <p14:creationId xmlns:p14="http://schemas.microsoft.com/office/powerpoint/2010/main" val="172845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96CBF-36B8-4238-8C61-BBA8599B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Диаграмма потоков данных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6A014-3CAE-4C40-839A-82993E62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67ADF-84EA-4F6B-9352-F9C77915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97" y="1843315"/>
            <a:ext cx="11295903" cy="446604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A30907D5-4484-401D-B716-4AA3B5C41B78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88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89C05-B763-4520-B73C-3D77FCB8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81" y="177341"/>
            <a:ext cx="10515600" cy="790575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Идентификация</a:t>
            </a:r>
            <a:r>
              <a:rPr lang="ru-RU" sz="3200" dirty="0"/>
              <a:t> активов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107745B-58D2-4552-B8D2-E7B1D581F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7481"/>
              </p:ext>
            </p:extLst>
          </p:nvPr>
        </p:nvGraphicFramePr>
        <p:xfrm>
          <a:off x="245202" y="967916"/>
          <a:ext cx="11701595" cy="59167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59265">
                  <a:extLst>
                    <a:ext uri="{9D8B030D-6E8A-4147-A177-3AD203B41FA5}">
                      <a16:colId xmlns:a16="http://schemas.microsoft.com/office/drawing/2014/main" val="662232395"/>
                    </a:ext>
                  </a:extLst>
                </a:gridCol>
                <a:gridCol w="2949135">
                  <a:extLst>
                    <a:ext uri="{9D8B030D-6E8A-4147-A177-3AD203B41FA5}">
                      <a16:colId xmlns:a16="http://schemas.microsoft.com/office/drawing/2014/main" val="2810325626"/>
                    </a:ext>
                  </a:extLst>
                </a:gridCol>
                <a:gridCol w="2380298">
                  <a:extLst>
                    <a:ext uri="{9D8B030D-6E8A-4147-A177-3AD203B41FA5}">
                      <a16:colId xmlns:a16="http://schemas.microsoft.com/office/drawing/2014/main" val="2302701758"/>
                    </a:ext>
                  </a:extLst>
                </a:gridCol>
                <a:gridCol w="1384618">
                  <a:extLst>
                    <a:ext uri="{9D8B030D-6E8A-4147-A177-3AD203B41FA5}">
                      <a16:colId xmlns:a16="http://schemas.microsoft.com/office/drawing/2014/main" val="3668041493"/>
                    </a:ext>
                  </a:extLst>
                </a:gridCol>
                <a:gridCol w="4228279">
                  <a:extLst>
                    <a:ext uri="{9D8B030D-6E8A-4147-A177-3AD203B41FA5}">
                      <a16:colId xmlns:a16="http://schemas.microsoft.com/office/drawing/2014/main" val="728439245"/>
                    </a:ext>
                  </a:extLst>
                </a:gridCol>
              </a:tblGrid>
              <a:tr h="606040"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61620" marR="45085" indent="-20701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Процесс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ы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5445" marR="60960" indent="-304800">
                        <a:lnSpc>
                          <a:spcPct val="98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Информационны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й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актив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06705" marR="78105" indent="-224155">
                        <a:lnSpc>
                          <a:spcPct val="98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Приоритеты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2550" indent="259715">
                        <a:lnSpc>
                          <a:spcPct val="98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Среда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обработки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ИА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0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Уязвимость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безопасности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01682"/>
                  </a:ext>
                </a:extLst>
              </a:tr>
              <a:tr h="2885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8-10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компонента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 Repository Service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операционной системы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2616"/>
                  </a:ext>
                </a:extLst>
              </a:tr>
              <a:tr h="306868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1435" marR="3683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Регистр ация пациент ов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1435" marR="172085"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Сведения о пациенте, персональные данные пациента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1755" marR="78105"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Конфиден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циальност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ь,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Доступнос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ть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Целостнос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ть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нарушителю повысить свои привилегии или выполнить произвольный код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71970"/>
                  </a:ext>
                </a:extLst>
              </a:tr>
              <a:tr h="4800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" marR="201295"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Ubuntu 16.04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82245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программного обеспечения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Firefox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Firefox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esr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связанная с непринятием мер по защите структуры веб-страницы, позволяющая нарушителю оказать воздействие на целостность данных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17493"/>
                  </a:ext>
                </a:extLst>
              </a:tr>
              <a:tr h="6377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" marR="42291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Интернет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Браузеры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95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сервера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Internet Information Server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IIS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операционных систем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выполнить атаку типа «межсайтовая подделка запросов»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83690"/>
                  </a:ext>
                </a:extLst>
              </a:tr>
              <a:tr h="3524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8-10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1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компонента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операционной системы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19053"/>
                  </a:ext>
                </a:extLst>
              </a:tr>
              <a:tr h="182417">
                <a:tc rowSpan="3">
                  <a:txBody>
                    <a:bodyPr/>
                    <a:lstStyle/>
                    <a:p>
                      <a:pPr marL="51435" marR="3683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Заполне ние история болезни пациент а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51435" marR="98425">
                        <a:spcBef>
                          <a:spcPts val="1060"/>
                        </a:spcBef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Сведение болезни пациента, история болезни пациента, медицинская книжка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1755" marR="78105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Доступнос ть, Целостнос ть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раскрыть защищаемую информацию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20574"/>
                  </a:ext>
                </a:extLst>
              </a:tr>
              <a:tr h="6355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" marR="20129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Ubuntu 16.04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257175">
                        <a:lnSpc>
                          <a:spcPct val="106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модуля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отображения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WebKit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операционных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систем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iOS,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tvOS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мультимедийного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проигрывателя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iTunes for Windows,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браузера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Safari и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сервиса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iCloud for Windows,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позволяющая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нарушителю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раскрыть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защищаемую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информацию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06210"/>
                  </a:ext>
                </a:extLst>
              </a:tr>
              <a:tr h="6603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" marR="118110">
                        <a:lnSpc>
                          <a:spcPct val="98000"/>
                        </a:lnSpc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Андроид и iOs платформах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70180">
                        <a:lnSpc>
                          <a:spcPct val="107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механизма навигации в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Android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браузера 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Chrome</a:t>
                      </a: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оказать воздействие на целостность данных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67898"/>
                  </a:ext>
                </a:extLst>
              </a:tr>
              <a:tr h="162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36830">
                        <a:spcBef>
                          <a:spcPts val="82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Регистр ация врачей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128905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Персональные данные врача, его адресные, контактные данные, данные родственников, детали его квалификации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8105"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Конфиден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циальност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ь,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Доступнос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ть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Целостнос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ть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" marR="201295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Ubuntu 16.04</a:t>
                      </a:r>
                      <a:endParaRPr lang="ru-RU" sz="10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49530" marR="94615">
                        <a:lnSpc>
                          <a:spcPct val="10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в коде, отвечающем за построение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DNS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-ответов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DNS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-сервера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Dnsmasq</a:t>
                      </a: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вызвать отказ в обслуживании или выполнить произвольный код</a:t>
                      </a:r>
                      <a:endParaRPr lang="ru-RU" sz="10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54035"/>
                  </a:ext>
                </a:extLst>
              </a:tr>
            </a:tbl>
          </a:graphicData>
        </a:graphic>
      </p:graphicFrame>
      <p:sp>
        <p:nvSpPr>
          <p:cNvPr id="4" name="Овал 3">
            <a:extLst>
              <a:ext uri="{FF2B5EF4-FFF2-40B4-BE49-F238E27FC236}">
                <a16:creationId xmlns:a16="http://schemas.microsoft.com/office/drawing/2014/main" id="{82097D58-F03B-4F94-B33B-DF473C78ACB2}"/>
              </a:ext>
            </a:extLst>
          </p:cNvPr>
          <p:cNvSpPr/>
          <p:nvPr/>
        </p:nvSpPr>
        <p:spPr>
          <a:xfrm>
            <a:off x="11495809" y="6181344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960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4E314-9CD8-47A3-8C91-57D2D1BA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17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 таблицы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F1FD174-2EC0-4E26-8C03-A414F7EDB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258831"/>
              </p:ext>
            </p:extLst>
          </p:nvPr>
        </p:nvGraphicFramePr>
        <p:xfrm>
          <a:off x="571502" y="0"/>
          <a:ext cx="11404599" cy="40476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7397">
                  <a:extLst>
                    <a:ext uri="{9D8B030D-6E8A-4147-A177-3AD203B41FA5}">
                      <a16:colId xmlns:a16="http://schemas.microsoft.com/office/drawing/2014/main" val="24131452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0632066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47817537"/>
                    </a:ext>
                  </a:extLst>
                </a:gridCol>
                <a:gridCol w="1873217">
                  <a:extLst>
                    <a:ext uri="{9D8B030D-6E8A-4147-A177-3AD203B41FA5}">
                      <a16:colId xmlns:a16="http://schemas.microsoft.com/office/drawing/2014/main" val="3643068682"/>
                    </a:ext>
                  </a:extLst>
                </a:gridCol>
                <a:gridCol w="7016785">
                  <a:extLst>
                    <a:ext uri="{9D8B030D-6E8A-4147-A177-3AD203B41FA5}">
                      <a16:colId xmlns:a16="http://schemas.microsoft.com/office/drawing/2014/main" val="1098920922"/>
                    </a:ext>
                  </a:extLst>
                </a:gridCol>
              </a:tblGrid>
              <a:tr h="28874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53340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Редакти рование данных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60960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История болезни, сведения о здоровье, рецепты, назначение на лечение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1755" marR="78105">
                        <a:spcBef>
                          <a:spcPts val="79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Доступность, Целостность, Конфиденциальность,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4295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8-10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83185">
                        <a:lnSpc>
                          <a:spcPct val="106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компонента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Media Foundation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операционных систем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установить программы, просматривать, изменять или удалять данные с правами авторизованного пользователя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08835"/>
                  </a:ext>
                </a:extLst>
              </a:tr>
              <a:tr h="3863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4295">
                        <a:spcBef>
                          <a:spcPts val="107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iOs платформа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32080">
                        <a:lnSpc>
                          <a:spcPct val="106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операционных систем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tvOS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macOS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watchOS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браузера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Safari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мультимедийного проигрывателя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iTunes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для операционных систем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 сервиса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iCloud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для операционных систем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вызванная целочисленным переполнением, позволяющая нарушителю выполнить произвольный код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0030"/>
                  </a:ext>
                </a:extLst>
              </a:tr>
              <a:tr h="2969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4295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100965">
                        <a:lnSpc>
                          <a:spcPct val="105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реализации функций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json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populate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recordset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jsonb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populate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recordset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системы управления базами данных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вызвать отказ в обслуживании или получить несанкционированный доступ к защищаемой информации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00389"/>
                  </a:ext>
                </a:extLst>
              </a:tr>
              <a:tr h="47292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45085">
                        <a:spcBef>
                          <a:spcPts val="77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Обмен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данным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64135">
                        <a:spcBef>
                          <a:spcPts val="101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персональные данные, документы о состояние пациента, отчеты о пациентах, отчеты в</a:t>
                      </a:r>
                      <a:r>
                        <a:rPr lang="ru-RU" sz="1200" b="0" spc="-1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МинЗдрав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1755" marR="85090"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Целостность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4295" marR="201295">
                        <a:lnSpc>
                          <a:spcPct val="98000"/>
                        </a:lnSpc>
                        <a:spcBef>
                          <a:spcPts val="107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Ubuntu 16.04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49530" marR="173990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функции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HandleRFBServerMessage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кроссплатформенной библиотеки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LibVNCServer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получить доступ к конфиденциальным данным, нарушить их целостность, а также вызвать отказ в обслуживании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60938"/>
                  </a:ext>
                </a:extLst>
              </a:tr>
              <a:tr h="6040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4295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99060">
                        <a:lnSpc>
                          <a:spcPct val="106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скрипта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ctlcluster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из пакета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common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система управления базами данных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получить несанкционированный доступ к конфиденциальным данным, вызвать отказ в обслуживании и оказать воздействие на целостность данных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40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F4F496A-D37E-4411-A324-7C0CC6CDF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49919"/>
              </p:ext>
            </p:extLst>
          </p:nvPr>
        </p:nvGraphicFramePr>
        <p:xfrm>
          <a:off x="571501" y="4069080"/>
          <a:ext cx="11404599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12648">
                  <a:extLst>
                    <a:ext uri="{9D8B030D-6E8A-4147-A177-3AD203B41FA5}">
                      <a16:colId xmlns:a16="http://schemas.microsoft.com/office/drawing/2014/main" val="1028301896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2973245307"/>
                    </a:ext>
                  </a:extLst>
                </a:gridCol>
                <a:gridCol w="776967">
                  <a:extLst>
                    <a:ext uri="{9D8B030D-6E8A-4147-A177-3AD203B41FA5}">
                      <a16:colId xmlns:a16="http://schemas.microsoft.com/office/drawing/2014/main" val="141563642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680631342"/>
                    </a:ext>
                  </a:extLst>
                </a:gridCol>
                <a:gridCol w="7010401">
                  <a:extLst>
                    <a:ext uri="{9D8B030D-6E8A-4147-A177-3AD203B41FA5}">
                      <a16:colId xmlns:a16="http://schemas.microsoft.com/office/drawing/2014/main" val="4260623160"/>
                    </a:ext>
                  </a:extLst>
                </a:gridCol>
              </a:tblGrid>
              <a:tr h="46377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35814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Назначение врача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1435" marR="167005"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Назначение врача на лечение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3025" marR="86360">
                        <a:spcBef>
                          <a:spcPts val="103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Конфиден циальност ь, Целостнос ть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3025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Ubuntu 16.04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821055">
                        <a:lnSpc>
                          <a:spcPct val="105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реализации класса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DirectoryIterator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интерпретатора языка программирования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раскрыть защищаемую информацию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38517"/>
                  </a:ext>
                </a:extLst>
              </a:tr>
              <a:tr h="335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3025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628650">
                        <a:lnSpc>
                          <a:spcPct val="105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библиотеки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libpq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системы управления базами данных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реализовать атаку типа «человек посередине»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3858"/>
                  </a:ext>
                </a:extLst>
              </a:tr>
              <a:tr h="592044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35814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Обработка анализа пациента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51435" marR="75565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Результаты анализа и обследование пациента, назначение на лечение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3025" marR="86360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Конфиден циальност ь, Целостнос ть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3025">
                        <a:spcBef>
                          <a:spcPts val="107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 8-10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499745">
                        <a:lnSpc>
                          <a:spcPct val="105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исполняемого файла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NmAPI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системы мониторинга сетевой инфраструктуры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WhatsUp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Gold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получить несанкционированный доступ к системе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WatsUp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Gold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или выполнить удаленные команды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211429"/>
                  </a:ext>
                </a:extLst>
              </a:tr>
              <a:tr h="335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3025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 Ubuntu 16.04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80670">
                        <a:lnSpc>
                          <a:spcPct val="105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функции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PARSE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_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RSP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ядра операционных систем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получить доступ к защищаемой информации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05794"/>
                  </a:ext>
                </a:extLst>
              </a:tr>
              <a:tr h="344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73025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Интернет Браузеры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09550">
                        <a:lnSpc>
                          <a:spcPct val="105000"/>
                        </a:lnSpc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Уязвимость обработчика сценариев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VBScript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браузера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Internet Explorer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позволяющая нарушителю выполнить произвольный код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77036"/>
                  </a:ext>
                </a:extLst>
              </a:tr>
            </a:tbl>
          </a:graphicData>
        </a:graphic>
      </p:graphicFrame>
      <p:sp>
        <p:nvSpPr>
          <p:cNvPr id="6" name="Овал 5">
            <a:extLst>
              <a:ext uri="{FF2B5EF4-FFF2-40B4-BE49-F238E27FC236}">
                <a16:creationId xmlns:a16="http://schemas.microsoft.com/office/drawing/2014/main" id="{0571E716-2539-4B97-84FF-BDC6527A4BC2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5180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1A7-7A9C-4F29-A8ED-A06107D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04"/>
            <a:ext cx="10515600" cy="88760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Актуальные угрозы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ПДн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7B260-0211-4E45-9C7F-F1FDC93A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2C0AB27A-3930-4BA8-A370-B2714418B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502168"/>
              </p:ext>
            </p:extLst>
          </p:nvPr>
        </p:nvGraphicFramePr>
        <p:xfrm>
          <a:off x="304800" y="900233"/>
          <a:ext cx="11798300" cy="5957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255">
                  <a:extLst>
                    <a:ext uri="{9D8B030D-6E8A-4147-A177-3AD203B41FA5}">
                      <a16:colId xmlns:a16="http://schemas.microsoft.com/office/drawing/2014/main" val="291975075"/>
                    </a:ext>
                  </a:extLst>
                </a:gridCol>
                <a:gridCol w="3412829">
                  <a:extLst>
                    <a:ext uri="{9D8B030D-6E8A-4147-A177-3AD203B41FA5}">
                      <a16:colId xmlns:a16="http://schemas.microsoft.com/office/drawing/2014/main" val="3815207471"/>
                    </a:ext>
                  </a:extLst>
                </a:gridCol>
                <a:gridCol w="3334608">
                  <a:extLst>
                    <a:ext uri="{9D8B030D-6E8A-4147-A177-3AD203B41FA5}">
                      <a16:colId xmlns:a16="http://schemas.microsoft.com/office/drawing/2014/main" val="3822341533"/>
                    </a:ext>
                  </a:extLst>
                </a:gridCol>
                <a:gridCol w="3334608">
                  <a:extLst>
                    <a:ext uri="{9D8B030D-6E8A-4147-A177-3AD203B41FA5}">
                      <a16:colId xmlns:a16="http://schemas.microsoft.com/office/drawing/2014/main" val="14970595"/>
                    </a:ext>
                  </a:extLst>
                </a:gridCol>
              </a:tblGrid>
              <a:tr h="230259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реализации угрозы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Показатель опасности угрозы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40580"/>
                  </a:ext>
                </a:extLst>
              </a:tr>
              <a:tr h="256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Низкая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Высокая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7897671"/>
                  </a:ext>
                </a:extLst>
              </a:tr>
              <a:tr h="16377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Низкая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неактуальная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изменения данных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Сбой в работе ОС (Источник-Техногенный)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хищения информации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нарушения доступности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уничтожения информации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НСД к персональному компьютеру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PostgreSQL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Сбои подачи электроэнергии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Ubuntu server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8851437"/>
                  </a:ext>
                </a:extLst>
              </a:tr>
              <a:tr h="12858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Средняя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Сбои подачи электроэнергии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(ОС персонального компьютера))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уничтожения информации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(ОС персонального компьютера))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изменения данных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(ОС персонального компьютера))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–Перехват аутентификационных данных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0272682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Высокая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нарушения доступности (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(ОС персонального компьютера))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Сбой в работе ОС (Источник-Антропогенный)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4880170"/>
                  </a:ext>
                </a:extLst>
              </a:tr>
              <a:tr h="15762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Очень высокая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Удаленное получение документов, отправленных на сетевой принтер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Угроза хищения информации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(ОС персонального компьютера))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НСД к персональному компьютеру (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(ОС персонального компьютера))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6413237"/>
                  </a:ext>
                </a:extLst>
              </a:tr>
            </a:tbl>
          </a:graphicData>
        </a:graphic>
      </p:graphicFrame>
      <p:sp>
        <p:nvSpPr>
          <p:cNvPr id="6" name="Овал 5">
            <a:extLst>
              <a:ext uri="{FF2B5EF4-FFF2-40B4-BE49-F238E27FC236}">
                <a16:creationId xmlns:a16="http://schemas.microsoft.com/office/drawing/2014/main" id="{0870ABB5-8F0A-4C4F-885D-A639B784737B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9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436AD-045C-4ED6-8022-35A01114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dirty="0"/>
              <a:t>Можно распределить угрозы на угрозы конфиденциальности, целостности и доступности: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85AA7-18AC-40CE-A2AF-1955CA78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500"/>
            <a:ext cx="11595100" cy="505460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Угрозы конфиденциальности:</a:t>
            </a: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Перехват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хранение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резервных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носителях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превышение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полномочий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злоупотребление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полномочиями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утечка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кража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Угрозы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целостности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ввод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неверных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изменение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модификация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уничтожение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дублирование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ража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Угрозы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доступности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Отказ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программного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обеспечения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некорректное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действие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пользователя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разрушение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нарушение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сети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Угрозы на уровне веб приложения:</a:t>
            </a:r>
          </a:p>
          <a:p>
            <a:pPr lvl="2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Угрозы специфичные для баз данных.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-инъекции)</a:t>
            </a:r>
          </a:p>
          <a:p>
            <a:pPr lvl="2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Некорректная аутентификация и управление сессией</a:t>
            </a:r>
          </a:p>
          <a:p>
            <a:pPr lvl="2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Межсайтовый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скриптинг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XSS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Cross Site Scripting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)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-инъекции)</a:t>
            </a:r>
          </a:p>
          <a:p>
            <a:pPr lvl="2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Нарушение контроля доступа</a:t>
            </a:r>
          </a:p>
          <a:p>
            <a:pPr lvl="2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Подделка межсайтовых запросов </a:t>
            </a:r>
          </a:p>
          <a:p>
            <a:pPr lvl="2"/>
            <a:endParaRPr lang="ru-RU" sz="16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1F8E8E1-5B08-4D8E-BFD9-C100ACDB4AA0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2635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12C1F-5C12-4701-A097-C8B0D0F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err="1"/>
              <a:t>Виды</a:t>
            </a:r>
            <a:r>
              <a:rPr lang="en-US" sz="3500" b="1" dirty="0"/>
              <a:t> </a:t>
            </a:r>
            <a:r>
              <a:rPr lang="en-US" sz="3500" b="1" dirty="0" err="1"/>
              <a:t>нарушителя</a:t>
            </a:r>
            <a:r>
              <a:rPr lang="en-US" sz="3500" b="1" dirty="0"/>
              <a:t>:</a:t>
            </a:r>
            <a:endParaRPr lang="ru-RU" sz="3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99A89-6D10-4D60-AAA9-CD288A37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Нарушители типа 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-сотрудники больницы, имеющие право работы с МИС.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Нарушители типа 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-компьютерные злоумышленники, которые пытаются удаленно получить доступ к МИС.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Нарушители типа 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-являются люди, имеющие физический доступ на территорию больницы, однако не имеющие права работы с МИС.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Нарушители типа Г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могут относиться сотрудники больницы, имеющие право работы с МИС, а также имеющие к нему как физический, так и логический доступ. К ним относятся системные администраторы.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86887D6-29FD-472B-9EAE-2B373BA23140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804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E3C72-EA34-475B-945C-1FA7047D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88C1D2C-8CBB-44E8-A8F4-F26A27E3B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98101"/>
              </p:ext>
            </p:extLst>
          </p:nvPr>
        </p:nvGraphicFramePr>
        <p:xfrm>
          <a:off x="838200" y="156813"/>
          <a:ext cx="10515600" cy="65443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73036">
                  <a:extLst>
                    <a:ext uri="{9D8B030D-6E8A-4147-A177-3AD203B41FA5}">
                      <a16:colId xmlns:a16="http://schemas.microsoft.com/office/drawing/2014/main" val="2106603282"/>
                    </a:ext>
                  </a:extLst>
                </a:gridCol>
                <a:gridCol w="1451639">
                  <a:extLst>
                    <a:ext uri="{9D8B030D-6E8A-4147-A177-3AD203B41FA5}">
                      <a16:colId xmlns:a16="http://schemas.microsoft.com/office/drawing/2014/main" val="3180892715"/>
                    </a:ext>
                  </a:extLst>
                </a:gridCol>
                <a:gridCol w="1183723">
                  <a:extLst>
                    <a:ext uri="{9D8B030D-6E8A-4147-A177-3AD203B41FA5}">
                      <a16:colId xmlns:a16="http://schemas.microsoft.com/office/drawing/2014/main" val="3954879458"/>
                    </a:ext>
                  </a:extLst>
                </a:gridCol>
                <a:gridCol w="1258947">
                  <a:extLst>
                    <a:ext uri="{9D8B030D-6E8A-4147-A177-3AD203B41FA5}">
                      <a16:colId xmlns:a16="http://schemas.microsoft.com/office/drawing/2014/main" val="3203156801"/>
                    </a:ext>
                  </a:extLst>
                </a:gridCol>
                <a:gridCol w="1038500">
                  <a:extLst>
                    <a:ext uri="{9D8B030D-6E8A-4147-A177-3AD203B41FA5}">
                      <a16:colId xmlns:a16="http://schemas.microsoft.com/office/drawing/2014/main" val="808169355"/>
                    </a:ext>
                  </a:extLst>
                </a:gridCol>
                <a:gridCol w="3109755">
                  <a:extLst>
                    <a:ext uri="{9D8B030D-6E8A-4147-A177-3AD203B41FA5}">
                      <a16:colId xmlns:a16="http://schemas.microsoft.com/office/drawing/2014/main" val="3513457962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marL="88265" marR="66675" indent="93345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наруш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15570">
                        <a:lnSpc>
                          <a:spcPts val="128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ителя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2705" indent="287020">
                        <a:lnSpc>
                          <a:spcPct val="100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нарушителя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Опыт и знания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marR="7239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Доступные ресурсы для реализации</a:t>
                      </a:r>
                    </a:p>
                    <a:p>
                      <a:pPr marL="80645" marR="72390" algn="ctr">
                        <a:lnSpc>
                          <a:spcPts val="128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угрозы ИБ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230505"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Мотивация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18210"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 реализация угроз ИБ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7722931"/>
                  </a:ext>
                </a:extLst>
              </a:tr>
              <a:tr h="271640"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9850" marR="52070"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Внешни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й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наруши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тель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6675" marR="68580"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Антпрогенн ый Б. Компьютерн ые злоумышленн ики (хакеры)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6675" marR="61595">
                        <a:spcAft>
                          <a:spcPts val="0"/>
                        </a:spcAft>
                        <a:tabLst>
                          <a:tab pos="464820" algn="l"/>
                          <a:tab pos="568960" algn="l"/>
                          <a:tab pos="624205" algn="l"/>
                          <a:tab pos="880110" algn="l"/>
                          <a:tab pos="1074420" algn="l"/>
                        </a:tabLs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Опыт:		</a:t>
                      </a:r>
                      <a:r>
                        <a:rPr lang="ru-RU" sz="1000" b="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продвинутый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пользователь ПК. Владеет сведениями об			</a:t>
                      </a:r>
                      <a:r>
                        <a:rPr lang="ru-RU" sz="1000" b="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уязвимостях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компонентов		</a:t>
                      </a:r>
                      <a:r>
                        <a:rPr lang="ru-RU" sz="1000" b="0" spc="-2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сети,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всех	</a:t>
                      </a:r>
                      <a:r>
                        <a:rPr lang="ru-RU" sz="10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реализованных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методах			</a:t>
                      </a:r>
                      <a:r>
                        <a:rPr lang="ru-RU" sz="1000" b="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защиты,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протекающих</a:t>
                      </a:r>
                    </a:p>
                    <a:p>
                      <a:pPr marL="66675" marR="60325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23265" algn="l"/>
                        </a:tabLs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внутри технологичес ких	</a:t>
                      </a:r>
                      <a:r>
                        <a:rPr lang="ru-RU" sz="10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процессов,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методах и средствах реализации компьютерных</a:t>
                      </a:r>
                      <a:r>
                        <a:rPr lang="ru-RU" sz="1000" b="0" spc="-2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атак.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9215" marR="80010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Логический доступ Доступ по протоколу 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 интернет-шлюзу со стороны интернет- сети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9215" marR="62230">
                        <a:spcAft>
                          <a:spcPts val="0"/>
                        </a:spcAft>
                        <a:tabLst>
                          <a:tab pos="437515" algn="l"/>
                          <a:tab pos="1116330" algn="l"/>
                        </a:tabLs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Любопытство или желание самореализации; Выявление компрометирующ ей	</a:t>
                      </a:r>
                      <a:r>
                        <a:rPr lang="ru-RU" sz="1000" b="0" spc="-1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информации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 дальнейшей ее продажи	</a:t>
                      </a:r>
                      <a:r>
                        <a:rPr lang="ru-RU" sz="1000" b="0" spc="-8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получения финансовой выгоды;</a:t>
                      </a:r>
                    </a:p>
                    <a:p>
                      <a:pPr marL="69215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Месть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25400">
                        <a:lnSpc>
                          <a:spcPts val="127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Осуществление несанкционированного логического доступа к ресурсам при физическом доступе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9123848"/>
                  </a:ext>
                </a:extLst>
              </a:tr>
              <a:tr h="2564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Умышленное внедрение вредоносных программ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8697092"/>
                  </a:ext>
                </a:extLst>
              </a:tr>
              <a:tr h="4335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marR="60325" algn="just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Недопустимое изменение характеристик технических средств, в том числе, разрушение или уничтожение технических средств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5748368"/>
                  </a:ext>
                </a:extLst>
              </a:tr>
              <a:tr h="4685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Несанкционированное копирование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6335106"/>
                  </a:ext>
                </a:extLst>
              </a:tr>
              <a:tr h="1473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Недопустимое изменение параметров или свойств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72388837"/>
                  </a:ext>
                </a:extLst>
              </a:tr>
              <a:tr h="3782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5405"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Неправильная настройка параметров оборудования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6397840"/>
                  </a:ext>
                </a:extLst>
              </a:tr>
              <a:tr h="2805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marR="60960">
                        <a:lnSpc>
                          <a:spcPts val="12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  <a:tabLst>
                          <a:tab pos="1091565" algn="l"/>
                          <a:tab pos="1474470" algn="l"/>
                          <a:tab pos="2505075" algn="l"/>
                          <a:tab pos="3368040" algn="l"/>
                        </a:tabLs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Неисполнение	или	ненадлежащее	исполнение	</a:t>
                      </a:r>
                      <a:r>
                        <a:rPr lang="ru-RU" sz="1000" b="0" spc="-2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своих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должностных</a:t>
                      </a:r>
                      <a:r>
                        <a:rPr lang="ru-RU" sz="1000" b="0" spc="-1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обязанностей,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2716663"/>
                  </a:ext>
                </a:extLst>
              </a:tr>
              <a:tr h="36828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85090" marR="75565" algn="ctr"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 нний наруши тель 1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77470" marR="73660" algn="ctr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ru-RU" sz="10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Антропогенн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ый В Системные </a:t>
                      </a:r>
                      <a:r>
                        <a:rPr lang="ru-RU" sz="10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администрато </a:t>
                      </a: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ры,    лаборанты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109855" marR="104140" algn="ctr"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Опыт: продвинутый пользователь ПК. Владеет сведениями об инфраструктуре сети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202565" marR="192405" algn="ctr"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Имеет физический доступ к оборудованию для работы сети, логический доступ сети.</a:t>
                      </a:r>
                    </a:p>
                    <a:p>
                      <a:pPr marL="137160" marR="127635" indent="1270" algn="ctr"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физический доступ в здание/помещение, в котором находятся главные компоненты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69850" marR="63500" algn="ctr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Желание самореализации; Выявление компрометирующ ей информации для дальнейшей ее продажи и получения финансовой выгоды;</a:t>
                      </a:r>
                    </a:p>
                    <a:p>
                      <a:pPr marL="68580" marR="63500" algn="ctr"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Месть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86740">
                        <a:lnSpc>
                          <a:spcPct val="9800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Несоблюдение требований внутренних документов, регламентирующих деятельность по ИБ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1096691"/>
                  </a:ext>
                </a:extLst>
              </a:tr>
              <a:tr h="4455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54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Умышленное внедрение вредоносных программ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035066"/>
                  </a:ext>
                </a:extLst>
              </a:tr>
              <a:tr h="330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ru-RU" sz="1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Недопустимое изменение параметров или свойств ПО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3113055"/>
                  </a:ext>
                </a:extLst>
              </a:tr>
              <a:tr h="4132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marR="180975">
                        <a:lnSpc>
                          <a:spcPts val="12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Умышленное использование активов в целях, отличных от целей функционирования сети по причине отсутствия персонала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63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5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687BF-D9E3-4A76-B512-F3B6D482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8" y="877744"/>
            <a:ext cx="10515600" cy="493856"/>
          </a:xfrm>
        </p:spPr>
        <p:txBody>
          <a:bodyPr>
            <a:normAutofit/>
          </a:bodyPr>
          <a:lstStyle/>
          <a:p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Продолжение таблицы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8BE56AA-6F96-477A-BDDF-2242B9AAB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45964"/>
              </p:ext>
            </p:extLst>
          </p:nvPr>
        </p:nvGraphicFramePr>
        <p:xfrm>
          <a:off x="1046018" y="1501753"/>
          <a:ext cx="10515601" cy="5247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00999">
                  <a:extLst>
                    <a:ext uri="{9D8B030D-6E8A-4147-A177-3AD203B41FA5}">
                      <a16:colId xmlns:a16="http://schemas.microsoft.com/office/drawing/2014/main" val="1611297603"/>
                    </a:ext>
                  </a:extLst>
                </a:gridCol>
                <a:gridCol w="1998935">
                  <a:extLst>
                    <a:ext uri="{9D8B030D-6E8A-4147-A177-3AD203B41FA5}">
                      <a16:colId xmlns:a16="http://schemas.microsoft.com/office/drawing/2014/main" val="3048426320"/>
                    </a:ext>
                  </a:extLst>
                </a:gridCol>
                <a:gridCol w="1998935">
                  <a:extLst>
                    <a:ext uri="{9D8B030D-6E8A-4147-A177-3AD203B41FA5}">
                      <a16:colId xmlns:a16="http://schemas.microsoft.com/office/drawing/2014/main" val="3026219927"/>
                    </a:ext>
                  </a:extLst>
                </a:gridCol>
                <a:gridCol w="1583053">
                  <a:extLst>
                    <a:ext uri="{9D8B030D-6E8A-4147-A177-3AD203B41FA5}">
                      <a16:colId xmlns:a16="http://schemas.microsoft.com/office/drawing/2014/main" val="2358827412"/>
                    </a:ext>
                  </a:extLst>
                </a:gridCol>
                <a:gridCol w="1532680">
                  <a:extLst>
                    <a:ext uri="{9D8B030D-6E8A-4147-A177-3AD203B41FA5}">
                      <a16:colId xmlns:a16="http://schemas.microsoft.com/office/drawing/2014/main" val="3749170802"/>
                    </a:ext>
                  </a:extLst>
                </a:gridCol>
                <a:gridCol w="1700999">
                  <a:extLst>
                    <a:ext uri="{9D8B030D-6E8A-4147-A177-3AD203B41FA5}">
                      <a16:colId xmlns:a16="http://schemas.microsoft.com/office/drawing/2014/main" val="664099987"/>
                    </a:ext>
                  </a:extLst>
                </a:gridCol>
              </a:tblGrid>
              <a:tr h="16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1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66675" marR="100965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Имеет непосредственный физический и логический доступы к сетевому оборудованию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(к серверам, устройствам хранения, маршрутизаторам, коммутаторам и т.д.)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1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9850" marR="60325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Желание самореализации; Выявление компрометирующей информации для дальнейшей ее продажи и получения финансовой выгоды; Месть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6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Недобросовестное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8431276"/>
                  </a:ext>
                </a:extLst>
              </a:tr>
              <a:tr h="161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2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исполнение обязанностей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9186194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65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Недопустимое изменение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9645336"/>
                  </a:ext>
                </a:extLst>
              </a:tr>
              <a:tr h="148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параметров или свойств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9144703"/>
                  </a:ext>
                </a:extLst>
              </a:tr>
              <a:tr h="145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0485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веб-прилодения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74161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66675">
                        <a:lnSpc>
                          <a:spcPts val="1195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Антропогенный В.</a:t>
                      </a:r>
                    </a:p>
                    <a:p>
                      <a:pPr marL="66675" marR="342265">
                        <a:lnSpc>
                          <a:spcPts val="12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Работники сетевой поддержки, которым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69215" marR="77279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Опыт: продвинутый пользователь ПК.</a:t>
                      </a:r>
                    </a:p>
                    <a:p>
                      <a:pPr marL="69215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Владеет сведениями об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56483"/>
                  </a:ext>
                </a:extLst>
              </a:tr>
              <a:tr h="4416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 marR="114935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Неправильная настройка параметров оборудования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66692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9850" marR="97155" algn="just">
                        <a:spcBef>
                          <a:spcPts val="62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Внутренний нарушитель 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1813212"/>
                  </a:ext>
                </a:extLst>
              </a:tr>
              <a:tr h="6290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предоставлены полные</a:t>
                      </a:r>
                    </a:p>
                    <a:p>
                      <a:pPr marL="66675" marR="349885">
                        <a:lnSpc>
                          <a:spcPts val="12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права и полномочия, поддерживающие функционирование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уязвимостях компонентов сети,</a:t>
                      </a:r>
                    </a:p>
                    <a:p>
                      <a:pPr marL="69215" marR="259080">
                        <a:lnSpc>
                          <a:spcPts val="12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всех реализованных методах защиты, протекающих внутри технологических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Умышленное</a:t>
                      </a:r>
                    </a:p>
                    <a:p>
                      <a:pPr marL="704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использование активов в</a:t>
                      </a:r>
                    </a:p>
                    <a:p>
                      <a:pPr marL="70485" marR="130175">
                        <a:lnSpc>
                          <a:spcPts val="125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целях, отличных от целей функционирования сети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6517365"/>
                  </a:ext>
                </a:extLst>
              </a:tr>
              <a:tr h="142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больницы, т.е.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процессов, методах и средствах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6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причине отсутствия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4351441"/>
                  </a:ext>
                </a:extLst>
              </a:tr>
              <a:tr h="1646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администраторы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667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больницы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9215">
                        <a:lnSpc>
                          <a:spcPts val="1175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реализации компьютерных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921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атак.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персонала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699630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55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Недопустимое изменение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6103967"/>
                  </a:ext>
                </a:extLst>
              </a:tr>
              <a:tr h="148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характеристик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6089697"/>
                  </a:ext>
                </a:extLst>
              </a:tr>
              <a:tr h="149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технических средств, 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6173502"/>
                  </a:ext>
                </a:extLst>
              </a:tr>
              <a:tr h="149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том числе, разрушение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3964918"/>
                  </a:ext>
                </a:extLst>
              </a:tr>
              <a:tr h="1486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уничтожение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933858"/>
                  </a:ext>
                </a:extLst>
              </a:tr>
              <a:tr h="157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технических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средств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955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C1DC9-9909-4F5B-902E-AEC708A0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обеспечения ИБ МИС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1CF1A-9954-4747-B8B2-A265F65A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2"/>
            <a:ext cx="11176000" cy="47635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Целью настоящей политики ИБ является: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обеспечение устойчивого функционирования веб-приложения за счет предотвращения реализации угроз ИБ его активам;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конфиденциальности критически важных информационных ресурсов;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сохранение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персональных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информационных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ресурсов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осведомленности пользователей в области возможных угроз, нацеленных на активы.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Основными задачами политики ИБ являются: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разработка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требований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обеспечению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ИБ;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контроль выполнения установленных требований по обеспечению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ИБ;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эффективности, непрерывности, контролируемости мероприятий по обеспечению и поддержанию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ИБ.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43F251A-1C16-4FB4-9548-A5179533CAFD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099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0401-773C-4D16-A1D9-E4F101B0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sz="4400" b="1" dirty="0" err="1"/>
              <a:t>Область</a:t>
            </a:r>
            <a:r>
              <a:rPr lang="en-US" sz="4400" b="1" dirty="0"/>
              <a:t> </a:t>
            </a:r>
            <a:r>
              <a:rPr lang="en-US" sz="4400" b="1" dirty="0" err="1"/>
              <a:t>действия</a:t>
            </a:r>
            <a:br>
              <a:rPr lang="ru-RU" sz="2000" b="1" dirty="0"/>
            </a:br>
            <a:br>
              <a:rPr lang="ru-RU" sz="18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33A0D-CF8E-4487-87B8-F3B70582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Данная политика распространяется на медперсонал, персонал регистратуры, администраторов, а также на лиц, имеющих физический доступ к активам (лаборанты, медсестры или пациенты).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Общее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руководство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обеспечением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ИБ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осуществляет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Главврачом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больницы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153A98A-E3DD-4D20-8D55-74FCD0CDF9BD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9429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AC447-63CB-43F0-9C0B-7951870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B9D5D-AAB5-42FC-8837-F1C7F834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Главной задачей выпускной квалификационной работы - это создание медицинской информационной системы для упрощения медицинского процесса приема и передачи анализов, хранения и просмотра медицинской карты, персональных данных и построение прочной защиты данных для безопасности хранения информации и всей системы.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00DB14A-E59D-4B97-8CF0-78F360675916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6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E3F89-A6EB-4A45-80C6-9075F2E5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Требования</a:t>
            </a:r>
            <a:r>
              <a:rPr lang="en-US" b="1" dirty="0"/>
              <a:t> и </a:t>
            </a:r>
            <a:r>
              <a:rPr lang="en-US" b="1" dirty="0" err="1"/>
              <a:t>правила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62A84-E6EF-4B4F-8CFC-FD26DAA2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1404600" cy="5167312"/>
          </a:xfrm>
        </p:spPr>
        <p:txBody>
          <a:bodyPr>
            <a:normAutofit/>
          </a:bodyPr>
          <a:lstStyle/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Обеспечить осуществление контроля доступа к устройствам Медучреждения.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Обеспечить осуществление контроля подключения внешних носителей информации.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Обеспечить обязательное присутствие механизмов авторизации при входе в учетную запись для использование информационных активов Больницы.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Обязательно использовать защищенные каналы передачи данных.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Настроить блокирование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адреса устройства при прерывании или завершении работы.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механизмы блокирования несанкционированного копирования информации ограниченного доступа или представляющую собой интеллектуальную собственность.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Запретить использования паролей по умолчанию для любых устройств.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Настроить фильтрацию входящего трафика на сервере.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механизмы защиты от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-атак.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антивирусные средства и своевременно обновлять антивирусные базы.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пароли, неподверженные перебору по словарю.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4C7D18C-F821-4D50-84AB-12CB1D757E02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836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634D1-ADEE-4293-9C98-933F6CE1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Принятые решения по ИБ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4670F-3AA5-4D9A-B9A4-73B5000D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2068285"/>
            <a:ext cx="10848267" cy="442458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политику информационной безопасности.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защиты БД использовать двухфакторную аутентификацию.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защиты конфиденциальной информации от посторонних лиц использовать - шифрование файлов. </a:t>
            </a:r>
            <a:r>
              <a:rPr lang="ru-RU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Шифрование данных защищает от угроз кража и модификация данных.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обеспечения управления доступом использовать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ролевую модель контроля за доступом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Role-Based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- RBAC)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7B7CAD3-7094-4192-A830-5099B712241F}"/>
              </a:ext>
            </a:extLst>
          </p:cNvPr>
          <p:cNvSpPr/>
          <p:nvPr/>
        </p:nvSpPr>
        <p:spPr>
          <a:xfrm>
            <a:off x="11477171" y="6172200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4182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72BDF-5BEC-400F-B472-2FCCB53E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5" y="0"/>
            <a:ext cx="11873345" cy="3429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Состав подсистем медицинской информационной  системы</a:t>
            </a:r>
            <a:br>
              <a:rPr lang="ru-RU" dirty="0"/>
            </a:br>
            <a:r>
              <a:rPr lang="ru-RU" dirty="0"/>
              <a:t>МИС содержит следующий состав подсистем: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03E96-31F2-41D5-B46A-F881A247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8327"/>
            <a:ext cx="10515600" cy="4120494"/>
          </a:xfrm>
        </p:spPr>
        <p:txBody>
          <a:bodyPr/>
          <a:lstStyle/>
          <a:p>
            <a:r>
              <a:rPr lang="ru-RU" dirty="0"/>
              <a:t>«Вход в систему»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«Регистрация на прием», </a:t>
            </a:r>
          </a:p>
          <a:p>
            <a:r>
              <a:rPr lang="ru-RU" dirty="0"/>
              <a:t>«Составление графика приема», </a:t>
            </a:r>
          </a:p>
          <a:p>
            <a:r>
              <a:rPr lang="ru-RU" dirty="0"/>
              <a:t>«Ведение истории болезни».</a:t>
            </a:r>
          </a:p>
        </p:txBody>
      </p:sp>
    </p:spTree>
    <p:extLst>
      <p:ext uri="{BB962C8B-B14F-4D97-AF65-F5344CB8AC3E}">
        <p14:creationId xmlns:p14="http://schemas.microsoft.com/office/powerpoint/2010/main" val="265494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E2631-DE50-409F-99F4-74CAF8B8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3600811" cy="288036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деятельности «Вход в систему»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DA672C-9450-4DE1-9540-5CEFD16F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90" y="180473"/>
            <a:ext cx="8005010" cy="64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C2D75-B96F-4436-A077-FC1EA302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262198"/>
            <a:ext cx="3423684" cy="5883421"/>
          </a:xfrm>
        </p:spPr>
        <p:txBody>
          <a:bodyPr>
            <a:normAutofit/>
          </a:bodyPr>
          <a:lstStyle/>
          <a:p>
            <a:r>
              <a:rPr lang="ru-RU" dirty="0"/>
              <a:t>Диаграмма деятельности «Регистрация на прием»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F4E713-E678-445E-8098-E2693880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56" y="1"/>
            <a:ext cx="838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ACB91-F11D-4190-9184-D601F939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288"/>
            <a:ext cx="3883784" cy="5680363"/>
          </a:xfrm>
        </p:spPr>
        <p:txBody>
          <a:bodyPr>
            <a:normAutofit/>
          </a:bodyPr>
          <a:lstStyle/>
          <a:p>
            <a:r>
              <a:rPr lang="ru-RU" dirty="0"/>
              <a:t>Диаграмма деятельности «Составление графика приема»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CBA3B7-AE7B-43F8-ADB7-9BF563BE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56" y="378349"/>
            <a:ext cx="8428075" cy="61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4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20E8A-9BC4-4676-8936-B110D11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69516"/>
            <a:ext cx="3519055" cy="4916495"/>
          </a:xfrm>
        </p:spPr>
        <p:txBody>
          <a:bodyPr>
            <a:normAutofit/>
          </a:bodyPr>
          <a:lstStyle/>
          <a:p>
            <a:r>
              <a:rPr lang="ru-RU" dirty="0"/>
              <a:t>Диаграмма деятельности «Ведение истории болезни»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C00DA9-AD39-4581-93E7-707981AD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27" y="548640"/>
            <a:ext cx="8172891" cy="60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1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350" y="526472"/>
            <a:ext cx="10248483" cy="125577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инструментов для выполнения задач разработки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350" y="2234690"/>
            <a:ext cx="10710736" cy="309931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PyCharm 2021</a:t>
            </a:r>
          </a:p>
          <a:p>
            <a:pPr marL="3690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3.9</a:t>
            </a:r>
          </a:p>
          <a:p>
            <a:pPr marL="3690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База данных: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PostgreSQL 13</a:t>
            </a:r>
          </a:p>
          <a:p>
            <a:pPr marL="3690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Среда построения базы данных: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PGAdmin4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22608" y="63642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62855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C8D5D-C731-4EF6-B1F4-B3F74CD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685"/>
          </a:xfrm>
        </p:spPr>
        <p:txBody>
          <a:bodyPr/>
          <a:lstStyle/>
          <a:p>
            <a:r>
              <a:rPr lang="ru-RU" dirty="0"/>
              <a:t>Диаграмма БД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EB3419-6A59-4D41-BEF5-4E1D67CB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465811"/>
            <a:ext cx="8793406" cy="51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C67B01-FDCB-4348-BD33-2B425D15AD10}"/>
              </a:ext>
            </a:extLst>
          </p:cNvPr>
          <p:cNvSpPr txBox="1">
            <a:spLocks/>
          </p:cNvSpPr>
          <p:nvPr/>
        </p:nvSpPr>
        <p:spPr>
          <a:xfrm>
            <a:off x="1011936" y="204084"/>
            <a:ext cx="10168128" cy="126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предметной области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0314FC6-69C3-42FE-9434-A4712687870B}"/>
              </a:ext>
            </a:extLst>
          </p:cNvPr>
          <p:cNvSpPr txBox="1">
            <a:spLocks/>
          </p:cNvSpPr>
          <p:nvPr/>
        </p:nvSpPr>
        <p:spPr>
          <a:xfrm>
            <a:off x="581892" y="1995055"/>
            <a:ext cx="11610108" cy="4658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Урологический центр при Национальном госпитале МЗ КР является единственным учреждением, который принимает больных со всей республики. В отделении работает более 10 врачей, 11 медсестер , 5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младш.персонала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, а также круглосуточно функционируют УЗИ-диагностика, лаборатория, Рентген-кабинет.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Всего в центре установлено 12 компьютеров, 11 принтеров и 1 сетевой коммутатор. У каждого врача и сотрудников есть свой персональный компьютер, на котором установлена операционная система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принтеры модели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Canon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i-SENSYS MF3010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сетевого коммутатора серии XGS4600, фирмы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Zyxell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298FC66-8FFC-42B9-93D7-1635852C90AE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85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38F312-A105-4685-B7C9-7D8A9D48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422" y="216131"/>
            <a:ext cx="10168128" cy="1179576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Спецификация проблемы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2F3F255-8B3F-44C6-8C03-0CA9940F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68" y="1692234"/>
            <a:ext cx="11299372" cy="500742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Медицинские карты с историями болезней хранятся на бумажном носителе. Такой вид хранения важной информации устарел, и является уязвимым местом, так как не удовлетворяет современные требования по ИБ. При такой обработке и хранения в открытом виде, возникают ряд угроз:</a:t>
            </a:r>
          </a:p>
          <a:p>
            <a:pPr marL="0" indent="0" algn="just">
              <a:buNone/>
            </a:pPr>
            <a:r>
              <a:rPr lang="ru-RU" dirty="0"/>
              <a:t>	- Угроза утечки информации</a:t>
            </a:r>
          </a:p>
          <a:p>
            <a:pPr marL="0" indent="0" algn="just">
              <a:buNone/>
            </a:pPr>
            <a:r>
              <a:rPr lang="ru-RU" dirty="0"/>
              <a:t>	- Угроза подмены/искажение информации</a:t>
            </a:r>
          </a:p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Нет разграничения доступа к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мед.карте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Неуполномоченные сотрудники медицинского учреждения читают документы, не подлежащие им.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algn="just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2BAE698-6AE8-4467-AB91-D4EBFF851507}"/>
              </a:ext>
            </a:extLst>
          </p:cNvPr>
          <p:cNvSpPr/>
          <p:nvPr/>
        </p:nvSpPr>
        <p:spPr>
          <a:xfrm>
            <a:off x="11371118" y="6020351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99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E988A2-8872-4BA8-BF8F-C115D430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77" y="479367"/>
            <a:ext cx="10168128" cy="13237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2622D68-AED4-4B57-AF27-EA49271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12" y="1967344"/>
            <a:ext cx="11691257" cy="4664629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Цифровизация медицинских карт.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Обеспечение конфиденциальности информации при их обработке.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Обеспечение организационно-правовым методом защиты информации.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Разработать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веб-приложение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Разработка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моделей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угроз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нарушителя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Защитить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разработанное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веб-приложение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шаблон электронной медицинской карточки пациентов, которая позволяет просматривать всю клиническую историю пациента.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Безопасность данных за счет разграничения прав доступа к медицинской информации пациентов.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015744A-75F1-4847-817D-5802E23ACED5}"/>
              </a:ext>
            </a:extLst>
          </p:cNvPr>
          <p:cNvSpPr/>
          <p:nvPr/>
        </p:nvSpPr>
        <p:spPr>
          <a:xfrm>
            <a:off x="11514169" y="6237495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833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E45C0-03B5-43F9-B2D2-CF73990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47" y="1929402"/>
            <a:ext cx="2975429" cy="1820727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Концептуальная 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E58649-304C-4391-A1D7-4FE6DCF1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76" y="204949"/>
            <a:ext cx="8581124" cy="6448101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B82D8A56-4CC4-4947-AE3A-D102DBB4D627}"/>
              </a:ext>
            </a:extLst>
          </p:cNvPr>
          <p:cNvSpPr/>
          <p:nvPr/>
        </p:nvSpPr>
        <p:spPr>
          <a:xfrm>
            <a:off x="11501469" y="6293703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272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C6801-D19C-4449-8C48-49EE8F51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67" y="358140"/>
            <a:ext cx="10408775" cy="117957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Контекстная диаграмма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IDEF0 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Лечение пациента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E00597-DBB5-4D25-85B6-F61EA98A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71" y="2140857"/>
            <a:ext cx="7335947" cy="4717143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DFDA356F-9458-4E91-AE38-361F637D293E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21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BA508-6D25-4E51-8210-41903086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34623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Декомпозиция контекстной диаграммы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IDEF0 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Лечение пациента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033D0-3C62-4AA2-942E-E00CAC80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1A6067-4843-46A3-9404-C399F916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199"/>
            <a:ext cx="12079386" cy="5152572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D556EEB5-A913-4D3B-95B5-499957B51C76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2013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6DB8A-4DA3-4DB3-94F8-FD7ACFFA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9" y="2140501"/>
            <a:ext cx="3572545" cy="284515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подсистемы «Ведение истории болезни»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10DFE1-FEE7-4C45-803A-D0231AF2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88" y="27294"/>
            <a:ext cx="8319626" cy="6335810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EC60EFDC-17A7-4D93-BA18-B0263E731065}"/>
              </a:ext>
            </a:extLst>
          </p:cNvPr>
          <p:cNvSpPr/>
          <p:nvPr/>
        </p:nvSpPr>
        <p:spPr>
          <a:xfrm>
            <a:off x="11454245" y="6089619"/>
            <a:ext cx="558800" cy="56429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778630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2229</Words>
  <Application>Microsoft Office PowerPoint</Application>
  <PresentationFormat>Широкоэкранный</PresentationFormat>
  <Paragraphs>654</Paragraphs>
  <Slides>28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Modern Love</vt:lpstr>
      <vt:lpstr>The Hand</vt:lpstr>
      <vt:lpstr>Times New Roman</vt:lpstr>
      <vt:lpstr>SketchyVTI</vt:lpstr>
      <vt:lpstr>Презентация PowerPoint</vt:lpstr>
      <vt:lpstr>Цель разработки</vt:lpstr>
      <vt:lpstr>Презентация PowerPoint</vt:lpstr>
      <vt:lpstr>Спецификация проблемы</vt:lpstr>
      <vt:lpstr>Задачи </vt:lpstr>
      <vt:lpstr>Концептуальная модель</vt:lpstr>
      <vt:lpstr>Контекстная диаграмма IDEF0 “Лечение пациента”</vt:lpstr>
      <vt:lpstr>Декомпозиция контекстной диаграммы IDEF0 “Лечение пациента”</vt:lpstr>
      <vt:lpstr>Описание подсистемы «Ведение истории болезни»</vt:lpstr>
      <vt:lpstr>Диаграмма потоков данных DFD</vt:lpstr>
      <vt:lpstr>Идентификация активов</vt:lpstr>
      <vt:lpstr>Продолжение таблицы</vt:lpstr>
      <vt:lpstr>Актуальные угрозы ПДн</vt:lpstr>
      <vt:lpstr>Можно распределить угрозы на угрозы конфиденциальности, целостности и доступности: </vt:lpstr>
      <vt:lpstr>Виды нарушителя:</vt:lpstr>
      <vt:lpstr>Презентация PowerPoint</vt:lpstr>
      <vt:lpstr>Продолжение таблицы</vt:lpstr>
      <vt:lpstr>Цели и задачи обеспечения ИБ МИС </vt:lpstr>
      <vt:lpstr>Область действия  </vt:lpstr>
      <vt:lpstr>Требования и правила </vt:lpstr>
      <vt:lpstr>Принятые решения по ИБ </vt:lpstr>
      <vt:lpstr>Состав подсистем медицинской информационной  системы МИС содержит следующий состав подсистем: </vt:lpstr>
      <vt:lpstr>Диаграмма деятельности «Вход в систему» </vt:lpstr>
      <vt:lpstr>Диаграмма деятельности «Регистрация на прием»</vt:lpstr>
      <vt:lpstr>Диаграмма деятельности «Составление графика приема»</vt:lpstr>
      <vt:lpstr>Диаграмма деятельности «Ведение истории болезни»</vt:lpstr>
      <vt:lpstr>Выбор инструментов для выполнения задач разработки </vt:lpstr>
      <vt:lpstr>Диаграмма БД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Mazhitov</dc:creator>
  <cp:lastModifiedBy>Mazhitov</cp:lastModifiedBy>
  <cp:revision>33</cp:revision>
  <dcterms:created xsi:type="dcterms:W3CDTF">2021-03-24T04:51:46Z</dcterms:created>
  <dcterms:modified xsi:type="dcterms:W3CDTF">2021-04-03T14:24:13Z</dcterms:modified>
</cp:coreProperties>
</file>