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8" d="100"/>
          <a:sy n="78" d="100"/>
        </p:scale>
        <p:origin x="-11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65BE0-3081-41F9-9DAF-FAB7D90F10B0}" type="datetimeFigureOut">
              <a:rPr lang="fr-FR" smtClean="0"/>
              <a:pPr/>
              <a:t>29/12/2021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541D2-3159-4893-8186-6F52E056878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65BE0-3081-41F9-9DAF-FAB7D90F10B0}" type="datetimeFigureOut">
              <a:rPr lang="fr-FR" smtClean="0"/>
              <a:pPr/>
              <a:t>29/12/2021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541D2-3159-4893-8186-6F52E056878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65BE0-3081-41F9-9DAF-FAB7D90F10B0}" type="datetimeFigureOut">
              <a:rPr lang="fr-FR" smtClean="0"/>
              <a:pPr/>
              <a:t>29/12/2021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541D2-3159-4893-8186-6F52E056878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65BE0-3081-41F9-9DAF-FAB7D90F10B0}" type="datetimeFigureOut">
              <a:rPr lang="fr-FR" smtClean="0"/>
              <a:pPr/>
              <a:t>29/12/2021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541D2-3159-4893-8186-6F52E056878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65BE0-3081-41F9-9DAF-FAB7D90F10B0}" type="datetimeFigureOut">
              <a:rPr lang="fr-FR" smtClean="0"/>
              <a:pPr/>
              <a:t>29/12/2021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541D2-3159-4893-8186-6F52E056878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65BE0-3081-41F9-9DAF-FAB7D90F10B0}" type="datetimeFigureOut">
              <a:rPr lang="fr-FR" smtClean="0"/>
              <a:pPr/>
              <a:t>29/12/2021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541D2-3159-4893-8186-6F52E056878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65BE0-3081-41F9-9DAF-FAB7D90F10B0}" type="datetimeFigureOut">
              <a:rPr lang="fr-FR" smtClean="0"/>
              <a:pPr/>
              <a:t>29/12/2021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541D2-3159-4893-8186-6F52E056878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65BE0-3081-41F9-9DAF-FAB7D90F10B0}" type="datetimeFigureOut">
              <a:rPr lang="fr-FR" smtClean="0"/>
              <a:pPr/>
              <a:t>29/12/2021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541D2-3159-4893-8186-6F52E056878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65BE0-3081-41F9-9DAF-FAB7D90F10B0}" type="datetimeFigureOut">
              <a:rPr lang="fr-FR" smtClean="0"/>
              <a:pPr/>
              <a:t>29/12/2021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541D2-3159-4893-8186-6F52E056878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65BE0-3081-41F9-9DAF-FAB7D90F10B0}" type="datetimeFigureOut">
              <a:rPr lang="fr-FR" smtClean="0"/>
              <a:pPr/>
              <a:t>29/12/2021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541D2-3159-4893-8186-6F52E056878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65BE0-3081-41F9-9DAF-FAB7D90F10B0}" type="datetimeFigureOut">
              <a:rPr lang="fr-FR" smtClean="0"/>
              <a:pPr/>
              <a:t>29/12/2021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541D2-3159-4893-8186-6F52E056878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C65BE0-3081-41F9-9DAF-FAB7D90F10B0}" type="datetimeFigureOut">
              <a:rPr lang="fr-FR" smtClean="0"/>
              <a:pPr/>
              <a:t>29/12/2021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7541D2-3159-4893-8186-6F52E056878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00100" y="214290"/>
            <a:ext cx="1714512" cy="7143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0" y="2357430"/>
            <a:ext cx="1714512" cy="7143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2285984" y="2357430"/>
            <a:ext cx="1428760" cy="5715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4500562" y="2357430"/>
            <a:ext cx="1714512" cy="6429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0" y="6286520"/>
            <a:ext cx="1857356" cy="5714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2000232" y="6286520"/>
            <a:ext cx="1857356" cy="5714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4071934" y="6286520"/>
            <a:ext cx="1857356" cy="5714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2" name="Image 11" descr="twins_auto_x2.jpg"/>
          <p:cNvPicPr>
            <a:picLocks noChangeAspect="1"/>
          </p:cNvPicPr>
          <p:nvPr/>
        </p:nvPicPr>
        <p:blipFill>
          <a:blip r:embed="rId2"/>
          <a:srcRect l="3562" t="5192" r="1433" b="6913"/>
          <a:stretch>
            <a:fillRect/>
          </a:stretch>
        </p:blipFill>
        <p:spPr>
          <a:xfrm>
            <a:off x="0" y="214290"/>
            <a:ext cx="5857884" cy="6215106"/>
          </a:xfrm>
          <a:prstGeom prst="rect">
            <a:avLst/>
          </a:prstGeom>
        </p:spPr>
      </p:pic>
      <p:pic>
        <p:nvPicPr>
          <p:cNvPr id="16" name="Image 15" descr="twins_auto_x2.jpg"/>
          <p:cNvPicPr>
            <a:picLocks noChangeAspect="1"/>
          </p:cNvPicPr>
          <p:nvPr/>
        </p:nvPicPr>
        <p:blipFill>
          <a:blip r:embed="rId2"/>
          <a:srcRect l="64813" t="46167" r="32346" b="6913"/>
          <a:stretch>
            <a:fillRect/>
          </a:stretch>
        </p:blipFill>
        <p:spPr>
          <a:xfrm>
            <a:off x="5786446" y="0"/>
            <a:ext cx="338666" cy="6858000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2000232" y="3214686"/>
            <a:ext cx="1785950" cy="8572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2" name="Image 21" descr="xUMapKgZ_2x.jpg"/>
          <p:cNvPicPr>
            <a:picLocks noChangeAspect="1"/>
          </p:cNvPicPr>
          <p:nvPr/>
        </p:nvPicPr>
        <p:blipFill>
          <a:blip r:embed="rId3"/>
          <a:srcRect l="28246" t="64989" r="52678" b="20485"/>
          <a:stretch>
            <a:fillRect/>
          </a:stretch>
        </p:blipFill>
        <p:spPr>
          <a:xfrm>
            <a:off x="2428860" y="1500174"/>
            <a:ext cx="1000132" cy="1000132"/>
          </a:xfrm>
          <a:prstGeom prst="rect">
            <a:avLst/>
          </a:prstGeom>
        </p:spPr>
      </p:pic>
      <p:sp>
        <p:nvSpPr>
          <p:cNvPr id="25" name="Rectangle 24"/>
          <p:cNvSpPr/>
          <p:nvPr/>
        </p:nvSpPr>
        <p:spPr>
          <a:xfrm>
            <a:off x="4000496" y="3214686"/>
            <a:ext cx="1785950" cy="8572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4" name="Image 23" descr="xUMapKgZ_2x.jpg"/>
          <p:cNvPicPr>
            <a:picLocks noChangeAspect="1"/>
          </p:cNvPicPr>
          <p:nvPr/>
        </p:nvPicPr>
        <p:blipFill>
          <a:blip r:embed="rId3"/>
          <a:srcRect l="28246" t="82489" r="52860" b="2985"/>
          <a:stretch>
            <a:fillRect/>
          </a:stretch>
        </p:blipFill>
        <p:spPr>
          <a:xfrm>
            <a:off x="4500562" y="1500174"/>
            <a:ext cx="990608" cy="1000132"/>
          </a:xfrm>
          <a:prstGeom prst="rect">
            <a:avLst/>
          </a:prstGeom>
        </p:spPr>
      </p:pic>
      <p:pic>
        <p:nvPicPr>
          <p:cNvPr id="29" name="Image 28" descr="img_2393-1.gif"/>
          <p:cNvPicPr>
            <a:picLocks noChangeAspect="1"/>
          </p:cNvPicPr>
          <p:nvPr/>
        </p:nvPicPr>
        <p:blipFill>
          <a:blip r:embed="rId4">
            <a:lum contrast="10000"/>
          </a:blip>
          <a:srcRect l="22319" t="7572" r="22672" b="7523"/>
          <a:stretch>
            <a:fillRect/>
          </a:stretch>
        </p:blipFill>
        <p:spPr>
          <a:xfrm>
            <a:off x="6429388" y="857232"/>
            <a:ext cx="2286017" cy="5500726"/>
          </a:xfrm>
          <a:prstGeom prst="rect">
            <a:avLst/>
          </a:prstGeom>
        </p:spPr>
      </p:pic>
      <p:sp>
        <p:nvSpPr>
          <p:cNvPr id="31" name="Rectangle 30"/>
          <p:cNvSpPr/>
          <p:nvPr/>
        </p:nvSpPr>
        <p:spPr>
          <a:xfrm>
            <a:off x="6858016" y="2786058"/>
            <a:ext cx="1428760" cy="5715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Rectangle 31"/>
          <p:cNvSpPr/>
          <p:nvPr/>
        </p:nvSpPr>
        <p:spPr>
          <a:xfrm>
            <a:off x="642910" y="500042"/>
            <a:ext cx="1857388" cy="7143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Nuage 33"/>
          <p:cNvSpPr/>
          <p:nvPr/>
        </p:nvSpPr>
        <p:spPr>
          <a:xfrm>
            <a:off x="1643042" y="3143248"/>
            <a:ext cx="214314" cy="142876"/>
          </a:xfrm>
          <a:prstGeom prst="clou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Rectangle 34"/>
          <p:cNvSpPr/>
          <p:nvPr/>
        </p:nvSpPr>
        <p:spPr>
          <a:xfrm>
            <a:off x="1857356" y="2571744"/>
            <a:ext cx="2071702" cy="5715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Rectangle 35"/>
          <p:cNvSpPr/>
          <p:nvPr/>
        </p:nvSpPr>
        <p:spPr>
          <a:xfrm>
            <a:off x="3786182" y="2571744"/>
            <a:ext cx="2071702" cy="5000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Rectangle 36"/>
          <p:cNvSpPr/>
          <p:nvPr/>
        </p:nvSpPr>
        <p:spPr>
          <a:xfrm>
            <a:off x="6215074" y="2000240"/>
            <a:ext cx="571504" cy="3571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Rectangle 37"/>
          <p:cNvSpPr/>
          <p:nvPr/>
        </p:nvSpPr>
        <p:spPr>
          <a:xfrm>
            <a:off x="6215074" y="1000108"/>
            <a:ext cx="571504" cy="3571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Nuage 38"/>
          <p:cNvSpPr/>
          <p:nvPr/>
        </p:nvSpPr>
        <p:spPr>
          <a:xfrm>
            <a:off x="3357554" y="3857628"/>
            <a:ext cx="285752" cy="357190"/>
          </a:xfrm>
          <a:prstGeom prst="clou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Nuage 39"/>
          <p:cNvSpPr/>
          <p:nvPr/>
        </p:nvSpPr>
        <p:spPr>
          <a:xfrm>
            <a:off x="5357818" y="3857628"/>
            <a:ext cx="285752" cy="357190"/>
          </a:xfrm>
          <a:prstGeom prst="clou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 27"/>
          <p:cNvSpPr/>
          <p:nvPr/>
        </p:nvSpPr>
        <p:spPr>
          <a:xfrm>
            <a:off x="0" y="2571744"/>
            <a:ext cx="2071702" cy="8572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7" name="Image 26" descr="xUMapKgZ_2x.jpg"/>
          <p:cNvPicPr>
            <a:picLocks noChangeAspect="1"/>
          </p:cNvPicPr>
          <p:nvPr/>
        </p:nvPicPr>
        <p:blipFill>
          <a:blip r:embed="rId3"/>
          <a:srcRect l="58838" t="44009" r="29504" b="35011"/>
          <a:stretch>
            <a:fillRect/>
          </a:stretch>
        </p:blipFill>
        <p:spPr>
          <a:xfrm rot="5400000">
            <a:off x="535785" y="2821777"/>
            <a:ext cx="785818" cy="1857388"/>
          </a:xfrm>
          <a:prstGeom prst="rect">
            <a:avLst/>
          </a:prstGeom>
        </p:spPr>
      </p:pic>
      <p:pic>
        <p:nvPicPr>
          <p:cNvPr id="30" name="Image 29" descr="xUMapKgZ_2x.jpg"/>
          <p:cNvPicPr>
            <a:picLocks noChangeAspect="1"/>
          </p:cNvPicPr>
          <p:nvPr/>
        </p:nvPicPr>
        <p:blipFill>
          <a:blip r:embed="rId3"/>
          <a:srcRect l="55316" t="64851" r="25608" b="20624"/>
          <a:stretch>
            <a:fillRect/>
          </a:stretch>
        </p:blipFill>
        <p:spPr>
          <a:xfrm>
            <a:off x="2357422" y="3071810"/>
            <a:ext cx="1000132" cy="1000132"/>
          </a:xfrm>
          <a:prstGeom prst="rect">
            <a:avLst/>
          </a:prstGeom>
        </p:spPr>
      </p:pic>
      <p:pic>
        <p:nvPicPr>
          <p:cNvPr id="41" name="Image 40" descr="xUMapKgZ_2x.jpg"/>
          <p:cNvPicPr>
            <a:picLocks noChangeAspect="1"/>
          </p:cNvPicPr>
          <p:nvPr/>
        </p:nvPicPr>
        <p:blipFill>
          <a:blip r:embed="rId3"/>
          <a:srcRect l="55315" t="82351" r="26972" b="3123"/>
          <a:stretch>
            <a:fillRect/>
          </a:stretch>
        </p:blipFill>
        <p:spPr>
          <a:xfrm>
            <a:off x="4500562" y="3071810"/>
            <a:ext cx="928694" cy="1000132"/>
          </a:xfrm>
          <a:prstGeom prst="rect">
            <a:avLst/>
          </a:prstGeom>
        </p:spPr>
      </p:pic>
      <p:sp>
        <p:nvSpPr>
          <p:cNvPr id="42" name="Rectangle 41"/>
          <p:cNvSpPr/>
          <p:nvPr/>
        </p:nvSpPr>
        <p:spPr>
          <a:xfrm>
            <a:off x="5357818" y="2285992"/>
            <a:ext cx="285752" cy="2857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Rectangle 42"/>
          <p:cNvSpPr/>
          <p:nvPr/>
        </p:nvSpPr>
        <p:spPr>
          <a:xfrm>
            <a:off x="3286116" y="2357430"/>
            <a:ext cx="285752" cy="2857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Rectangle 43"/>
          <p:cNvSpPr/>
          <p:nvPr/>
        </p:nvSpPr>
        <p:spPr>
          <a:xfrm>
            <a:off x="4857752" y="2500306"/>
            <a:ext cx="285752" cy="2857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Rectangle 44"/>
          <p:cNvSpPr/>
          <p:nvPr/>
        </p:nvSpPr>
        <p:spPr>
          <a:xfrm>
            <a:off x="2714612" y="2500306"/>
            <a:ext cx="285752" cy="2857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Rectangle 45"/>
          <p:cNvSpPr/>
          <p:nvPr/>
        </p:nvSpPr>
        <p:spPr>
          <a:xfrm>
            <a:off x="1428728" y="1357298"/>
            <a:ext cx="214314" cy="2857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Rectangle 46"/>
          <p:cNvSpPr/>
          <p:nvPr/>
        </p:nvSpPr>
        <p:spPr>
          <a:xfrm>
            <a:off x="785786" y="3143248"/>
            <a:ext cx="214314" cy="2857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ZoneTexte 48"/>
          <p:cNvSpPr txBox="1"/>
          <p:nvPr/>
        </p:nvSpPr>
        <p:spPr>
          <a:xfrm>
            <a:off x="6000728" y="428604"/>
            <a:ext cx="3143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 smtClean="0">
                <a:solidFill>
                  <a:schemeClr val="accent2">
                    <a:lumMod val="75000"/>
                  </a:schemeClr>
                </a:solidFill>
              </a:rPr>
              <a:t>Jumeaux dizygotes</a:t>
            </a:r>
            <a:endParaRPr lang="fr-FR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0" name="ZoneTexte 49"/>
          <p:cNvSpPr txBox="1"/>
          <p:nvPr/>
        </p:nvSpPr>
        <p:spPr>
          <a:xfrm>
            <a:off x="1428728" y="0"/>
            <a:ext cx="3143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 smtClean="0">
                <a:solidFill>
                  <a:schemeClr val="accent2">
                    <a:lumMod val="75000"/>
                  </a:schemeClr>
                </a:solidFill>
              </a:rPr>
              <a:t>Jumeaux monozygotes</a:t>
            </a:r>
            <a:endParaRPr lang="fr-FR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7358082" y="2500306"/>
            <a:ext cx="785818" cy="4286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ZoneTexte 50"/>
          <p:cNvSpPr txBox="1"/>
          <p:nvPr/>
        </p:nvSpPr>
        <p:spPr>
          <a:xfrm>
            <a:off x="6072166" y="2643182"/>
            <a:ext cx="30718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 smtClean="0"/>
              <a:t>Ovulation de 2 ovocytes fécondés indépendamment </a:t>
            </a:r>
            <a:endParaRPr lang="fr-FR" sz="2000" dirty="0"/>
          </a:p>
        </p:txBody>
      </p:sp>
      <p:sp>
        <p:nvSpPr>
          <p:cNvPr id="53" name="ZoneTexte 52"/>
          <p:cNvSpPr txBox="1"/>
          <p:nvPr/>
        </p:nvSpPr>
        <p:spPr>
          <a:xfrm>
            <a:off x="6000760" y="6286520"/>
            <a:ext cx="3143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Placentas , chorions et amnios distincts </a:t>
            </a:r>
            <a:endParaRPr lang="fr-FR" dirty="0"/>
          </a:p>
        </p:txBody>
      </p:sp>
      <p:sp>
        <p:nvSpPr>
          <p:cNvPr id="54" name="ZoneTexte 53"/>
          <p:cNvSpPr txBox="1"/>
          <p:nvPr/>
        </p:nvSpPr>
        <p:spPr>
          <a:xfrm>
            <a:off x="3929058" y="6334780"/>
            <a:ext cx="2071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Placenta , chorion et </a:t>
            </a:r>
            <a:r>
              <a:rPr lang="fr-FR" sz="1400" dirty="0" err="1" smtClean="0"/>
              <a:t>amnio</a:t>
            </a:r>
            <a:r>
              <a:rPr lang="fr-FR" sz="1400" dirty="0" smtClean="0"/>
              <a:t> communs </a:t>
            </a:r>
            <a:endParaRPr lang="fr-FR" sz="1400" dirty="0"/>
          </a:p>
        </p:txBody>
      </p:sp>
      <p:sp>
        <p:nvSpPr>
          <p:cNvPr id="55" name="ZoneTexte 54"/>
          <p:cNvSpPr txBox="1"/>
          <p:nvPr/>
        </p:nvSpPr>
        <p:spPr>
          <a:xfrm>
            <a:off x="-142908" y="6334780"/>
            <a:ext cx="20716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Placentas , chorions et amnios distincts </a:t>
            </a:r>
            <a:endParaRPr lang="fr-FR" sz="1400" dirty="0"/>
          </a:p>
        </p:txBody>
      </p:sp>
      <p:sp>
        <p:nvSpPr>
          <p:cNvPr id="56" name="ZoneTexte 55"/>
          <p:cNvSpPr txBox="1"/>
          <p:nvPr/>
        </p:nvSpPr>
        <p:spPr>
          <a:xfrm>
            <a:off x="1643042" y="6334780"/>
            <a:ext cx="24288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Placenta et chorion </a:t>
            </a:r>
          </a:p>
          <a:p>
            <a:pPr algn="ctr"/>
            <a:r>
              <a:rPr lang="fr-FR" sz="1400" dirty="0" smtClean="0"/>
              <a:t>communs , amnios distincts </a:t>
            </a:r>
            <a:endParaRPr lang="fr-FR" sz="1400" dirty="0"/>
          </a:p>
        </p:txBody>
      </p:sp>
      <p:pic>
        <p:nvPicPr>
          <p:cNvPr id="21" name="Image 20" descr="xUMapKgZ_2x.jpg"/>
          <p:cNvPicPr>
            <a:picLocks noChangeAspect="1"/>
          </p:cNvPicPr>
          <p:nvPr/>
        </p:nvPicPr>
        <p:blipFill>
          <a:blip r:embed="rId3"/>
          <a:srcRect l="24007" t="48958" r="48632" b="39896"/>
          <a:stretch>
            <a:fillRect/>
          </a:stretch>
        </p:blipFill>
        <p:spPr>
          <a:xfrm>
            <a:off x="0" y="1500174"/>
            <a:ext cx="1643042" cy="1010443"/>
          </a:xfrm>
          <a:prstGeom prst="rect">
            <a:avLst/>
          </a:prstGeom>
        </p:spPr>
      </p:pic>
      <p:sp>
        <p:nvSpPr>
          <p:cNvPr id="58" name="Rectangle 57"/>
          <p:cNvSpPr/>
          <p:nvPr/>
        </p:nvSpPr>
        <p:spPr>
          <a:xfrm>
            <a:off x="1428728" y="1428736"/>
            <a:ext cx="285752" cy="2143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" name="ZoneTexte 56"/>
          <p:cNvSpPr txBox="1"/>
          <p:nvPr/>
        </p:nvSpPr>
        <p:spPr>
          <a:xfrm>
            <a:off x="-214346" y="2428868"/>
            <a:ext cx="22860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Dédoublement </a:t>
            </a:r>
          </a:p>
          <a:p>
            <a:pPr algn="ctr"/>
            <a:r>
              <a:rPr lang="fr-FR" sz="1400" dirty="0" smtClean="0"/>
              <a:t>précoce du blastomère</a:t>
            </a:r>
          </a:p>
          <a:p>
            <a:pPr algn="ctr"/>
            <a:r>
              <a:rPr lang="fr-FR" sz="1400" dirty="0" smtClean="0"/>
              <a:t>e</a:t>
            </a:r>
            <a:r>
              <a:rPr lang="fr-FR" sz="1400" dirty="0" smtClean="0"/>
              <a:t>t formation de deux </a:t>
            </a:r>
            <a:r>
              <a:rPr lang="fr-FR" sz="1400" dirty="0" err="1" smtClean="0"/>
              <a:t>blastocytes</a:t>
            </a:r>
            <a:r>
              <a:rPr lang="fr-FR" sz="1400" dirty="0" smtClean="0"/>
              <a:t> </a:t>
            </a:r>
            <a:endParaRPr lang="fr-FR" sz="1400" dirty="0"/>
          </a:p>
        </p:txBody>
      </p:sp>
      <p:sp>
        <p:nvSpPr>
          <p:cNvPr id="59" name="ZoneTexte 58"/>
          <p:cNvSpPr txBox="1"/>
          <p:nvPr/>
        </p:nvSpPr>
        <p:spPr>
          <a:xfrm>
            <a:off x="1785918" y="2428868"/>
            <a:ext cx="228601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Dédoublement </a:t>
            </a:r>
          </a:p>
          <a:p>
            <a:pPr algn="ctr"/>
            <a:r>
              <a:rPr lang="fr-FR" sz="1400" dirty="0" smtClean="0"/>
              <a:t>d</a:t>
            </a:r>
            <a:r>
              <a:rPr lang="fr-FR" sz="1400" dirty="0" smtClean="0"/>
              <a:t>u bouton embryonnaire</a:t>
            </a:r>
          </a:p>
          <a:p>
            <a:pPr algn="ctr"/>
            <a:r>
              <a:rPr lang="fr-FR" sz="1400" dirty="0" smtClean="0"/>
              <a:t> du </a:t>
            </a:r>
            <a:r>
              <a:rPr lang="fr-FR" sz="1400" dirty="0" err="1" smtClean="0"/>
              <a:t>blastocyte</a:t>
            </a:r>
            <a:endParaRPr lang="fr-FR" sz="1400" dirty="0"/>
          </a:p>
        </p:txBody>
      </p:sp>
      <p:sp>
        <p:nvSpPr>
          <p:cNvPr id="63" name="ZoneTexte 62"/>
          <p:cNvSpPr txBox="1"/>
          <p:nvPr/>
        </p:nvSpPr>
        <p:spPr>
          <a:xfrm>
            <a:off x="3786182" y="2571744"/>
            <a:ext cx="22860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Formation de 2 lignes primitives</a:t>
            </a:r>
            <a:endParaRPr lang="fr-FR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</TotalTime>
  <Words>56</Words>
  <Application>Microsoft Office PowerPoint</Application>
  <PresentationFormat>Affichage à l'écran (4:3)</PresentationFormat>
  <Paragraphs>15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Diapositive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LENOVO</dc:creator>
  <cp:lastModifiedBy>LENOVO</cp:lastModifiedBy>
  <cp:revision>26</cp:revision>
  <dcterms:created xsi:type="dcterms:W3CDTF">2021-12-28T09:52:23Z</dcterms:created>
  <dcterms:modified xsi:type="dcterms:W3CDTF">2021-12-29T10:10:27Z</dcterms:modified>
</cp:coreProperties>
</file>