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media/image2.jpg" ContentType="image/jp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95" r:id="rId3"/>
    <p:sldId id="297" r:id="rId4"/>
    <p:sldId id="299" r:id="rId5"/>
    <p:sldId id="300" r:id="rId6"/>
    <p:sldId id="301" r:id="rId7"/>
    <p:sldId id="302" r:id="rId8"/>
    <p:sldId id="303" r:id="rId9"/>
    <p:sldId id="304" r:id="rId10"/>
    <p:sldId id="305" r:id="rId11"/>
    <p:sldId id="306" r:id="rId12"/>
    <p:sldId id="307" r:id="rId13"/>
    <p:sldId id="308" r:id="rId14"/>
    <p:sldId id="309" r:id="rId15"/>
    <p:sldId id="298" r:id="rId16"/>
    <p:sldId id="311" r:id="rId17"/>
    <p:sldId id="312" r:id="rId18"/>
    <p:sldId id="313" r:id="rId19"/>
    <p:sldId id="314" r:id="rId20"/>
    <p:sldId id="315" r:id="rId21"/>
    <p:sldId id="310" r:id="rId22"/>
    <p:sldId id="316" r:id="rId23"/>
    <p:sldId id="317" r:id="rId24"/>
    <p:sldId id="318" r:id="rId25"/>
    <p:sldId id="319" r:id="rId26"/>
    <p:sldId id="320" r:id="rId27"/>
    <p:sldId id="322" r:id="rId28"/>
    <p:sldId id="336" r:id="rId29"/>
    <p:sldId id="337" r:id="rId30"/>
    <p:sldId id="321" r:id="rId31"/>
    <p:sldId id="324" r:id="rId32"/>
    <p:sldId id="325" r:id="rId33"/>
    <p:sldId id="326" r:id="rId34"/>
    <p:sldId id="334" r:id="rId35"/>
    <p:sldId id="327" r:id="rId36"/>
    <p:sldId id="329" r:id="rId37"/>
    <p:sldId id="330" r:id="rId38"/>
    <p:sldId id="332" r:id="rId39"/>
    <p:sldId id="331"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92E"/>
    <a:srgbClr val="F85E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434" autoAdjust="0"/>
  </p:normalViewPr>
  <p:slideViewPr>
    <p:cSldViewPr snapToGrid="0">
      <p:cViewPr varScale="1">
        <p:scale>
          <a:sx n="46" d="100"/>
          <a:sy n="46" d="100"/>
        </p:scale>
        <p:origin x="24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oleObject" Target="file:///\\192.168.100.100\DDI_Shared\DDI%20Media%20Monitoring\Data%20for%20Analysis\Nissan\2018\Nissan%20Weekly\Week%2032%202%20Aug%20-%208%20Aug\do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endParaRPr lang="en-ZA"/>
          </a:p>
        </c:rich>
      </c:tx>
      <c:layout/>
      <c:overlay val="0"/>
    </c:title>
    <c:autoTitleDeleted val="0"/>
    <c:plotArea>
      <c:layout>
        <c:manualLayout>
          <c:layoutTarget val="inner"/>
          <c:xMode val="edge"/>
          <c:yMode val="edge"/>
          <c:x val="0.2255143939393939"/>
          <c:y val="8.5147656751551476E-2"/>
          <c:w val="0.54897121212121214"/>
          <c:h val="0.77534988230258939"/>
        </c:manualLayout>
      </c:layout>
      <c:pieChart>
        <c:varyColors val="1"/>
        <c:ser>
          <c:idx val="0"/>
          <c:order val="0"/>
          <c:tx>
            <c:strRef>
              <c:f>'Overall Summary Slide 2'!$B$11</c:f>
              <c:strCache>
                <c:ptCount val="1"/>
                <c:pt idx="0">
                  <c:v># of CLIPS</c:v>
                </c:pt>
              </c:strCache>
            </c:strRef>
          </c:tx>
          <c:spPr>
            <a:ln>
              <a:prstDash val="solid"/>
            </a:ln>
          </c:spPr>
          <c:explosion val="2"/>
          <c:dPt>
            <c:idx val="0"/>
            <c:bubble3D val="0"/>
            <c:spPr>
              <a:solidFill>
                <a:srgbClr val="C00000"/>
              </a:solidFill>
              <a:ln>
                <a:noFill/>
                <a:prstDash val="solid"/>
              </a:ln>
            </c:spPr>
            <c:extLst>
              <c:ext xmlns:c16="http://schemas.microsoft.com/office/drawing/2014/chart" uri="{C3380CC4-5D6E-409C-BE32-E72D297353CC}">
                <c16:uniqueId val="{00000001-F7E8-4B20-94CF-40A9093AB180}"/>
              </c:ext>
            </c:extLst>
          </c:dPt>
          <c:dPt>
            <c:idx val="1"/>
            <c:bubble3D val="0"/>
            <c:spPr>
              <a:solidFill>
                <a:schemeClr val="bg1">
                  <a:lumMod val="65000"/>
                </a:schemeClr>
              </a:solidFill>
              <a:ln>
                <a:noFill/>
                <a:prstDash val="solid"/>
              </a:ln>
            </c:spPr>
            <c:extLst>
              <c:ext xmlns:c16="http://schemas.microsoft.com/office/drawing/2014/chart" uri="{C3380CC4-5D6E-409C-BE32-E72D297353CC}">
                <c16:uniqueId val="{00000003-F7E8-4B20-94CF-40A9093AB180}"/>
              </c:ext>
            </c:extLst>
          </c:dPt>
          <c:dPt>
            <c:idx val="2"/>
            <c:bubble3D val="0"/>
            <c:spPr>
              <a:solidFill>
                <a:schemeClr val="tx1"/>
              </a:solidFill>
              <a:ln>
                <a:noFill/>
                <a:prstDash val="solid"/>
              </a:ln>
            </c:spPr>
            <c:extLst>
              <c:ext xmlns:c16="http://schemas.microsoft.com/office/drawing/2014/chart" uri="{C3380CC4-5D6E-409C-BE32-E72D297353CC}">
                <c16:uniqueId val="{00000005-F7E8-4B20-94CF-40A9093AB180}"/>
              </c:ext>
            </c:extLst>
          </c:dPt>
          <c:dPt>
            <c:idx val="3"/>
            <c:bubble3D val="0"/>
            <c:spPr>
              <a:ln>
                <a:noFill/>
                <a:prstDash val="solid"/>
              </a:ln>
            </c:spPr>
            <c:extLst>
              <c:ext xmlns:c16="http://schemas.microsoft.com/office/drawing/2014/chart" uri="{C3380CC4-5D6E-409C-BE32-E72D297353CC}">
                <c16:uniqueId val="{00000007-F7E8-4B20-94CF-40A9093AB180}"/>
              </c:ext>
            </c:extLst>
          </c:dPt>
          <c:dLbls>
            <c:dLbl>
              <c:idx val="0"/>
              <c:spPr>
                <a:noFill/>
                <a:ln>
                  <a:noFill/>
                  <a:prstDash val="solid"/>
                </a:ln>
              </c:spPr>
              <c:txPr>
                <a:bodyPr rot="0" spcFirstLastPara="1" vertOverflow="ellipsis" vert="horz" wrap="square" lIns="38100" tIns="19050" rIns="38100" bIns="19050" anchor="ctr" anchorCtr="1">
                  <a:spAutoFit/>
                </a:bodyPr>
                <a:lstStyle/>
                <a:p>
                  <a:pPr>
                    <a:defRPr sz="1400" b="0" i="0"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extLst>
                <c:ext xmlns:c16="http://schemas.microsoft.com/office/drawing/2014/chart" uri="{C3380CC4-5D6E-409C-BE32-E72D297353CC}">
                  <c16:uniqueId val="{00000001-F7E8-4B20-94CF-40A9093AB180}"/>
                </c:ext>
              </c:extLst>
            </c:dLbl>
            <c:dLbl>
              <c:idx val="1"/>
              <c:spPr>
                <a:noFill/>
                <a:ln>
                  <a:noFill/>
                  <a:prstDash val="solid"/>
                </a:ln>
              </c:spPr>
              <c:txPr>
                <a:bodyPr rot="0" spcFirstLastPara="1" vertOverflow="ellipsis" vert="horz" wrap="square" lIns="38100" tIns="19050" rIns="38100" bIns="19050" anchor="ctr" anchorCtr="1">
                  <a:spAutoFit/>
                </a:bodyPr>
                <a:lstStyle/>
                <a:p>
                  <a:pPr>
                    <a:defRPr sz="1400" b="0" i="0"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extLst>
                <c:ext xmlns:c16="http://schemas.microsoft.com/office/drawing/2014/chart" uri="{C3380CC4-5D6E-409C-BE32-E72D297353CC}">
                  <c16:uniqueId val="{00000003-F7E8-4B20-94CF-40A9093AB180}"/>
                </c:ext>
              </c:extLst>
            </c:dLbl>
            <c:dLbl>
              <c:idx val="2"/>
              <c:layout>
                <c:manualLayout>
                  <c:x val="-0.16203806139439247"/>
                  <c:y val="8.2664598045509671E-2"/>
                </c:manualLayout>
              </c:layout>
              <c:showLegendKey val="0"/>
              <c:showVal val="1"/>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F7E8-4B20-94CF-40A9093AB180}"/>
                </c:ext>
              </c:extLst>
            </c:dLbl>
            <c:spPr>
              <a:noFill/>
              <a:ln>
                <a:noFill/>
                <a:prstDash val="solid"/>
              </a:ln>
            </c:spPr>
            <c:txPr>
              <a:bodyPr rot="0" spcFirstLastPara="1" vertOverflow="ellipsis" vert="horz" wrap="square" lIns="38100" tIns="19050" rIns="38100" bIns="19050" anchor="ctr" anchorCtr="1">
                <a:spAutoFit/>
              </a:bodyPr>
              <a:lstStyle/>
              <a:p>
                <a:pPr>
                  <a:defRPr sz="1400" b="0" i="0"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'Overall Summary Slide 2'!$A$12:$A$15</c:f>
              <c:strCache>
                <c:ptCount val="4"/>
                <c:pt idx="0">
                  <c:v>Print</c:v>
                </c:pt>
                <c:pt idx="1">
                  <c:v>Online</c:v>
                </c:pt>
                <c:pt idx="2">
                  <c:v>TV</c:v>
                </c:pt>
                <c:pt idx="3">
                  <c:v>Radio</c:v>
                </c:pt>
              </c:strCache>
            </c:strRef>
          </c:cat>
          <c:val>
            <c:numRef>
              <c:f>'Overall Summary Slide 2'!$B$12:$B$15</c:f>
              <c:numCache>
                <c:formatCode>General</c:formatCode>
                <c:ptCount val="4"/>
                <c:pt idx="0">
                  <c:v>47</c:v>
                </c:pt>
                <c:pt idx="1">
                  <c:v>108</c:v>
                </c:pt>
                <c:pt idx="2">
                  <c:v>7</c:v>
                </c:pt>
                <c:pt idx="3">
                  <c:v>4</c:v>
                </c:pt>
              </c:numCache>
            </c:numRef>
          </c:val>
          <c:extLst>
            <c:ext xmlns:c16="http://schemas.microsoft.com/office/drawing/2014/chart" uri="{C3380CC4-5D6E-409C-BE32-E72D297353CC}">
              <c16:uniqueId val="{00000008-F7E8-4B20-94CF-40A9093AB180}"/>
            </c:ext>
          </c:extLst>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A0175-AF47-40CD-ACF3-230323C7F658}" type="datetimeFigureOut">
              <a:rPr lang="en-ZA" smtClean="0"/>
              <a:t>25 Aug 2018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A6318-A559-4DF7-86BF-4DB1824A6384}" type="slidenum">
              <a:rPr lang="en-ZA" smtClean="0"/>
              <a:t>‹#›</a:t>
            </a:fld>
            <a:endParaRPr lang="en-ZA"/>
          </a:p>
        </p:txBody>
      </p:sp>
    </p:spTree>
    <p:extLst>
      <p:ext uri="{BB962C8B-B14F-4D97-AF65-F5344CB8AC3E}">
        <p14:creationId xmlns:p14="http://schemas.microsoft.com/office/powerpoint/2010/main" val="165692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97A6318-A559-4DF7-86BF-4DB1824A6384}" type="slidenum">
              <a:rPr lang="en-ZA" smtClean="0"/>
              <a:t>2</a:t>
            </a:fld>
            <a:endParaRPr lang="en-ZA"/>
          </a:p>
        </p:txBody>
      </p:sp>
    </p:spTree>
    <p:extLst>
      <p:ext uri="{BB962C8B-B14F-4D97-AF65-F5344CB8AC3E}">
        <p14:creationId xmlns:p14="http://schemas.microsoft.com/office/powerpoint/2010/main" val="1252401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97A6318-A559-4DF7-86BF-4DB1824A6384}" type="slidenum">
              <a:rPr lang="en-ZA" smtClean="0"/>
              <a:t>8</a:t>
            </a:fld>
            <a:endParaRPr lang="en-ZA"/>
          </a:p>
        </p:txBody>
      </p:sp>
    </p:spTree>
    <p:extLst>
      <p:ext uri="{BB962C8B-B14F-4D97-AF65-F5344CB8AC3E}">
        <p14:creationId xmlns:p14="http://schemas.microsoft.com/office/powerpoint/2010/main" val="158583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A31A-8E2C-481B-8BA3-6E3FBD9DBE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23AE43B1-4479-4B8C-B6EC-DA0EEC8B37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E5FFC0F3-DDD6-4AA2-8A61-D104C86F0F22}"/>
              </a:ext>
            </a:extLst>
          </p:cNvPr>
          <p:cNvSpPr>
            <a:spLocks noGrp="1"/>
          </p:cNvSpPr>
          <p:nvPr>
            <p:ph type="dt" sz="half" idx="10"/>
          </p:nvPr>
        </p:nvSpPr>
        <p:spPr/>
        <p:txBody>
          <a:bodyPr/>
          <a:lstStyle/>
          <a:p>
            <a:fld id="{AC37CCFD-0788-434E-A110-A0B998863442}" type="datetimeFigureOut">
              <a:rPr lang="en-ZA" smtClean="0"/>
              <a:t>25 Aug 2018</a:t>
            </a:fld>
            <a:endParaRPr lang="en-ZA" dirty="0"/>
          </a:p>
        </p:txBody>
      </p:sp>
      <p:sp>
        <p:nvSpPr>
          <p:cNvPr id="5" name="Footer Placeholder 4">
            <a:extLst>
              <a:ext uri="{FF2B5EF4-FFF2-40B4-BE49-F238E27FC236}">
                <a16:creationId xmlns:a16="http://schemas.microsoft.com/office/drawing/2014/main" id="{7F322E4B-7931-4189-8516-F3431441F19D}"/>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0EE299FE-5CF5-4DE5-A37D-2E3C0AD45572}"/>
              </a:ext>
            </a:extLst>
          </p:cNvPr>
          <p:cNvSpPr>
            <a:spLocks noGrp="1"/>
          </p:cNvSpPr>
          <p:nvPr>
            <p:ph type="sldNum" sz="quarter" idx="12"/>
          </p:nvPr>
        </p:nvSpPr>
        <p:spPr/>
        <p:txBody>
          <a:bodyPr/>
          <a:lstStyle/>
          <a:p>
            <a:fld id="{456402DD-A37D-413C-B5D7-A88212242AAD}" type="slidenum">
              <a:rPr lang="en-ZA" smtClean="0"/>
              <a:t>‹#›</a:t>
            </a:fld>
            <a:endParaRPr lang="en-ZA" dirty="0"/>
          </a:p>
        </p:txBody>
      </p:sp>
    </p:spTree>
    <p:extLst>
      <p:ext uri="{BB962C8B-B14F-4D97-AF65-F5344CB8AC3E}">
        <p14:creationId xmlns:p14="http://schemas.microsoft.com/office/powerpoint/2010/main" val="266138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097E-106A-4377-8703-5A716FECB69C}"/>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6A4D067-BEA4-4948-9564-7BE3E7BEE2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8243DEB-C202-4732-86A6-6685A1E2DFF8}"/>
              </a:ext>
            </a:extLst>
          </p:cNvPr>
          <p:cNvSpPr>
            <a:spLocks noGrp="1"/>
          </p:cNvSpPr>
          <p:nvPr>
            <p:ph type="dt" sz="half" idx="10"/>
          </p:nvPr>
        </p:nvSpPr>
        <p:spPr/>
        <p:txBody>
          <a:bodyPr/>
          <a:lstStyle/>
          <a:p>
            <a:fld id="{AC37CCFD-0788-434E-A110-A0B998863442}" type="datetimeFigureOut">
              <a:rPr lang="en-ZA" smtClean="0"/>
              <a:t>25 Aug 2018</a:t>
            </a:fld>
            <a:endParaRPr lang="en-ZA" dirty="0"/>
          </a:p>
        </p:txBody>
      </p:sp>
      <p:sp>
        <p:nvSpPr>
          <p:cNvPr id="5" name="Footer Placeholder 4">
            <a:extLst>
              <a:ext uri="{FF2B5EF4-FFF2-40B4-BE49-F238E27FC236}">
                <a16:creationId xmlns:a16="http://schemas.microsoft.com/office/drawing/2014/main" id="{F693D98D-2E7F-41FD-A717-444597BBF368}"/>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6CC57E1B-9BE1-41E6-8296-5CD613CBEDD2}"/>
              </a:ext>
            </a:extLst>
          </p:cNvPr>
          <p:cNvSpPr>
            <a:spLocks noGrp="1"/>
          </p:cNvSpPr>
          <p:nvPr>
            <p:ph type="sldNum" sz="quarter" idx="12"/>
          </p:nvPr>
        </p:nvSpPr>
        <p:spPr/>
        <p:txBody>
          <a:bodyPr/>
          <a:lstStyle/>
          <a:p>
            <a:fld id="{456402DD-A37D-413C-B5D7-A88212242AAD}" type="slidenum">
              <a:rPr lang="en-ZA" smtClean="0"/>
              <a:t>‹#›</a:t>
            </a:fld>
            <a:endParaRPr lang="en-ZA" dirty="0"/>
          </a:p>
        </p:txBody>
      </p:sp>
    </p:spTree>
    <p:extLst>
      <p:ext uri="{BB962C8B-B14F-4D97-AF65-F5344CB8AC3E}">
        <p14:creationId xmlns:p14="http://schemas.microsoft.com/office/powerpoint/2010/main" val="250886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1AC7F6-D934-43A6-99FA-A1A323B752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4763B92-F1D1-40D1-864D-EE58234C90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5EC1F02-E5A1-4CC5-9893-07431AAE9605}"/>
              </a:ext>
            </a:extLst>
          </p:cNvPr>
          <p:cNvSpPr>
            <a:spLocks noGrp="1"/>
          </p:cNvSpPr>
          <p:nvPr>
            <p:ph type="dt" sz="half" idx="10"/>
          </p:nvPr>
        </p:nvSpPr>
        <p:spPr/>
        <p:txBody>
          <a:bodyPr/>
          <a:lstStyle/>
          <a:p>
            <a:fld id="{AC37CCFD-0788-434E-A110-A0B998863442}" type="datetimeFigureOut">
              <a:rPr lang="en-ZA" smtClean="0"/>
              <a:t>25 Aug 2018</a:t>
            </a:fld>
            <a:endParaRPr lang="en-ZA" dirty="0"/>
          </a:p>
        </p:txBody>
      </p:sp>
      <p:sp>
        <p:nvSpPr>
          <p:cNvPr id="5" name="Footer Placeholder 4">
            <a:extLst>
              <a:ext uri="{FF2B5EF4-FFF2-40B4-BE49-F238E27FC236}">
                <a16:creationId xmlns:a16="http://schemas.microsoft.com/office/drawing/2014/main" id="{4C53C22D-5592-4795-B5CD-00B05533E6C2}"/>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4074E270-840E-4A01-8F84-8A9FA8FDB6D2}"/>
              </a:ext>
            </a:extLst>
          </p:cNvPr>
          <p:cNvSpPr>
            <a:spLocks noGrp="1"/>
          </p:cNvSpPr>
          <p:nvPr>
            <p:ph type="sldNum" sz="quarter" idx="12"/>
          </p:nvPr>
        </p:nvSpPr>
        <p:spPr/>
        <p:txBody>
          <a:bodyPr/>
          <a:lstStyle/>
          <a:p>
            <a:fld id="{456402DD-A37D-413C-B5D7-A88212242AAD}" type="slidenum">
              <a:rPr lang="en-ZA" smtClean="0"/>
              <a:t>‹#›</a:t>
            </a:fld>
            <a:endParaRPr lang="en-ZA" dirty="0"/>
          </a:p>
        </p:txBody>
      </p:sp>
    </p:spTree>
    <p:extLst>
      <p:ext uri="{BB962C8B-B14F-4D97-AF65-F5344CB8AC3E}">
        <p14:creationId xmlns:p14="http://schemas.microsoft.com/office/powerpoint/2010/main" val="2064577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C4690-D115-4A3F-AB50-D7F8D5D536F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CC73CEB7-22CC-4E14-ACC2-31EADC67DD5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81020A1-45F9-4180-96C2-5B93CEF29A67}"/>
              </a:ext>
            </a:extLst>
          </p:cNvPr>
          <p:cNvSpPr>
            <a:spLocks noGrp="1"/>
          </p:cNvSpPr>
          <p:nvPr>
            <p:ph type="dt" sz="half" idx="10"/>
          </p:nvPr>
        </p:nvSpPr>
        <p:spPr/>
        <p:txBody>
          <a:bodyPr/>
          <a:lstStyle/>
          <a:p>
            <a:fld id="{AC37CCFD-0788-434E-A110-A0B998863442}" type="datetimeFigureOut">
              <a:rPr lang="en-ZA" smtClean="0"/>
              <a:t>25 Aug 2018</a:t>
            </a:fld>
            <a:endParaRPr lang="en-ZA" dirty="0"/>
          </a:p>
        </p:txBody>
      </p:sp>
      <p:sp>
        <p:nvSpPr>
          <p:cNvPr id="5" name="Footer Placeholder 4">
            <a:extLst>
              <a:ext uri="{FF2B5EF4-FFF2-40B4-BE49-F238E27FC236}">
                <a16:creationId xmlns:a16="http://schemas.microsoft.com/office/drawing/2014/main" id="{717EFCB9-BDCA-4088-AF6D-954E0BA6CBFE}"/>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8894A7FF-5DED-4DA9-A8A3-58D8A56FB70A}"/>
              </a:ext>
            </a:extLst>
          </p:cNvPr>
          <p:cNvSpPr>
            <a:spLocks noGrp="1"/>
          </p:cNvSpPr>
          <p:nvPr>
            <p:ph type="sldNum" sz="quarter" idx="12"/>
          </p:nvPr>
        </p:nvSpPr>
        <p:spPr/>
        <p:txBody>
          <a:bodyPr/>
          <a:lstStyle/>
          <a:p>
            <a:fld id="{456402DD-A37D-413C-B5D7-A88212242AAD}" type="slidenum">
              <a:rPr lang="en-ZA" smtClean="0"/>
              <a:t>‹#›</a:t>
            </a:fld>
            <a:endParaRPr lang="en-ZA" dirty="0"/>
          </a:p>
        </p:txBody>
      </p:sp>
    </p:spTree>
    <p:extLst>
      <p:ext uri="{BB962C8B-B14F-4D97-AF65-F5344CB8AC3E}">
        <p14:creationId xmlns:p14="http://schemas.microsoft.com/office/powerpoint/2010/main" val="251351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EE5D-1975-4732-B18F-DD84293552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CA9EA0EE-1A5D-4D05-8A3A-F148F18FFD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B240C9-3865-4444-A8AA-31BF56A45893}"/>
              </a:ext>
            </a:extLst>
          </p:cNvPr>
          <p:cNvSpPr>
            <a:spLocks noGrp="1"/>
          </p:cNvSpPr>
          <p:nvPr>
            <p:ph type="dt" sz="half" idx="10"/>
          </p:nvPr>
        </p:nvSpPr>
        <p:spPr/>
        <p:txBody>
          <a:bodyPr/>
          <a:lstStyle/>
          <a:p>
            <a:fld id="{AC37CCFD-0788-434E-A110-A0B998863442}" type="datetimeFigureOut">
              <a:rPr lang="en-ZA" smtClean="0"/>
              <a:t>25 Aug 2018</a:t>
            </a:fld>
            <a:endParaRPr lang="en-ZA" dirty="0"/>
          </a:p>
        </p:txBody>
      </p:sp>
      <p:sp>
        <p:nvSpPr>
          <p:cNvPr id="5" name="Footer Placeholder 4">
            <a:extLst>
              <a:ext uri="{FF2B5EF4-FFF2-40B4-BE49-F238E27FC236}">
                <a16:creationId xmlns:a16="http://schemas.microsoft.com/office/drawing/2014/main" id="{3EE3F8A8-DA96-4EA5-92B8-8D52F6D5EAF4}"/>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A5CB0BCA-47F2-4D44-B142-73C1A3FFE267}"/>
              </a:ext>
            </a:extLst>
          </p:cNvPr>
          <p:cNvSpPr>
            <a:spLocks noGrp="1"/>
          </p:cNvSpPr>
          <p:nvPr>
            <p:ph type="sldNum" sz="quarter" idx="12"/>
          </p:nvPr>
        </p:nvSpPr>
        <p:spPr/>
        <p:txBody>
          <a:bodyPr/>
          <a:lstStyle/>
          <a:p>
            <a:fld id="{456402DD-A37D-413C-B5D7-A88212242AAD}" type="slidenum">
              <a:rPr lang="en-ZA" smtClean="0"/>
              <a:t>‹#›</a:t>
            </a:fld>
            <a:endParaRPr lang="en-ZA" dirty="0"/>
          </a:p>
        </p:txBody>
      </p:sp>
    </p:spTree>
    <p:extLst>
      <p:ext uri="{BB962C8B-B14F-4D97-AF65-F5344CB8AC3E}">
        <p14:creationId xmlns:p14="http://schemas.microsoft.com/office/powerpoint/2010/main" val="391572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F323-5701-440A-BC23-6D8C5064FA0E}"/>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08F7BED3-568F-44A7-897B-4C8C1608F9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EB12378E-29BF-4203-9F35-4254DBD200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3B14603C-ED58-43AE-9308-006E77344835}"/>
              </a:ext>
            </a:extLst>
          </p:cNvPr>
          <p:cNvSpPr>
            <a:spLocks noGrp="1"/>
          </p:cNvSpPr>
          <p:nvPr>
            <p:ph type="dt" sz="half" idx="10"/>
          </p:nvPr>
        </p:nvSpPr>
        <p:spPr/>
        <p:txBody>
          <a:bodyPr/>
          <a:lstStyle/>
          <a:p>
            <a:fld id="{AC37CCFD-0788-434E-A110-A0B998863442}" type="datetimeFigureOut">
              <a:rPr lang="en-ZA" smtClean="0"/>
              <a:t>25 Aug 2018</a:t>
            </a:fld>
            <a:endParaRPr lang="en-ZA" dirty="0"/>
          </a:p>
        </p:txBody>
      </p:sp>
      <p:sp>
        <p:nvSpPr>
          <p:cNvPr id="6" name="Footer Placeholder 5">
            <a:extLst>
              <a:ext uri="{FF2B5EF4-FFF2-40B4-BE49-F238E27FC236}">
                <a16:creationId xmlns:a16="http://schemas.microsoft.com/office/drawing/2014/main" id="{07326430-6652-4208-AD62-CEB119BD4AC6}"/>
              </a:ext>
            </a:extLst>
          </p:cNvPr>
          <p:cNvSpPr>
            <a:spLocks noGrp="1"/>
          </p:cNvSpPr>
          <p:nvPr>
            <p:ph type="ftr" sz="quarter" idx="11"/>
          </p:nvPr>
        </p:nvSpPr>
        <p:spPr/>
        <p:txBody>
          <a:bodyPr/>
          <a:lstStyle/>
          <a:p>
            <a:endParaRPr lang="en-ZA" dirty="0"/>
          </a:p>
        </p:txBody>
      </p:sp>
      <p:sp>
        <p:nvSpPr>
          <p:cNvPr id="7" name="Slide Number Placeholder 6">
            <a:extLst>
              <a:ext uri="{FF2B5EF4-FFF2-40B4-BE49-F238E27FC236}">
                <a16:creationId xmlns:a16="http://schemas.microsoft.com/office/drawing/2014/main" id="{6D718BD9-5CAD-4DAB-AD26-9A54EE32ED98}"/>
              </a:ext>
            </a:extLst>
          </p:cNvPr>
          <p:cNvSpPr>
            <a:spLocks noGrp="1"/>
          </p:cNvSpPr>
          <p:nvPr>
            <p:ph type="sldNum" sz="quarter" idx="12"/>
          </p:nvPr>
        </p:nvSpPr>
        <p:spPr/>
        <p:txBody>
          <a:bodyPr/>
          <a:lstStyle/>
          <a:p>
            <a:fld id="{456402DD-A37D-413C-B5D7-A88212242AAD}" type="slidenum">
              <a:rPr lang="en-ZA" smtClean="0"/>
              <a:t>‹#›</a:t>
            </a:fld>
            <a:endParaRPr lang="en-ZA" dirty="0"/>
          </a:p>
        </p:txBody>
      </p:sp>
    </p:spTree>
    <p:extLst>
      <p:ext uri="{BB962C8B-B14F-4D97-AF65-F5344CB8AC3E}">
        <p14:creationId xmlns:p14="http://schemas.microsoft.com/office/powerpoint/2010/main" val="48177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FD93-0776-4EE2-8C0B-5799D04D5E64}"/>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0053706-518E-4AB8-A75E-7647667D5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5DD0CE-7BF5-4FE4-A8BD-D3970ECE76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18D4E588-B99E-4ABF-B95F-72AFA22715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20E48D-ACD1-4567-BF50-C1A13369AB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5FCE6448-0969-4AC9-99E1-82DDBF4336FF}"/>
              </a:ext>
            </a:extLst>
          </p:cNvPr>
          <p:cNvSpPr>
            <a:spLocks noGrp="1"/>
          </p:cNvSpPr>
          <p:nvPr>
            <p:ph type="dt" sz="half" idx="10"/>
          </p:nvPr>
        </p:nvSpPr>
        <p:spPr/>
        <p:txBody>
          <a:bodyPr/>
          <a:lstStyle/>
          <a:p>
            <a:fld id="{AC37CCFD-0788-434E-A110-A0B998863442}" type="datetimeFigureOut">
              <a:rPr lang="en-ZA" smtClean="0"/>
              <a:t>25 Aug 2018</a:t>
            </a:fld>
            <a:endParaRPr lang="en-ZA" dirty="0"/>
          </a:p>
        </p:txBody>
      </p:sp>
      <p:sp>
        <p:nvSpPr>
          <p:cNvPr id="8" name="Footer Placeholder 7">
            <a:extLst>
              <a:ext uri="{FF2B5EF4-FFF2-40B4-BE49-F238E27FC236}">
                <a16:creationId xmlns:a16="http://schemas.microsoft.com/office/drawing/2014/main" id="{AA9E4D89-C7B2-46A8-9371-429D39825A11}"/>
              </a:ext>
            </a:extLst>
          </p:cNvPr>
          <p:cNvSpPr>
            <a:spLocks noGrp="1"/>
          </p:cNvSpPr>
          <p:nvPr>
            <p:ph type="ftr" sz="quarter" idx="11"/>
          </p:nvPr>
        </p:nvSpPr>
        <p:spPr/>
        <p:txBody>
          <a:bodyPr/>
          <a:lstStyle/>
          <a:p>
            <a:endParaRPr lang="en-ZA" dirty="0"/>
          </a:p>
        </p:txBody>
      </p:sp>
      <p:sp>
        <p:nvSpPr>
          <p:cNvPr id="9" name="Slide Number Placeholder 8">
            <a:extLst>
              <a:ext uri="{FF2B5EF4-FFF2-40B4-BE49-F238E27FC236}">
                <a16:creationId xmlns:a16="http://schemas.microsoft.com/office/drawing/2014/main" id="{D834BE71-3A0B-4943-9C30-ACE6B668BEE4}"/>
              </a:ext>
            </a:extLst>
          </p:cNvPr>
          <p:cNvSpPr>
            <a:spLocks noGrp="1"/>
          </p:cNvSpPr>
          <p:nvPr>
            <p:ph type="sldNum" sz="quarter" idx="12"/>
          </p:nvPr>
        </p:nvSpPr>
        <p:spPr/>
        <p:txBody>
          <a:bodyPr/>
          <a:lstStyle/>
          <a:p>
            <a:fld id="{456402DD-A37D-413C-B5D7-A88212242AAD}" type="slidenum">
              <a:rPr lang="en-ZA" smtClean="0"/>
              <a:t>‹#›</a:t>
            </a:fld>
            <a:endParaRPr lang="en-ZA" dirty="0"/>
          </a:p>
        </p:txBody>
      </p:sp>
    </p:spTree>
    <p:extLst>
      <p:ext uri="{BB962C8B-B14F-4D97-AF65-F5344CB8AC3E}">
        <p14:creationId xmlns:p14="http://schemas.microsoft.com/office/powerpoint/2010/main" val="172980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EB6F-0211-458E-A9A3-6504D21826E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E22FE492-6701-4D1D-8F25-2859B778F517}"/>
              </a:ext>
            </a:extLst>
          </p:cNvPr>
          <p:cNvSpPr>
            <a:spLocks noGrp="1"/>
          </p:cNvSpPr>
          <p:nvPr>
            <p:ph type="dt" sz="half" idx="10"/>
          </p:nvPr>
        </p:nvSpPr>
        <p:spPr/>
        <p:txBody>
          <a:bodyPr/>
          <a:lstStyle/>
          <a:p>
            <a:fld id="{AC37CCFD-0788-434E-A110-A0B998863442}" type="datetimeFigureOut">
              <a:rPr lang="en-ZA" smtClean="0"/>
              <a:t>25 Aug 2018</a:t>
            </a:fld>
            <a:endParaRPr lang="en-ZA" dirty="0"/>
          </a:p>
        </p:txBody>
      </p:sp>
      <p:sp>
        <p:nvSpPr>
          <p:cNvPr id="4" name="Footer Placeholder 3">
            <a:extLst>
              <a:ext uri="{FF2B5EF4-FFF2-40B4-BE49-F238E27FC236}">
                <a16:creationId xmlns:a16="http://schemas.microsoft.com/office/drawing/2014/main" id="{F4E07491-2A26-4083-A2F8-5B77901098D5}"/>
              </a:ext>
            </a:extLst>
          </p:cNvPr>
          <p:cNvSpPr>
            <a:spLocks noGrp="1"/>
          </p:cNvSpPr>
          <p:nvPr>
            <p:ph type="ftr" sz="quarter" idx="11"/>
          </p:nvPr>
        </p:nvSpPr>
        <p:spPr/>
        <p:txBody>
          <a:bodyPr/>
          <a:lstStyle/>
          <a:p>
            <a:endParaRPr lang="en-ZA" dirty="0"/>
          </a:p>
        </p:txBody>
      </p:sp>
      <p:sp>
        <p:nvSpPr>
          <p:cNvPr id="5" name="Slide Number Placeholder 4">
            <a:extLst>
              <a:ext uri="{FF2B5EF4-FFF2-40B4-BE49-F238E27FC236}">
                <a16:creationId xmlns:a16="http://schemas.microsoft.com/office/drawing/2014/main" id="{FF13AA54-C3AF-4AA3-9D3E-89DC018B275B}"/>
              </a:ext>
            </a:extLst>
          </p:cNvPr>
          <p:cNvSpPr>
            <a:spLocks noGrp="1"/>
          </p:cNvSpPr>
          <p:nvPr>
            <p:ph type="sldNum" sz="quarter" idx="12"/>
          </p:nvPr>
        </p:nvSpPr>
        <p:spPr/>
        <p:txBody>
          <a:bodyPr/>
          <a:lstStyle/>
          <a:p>
            <a:fld id="{456402DD-A37D-413C-B5D7-A88212242AAD}" type="slidenum">
              <a:rPr lang="en-ZA" smtClean="0"/>
              <a:t>‹#›</a:t>
            </a:fld>
            <a:endParaRPr lang="en-ZA" dirty="0"/>
          </a:p>
        </p:txBody>
      </p:sp>
    </p:spTree>
    <p:extLst>
      <p:ext uri="{BB962C8B-B14F-4D97-AF65-F5344CB8AC3E}">
        <p14:creationId xmlns:p14="http://schemas.microsoft.com/office/powerpoint/2010/main" val="348389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A4DB53-96D7-421A-9579-96AB1A6EE325}"/>
              </a:ext>
            </a:extLst>
          </p:cNvPr>
          <p:cNvSpPr>
            <a:spLocks noGrp="1"/>
          </p:cNvSpPr>
          <p:nvPr>
            <p:ph type="dt" sz="half" idx="10"/>
          </p:nvPr>
        </p:nvSpPr>
        <p:spPr/>
        <p:txBody>
          <a:bodyPr/>
          <a:lstStyle/>
          <a:p>
            <a:fld id="{AC37CCFD-0788-434E-A110-A0B998863442}" type="datetimeFigureOut">
              <a:rPr lang="en-ZA" smtClean="0"/>
              <a:t>25 Aug 2018</a:t>
            </a:fld>
            <a:endParaRPr lang="en-ZA" dirty="0"/>
          </a:p>
        </p:txBody>
      </p:sp>
      <p:sp>
        <p:nvSpPr>
          <p:cNvPr id="3" name="Footer Placeholder 2">
            <a:extLst>
              <a:ext uri="{FF2B5EF4-FFF2-40B4-BE49-F238E27FC236}">
                <a16:creationId xmlns:a16="http://schemas.microsoft.com/office/drawing/2014/main" id="{756573D5-93BF-4300-B274-61410F4A1CE8}"/>
              </a:ext>
            </a:extLst>
          </p:cNvPr>
          <p:cNvSpPr>
            <a:spLocks noGrp="1"/>
          </p:cNvSpPr>
          <p:nvPr>
            <p:ph type="ftr" sz="quarter" idx="11"/>
          </p:nvPr>
        </p:nvSpPr>
        <p:spPr/>
        <p:txBody>
          <a:bodyPr/>
          <a:lstStyle/>
          <a:p>
            <a:endParaRPr lang="en-ZA" dirty="0"/>
          </a:p>
        </p:txBody>
      </p:sp>
      <p:sp>
        <p:nvSpPr>
          <p:cNvPr id="4" name="Slide Number Placeholder 3">
            <a:extLst>
              <a:ext uri="{FF2B5EF4-FFF2-40B4-BE49-F238E27FC236}">
                <a16:creationId xmlns:a16="http://schemas.microsoft.com/office/drawing/2014/main" id="{09CA9C01-723E-49DF-9C91-DAF3F3B69A28}"/>
              </a:ext>
            </a:extLst>
          </p:cNvPr>
          <p:cNvSpPr>
            <a:spLocks noGrp="1"/>
          </p:cNvSpPr>
          <p:nvPr>
            <p:ph type="sldNum" sz="quarter" idx="12"/>
          </p:nvPr>
        </p:nvSpPr>
        <p:spPr/>
        <p:txBody>
          <a:bodyPr/>
          <a:lstStyle/>
          <a:p>
            <a:fld id="{456402DD-A37D-413C-B5D7-A88212242AAD}" type="slidenum">
              <a:rPr lang="en-ZA" smtClean="0"/>
              <a:t>‹#›</a:t>
            </a:fld>
            <a:endParaRPr lang="en-ZA" dirty="0"/>
          </a:p>
        </p:txBody>
      </p:sp>
    </p:spTree>
    <p:extLst>
      <p:ext uri="{BB962C8B-B14F-4D97-AF65-F5344CB8AC3E}">
        <p14:creationId xmlns:p14="http://schemas.microsoft.com/office/powerpoint/2010/main" val="179618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89A1-67C5-436C-A0E9-570FD6EDB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A9F4EC18-EE8B-47DD-B53D-DC5C427131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B2211D53-C902-443D-9B13-4A0F3FF18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37F8C2-AEE7-4460-A067-D414BF856D16}"/>
              </a:ext>
            </a:extLst>
          </p:cNvPr>
          <p:cNvSpPr>
            <a:spLocks noGrp="1"/>
          </p:cNvSpPr>
          <p:nvPr>
            <p:ph type="dt" sz="half" idx="10"/>
          </p:nvPr>
        </p:nvSpPr>
        <p:spPr/>
        <p:txBody>
          <a:bodyPr/>
          <a:lstStyle/>
          <a:p>
            <a:fld id="{AC37CCFD-0788-434E-A110-A0B998863442}" type="datetimeFigureOut">
              <a:rPr lang="en-ZA" smtClean="0"/>
              <a:t>25 Aug 2018</a:t>
            </a:fld>
            <a:endParaRPr lang="en-ZA" dirty="0"/>
          </a:p>
        </p:txBody>
      </p:sp>
      <p:sp>
        <p:nvSpPr>
          <p:cNvPr id="6" name="Footer Placeholder 5">
            <a:extLst>
              <a:ext uri="{FF2B5EF4-FFF2-40B4-BE49-F238E27FC236}">
                <a16:creationId xmlns:a16="http://schemas.microsoft.com/office/drawing/2014/main" id="{31BFDB0A-42D1-4DEF-86CE-85C0CF1ED288}"/>
              </a:ext>
            </a:extLst>
          </p:cNvPr>
          <p:cNvSpPr>
            <a:spLocks noGrp="1"/>
          </p:cNvSpPr>
          <p:nvPr>
            <p:ph type="ftr" sz="quarter" idx="11"/>
          </p:nvPr>
        </p:nvSpPr>
        <p:spPr/>
        <p:txBody>
          <a:bodyPr/>
          <a:lstStyle/>
          <a:p>
            <a:endParaRPr lang="en-ZA" dirty="0"/>
          </a:p>
        </p:txBody>
      </p:sp>
      <p:sp>
        <p:nvSpPr>
          <p:cNvPr id="7" name="Slide Number Placeholder 6">
            <a:extLst>
              <a:ext uri="{FF2B5EF4-FFF2-40B4-BE49-F238E27FC236}">
                <a16:creationId xmlns:a16="http://schemas.microsoft.com/office/drawing/2014/main" id="{4D3CA163-96E3-4369-8944-AC905518A0B9}"/>
              </a:ext>
            </a:extLst>
          </p:cNvPr>
          <p:cNvSpPr>
            <a:spLocks noGrp="1"/>
          </p:cNvSpPr>
          <p:nvPr>
            <p:ph type="sldNum" sz="quarter" idx="12"/>
          </p:nvPr>
        </p:nvSpPr>
        <p:spPr/>
        <p:txBody>
          <a:bodyPr/>
          <a:lstStyle/>
          <a:p>
            <a:fld id="{456402DD-A37D-413C-B5D7-A88212242AAD}" type="slidenum">
              <a:rPr lang="en-ZA" smtClean="0"/>
              <a:t>‹#›</a:t>
            </a:fld>
            <a:endParaRPr lang="en-ZA" dirty="0"/>
          </a:p>
        </p:txBody>
      </p:sp>
    </p:spTree>
    <p:extLst>
      <p:ext uri="{BB962C8B-B14F-4D97-AF65-F5344CB8AC3E}">
        <p14:creationId xmlns:p14="http://schemas.microsoft.com/office/powerpoint/2010/main" val="119031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AB31-CE86-4CC9-8768-30AEE0AD4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60B34211-7EA9-48D2-8894-0353A8A58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dirty="0"/>
          </a:p>
        </p:txBody>
      </p:sp>
      <p:sp>
        <p:nvSpPr>
          <p:cNvPr id="4" name="Text Placeholder 3">
            <a:extLst>
              <a:ext uri="{FF2B5EF4-FFF2-40B4-BE49-F238E27FC236}">
                <a16:creationId xmlns:a16="http://schemas.microsoft.com/office/drawing/2014/main" id="{E5BE6919-8F65-448B-85B3-DC40C62FC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C3F4B9-C92E-466B-A9EF-C3CAF1E35BBF}"/>
              </a:ext>
            </a:extLst>
          </p:cNvPr>
          <p:cNvSpPr>
            <a:spLocks noGrp="1"/>
          </p:cNvSpPr>
          <p:nvPr>
            <p:ph type="dt" sz="half" idx="10"/>
          </p:nvPr>
        </p:nvSpPr>
        <p:spPr/>
        <p:txBody>
          <a:bodyPr/>
          <a:lstStyle/>
          <a:p>
            <a:fld id="{AC37CCFD-0788-434E-A110-A0B998863442}" type="datetimeFigureOut">
              <a:rPr lang="en-ZA" smtClean="0"/>
              <a:t>25 Aug 2018</a:t>
            </a:fld>
            <a:endParaRPr lang="en-ZA" dirty="0"/>
          </a:p>
        </p:txBody>
      </p:sp>
      <p:sp>
        <p:nvSpPr>
          <p:cNvPr id="6" name="Footer Placeholder 5">
            <a:extLst>
              <a:ext uri="{FF2B5EF4-FFF2-40B4-BE49-F238E27FC236}">
                <a16:creationId xmlns:a16="http://schemas.microsoft.com/office/drawing/2014/main" id="{6810AC02-5677-4ABB-8CBB-C389BC84201B}"/>
              </a:ext>
            </a:extLst>
          </p:cNvPr>
          <p:cNvSpPr>
            <a:spLocks noGrp="1"/>
          </p:cNvSpPr>
          <p:nvPr>
            <p:ph type="ftr" sz="quarter" idx="11"/>
          </p:nvPr>
        </p:nvSpPr>
        <p:spPr/>
        <p:txBody>
          <a:bodyPr/>
          <a:lstStyle/>
          <a:p>
            <a:endParaRPr lang="en-ZA" dirty="0"/>
          </a:p>
        </p:txBody>
      </p:sp>
      <p:sp>
        <p:nvSpPr>
          <p:cNvPr id="7" name="Slide Number Placeholder 6">
            <a:extLst>
              <a:ext uri="{FF2B5EF4-FFF2-40B4-BE49-F238E27FC236}">
                <a16:creationId xmlns:a16="http://schemas.microsoft.com/office/drawing/2014/main" id="{2CFFE442-3329-46C0-80C3-6A99927C1C7B}"/>
              </a:ext>
            </a:extLst>
          </p:cNvPr>
          <p:cNvSpPr>
            <a:spLocks noGrp="1"/>
          </p:cNvSpPr>
          <p:nvPr>
            <p:ph type="sldNum" sz="quarter" idx="12"/>
          </p:nvPr>
        </p:nvSpPr>
        <p:spPr/>
        <p:txBody>
          <a:bodyPr/>
          <a:lstStyle/>
          <a:p>
            <a:fld id="{456402DD-A37D-413C-B5D7-A88212242AAD}" type="slidenum">
              <a:rPr lang="en-ZA" smtClean="0"/>
              <a:t>‹#›</a:t>
            </a:fld>
            <a:endParaRPr lang="en-ZA" dirty="0"/>
          </a:p>
        </p:txBody>
      </p:sp>
    </p:spTree>
    <p:extLst>
      <p:ext uri="{BB962C8B-B14F-4D97-AF65-F5344CB8AC3E}">
        <p14:creationId xmlns:p14="http://schemas.microsoft.com/office/powerpoint/2010/main" val="244668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3B635B-4BAE-4465-9559-E79783A3AD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D0E6D5CA-BA02-4E0E-BFD2-0F70A657C5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B8046D8-8FCF-4513-A3EC-24C45AB5A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7CCFD-0788-434E-A110-A0B998863442}" type="datetimeFigureOut">
              <a:rPr lang="en-ZA" smtClean="0"/>
              <a:t>25 Aug 2018</a:t>
            </a:fld>
            <a:endParaRPr lang="en-ZA" dirty="0"/>
          </a:p>
        </p:txBody>
      </p:sp>
      <p:sp>
        <p:nvSpPr>
          <p:cNvPr id="5" name="Footer Placeholder 4">
            <a:extLst>
              <a:ext uri="{FF2B5EF4-FFF2-40B4-BE49-F238E27FC236}">
                <a16:creationId xmlns:a16="http://schemas.microsoft.com/office/drawing/2014/main" id="{EEFD4FCD-D14D-4EF6-8823-54D3D039DC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dirty="0"/>
          </a:p>
        </p:txBody>
      </p:sp>
      <p:sp>
        <p:nvSpPr>
          <p:cNvPr id="6" name="Slide Number Placeholder 5">
            <a:extLst>
              <a:ext uri="{FF2B5EF4-FFF2-40B4-BE49-F238E27FC236}">
                <a16:creationId xmlns:a16="http://schemas.microsoft.com/office/drawing/2014/main" id="{264E6EAE-F11E-48A8-91B5-6E8B89F466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402DD-A37D-413C-B5D7-A88212242AAD}" type="slidenum">
              <a:rPr lang="en-ZA" smtClean="0"/>
              <a:t>‹#›</a:t>
            </a:fld>
            <a:endParaRPr lang="en-ZA" dirty="0"/>
          </a:p>
        </p:txBody>
      </p:sp>
    </p:spTree>
    <p:extLst>
      <p:ext uri="{BB962C8B-B14F-4D97-AF65-F5344CB8AC3E}">
        <p14:creationId xmlns:p14="http://schemas.microsoft.com/office/powerpoint/2010/main" val="2213362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mailto:info@ddi.media"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A6380D-9D67-4C11-BC86-190BEB0151FC}"/>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FC9686ED-7358-4F90-B88F-F590A3DE0D95}"/>
              </a:ext>
            </a:extLst>
          </p:cNvPr>
          <p:cNvSpPr txBox="1"/>
          <p:nvPr/>
        </p:nvSpPr>
        <p:spPr>
          <a:xfrm>
            <a:off x="0" y="4457343"/>
            <a:ext cx="12192000" cy="2477601"/>
          </a:xfrm>
          <a:prstGeom prst="rect">
            <a:avLst/>
          </a:prstGeom>
          <a:solidFill>
            <a:schemeClr val="bg1"/>
          </a:solidFill>
          <a:ln>
            <a:solidFill>
              <a:schemeClr val="bg1"/>
            </a:solidFill>
          </a:ln>
        </p:spPr>
        <p:txBody>
          <a:bodyPr wrap="square" rtlCol="0">
            <a:spAutoFit/>
          </a:bodyPr>
          <a:lstStyle/>
          <a:p>
            <a:pPr>
              <a:lnSpc>
                <a:spcPct val="150000"/>
              </a:lnSpc>
            </a:pPr>
            <a:r>
              <a:rPr lang="en-ZA" sz="5000" b="1" dirty="0">
                <a:solidFill>
                  <a:schemeClr val="tx1">
                    <a:lumMod val="65000"/>
                    <a:lumOff val="35000"/>
                  </a:schemeClr>
                </a:solidFill>
                <a:latin typeface="+mj-lt"/>
              </a:rPr>
              <a:t>Week </a:t>
            </a:r>
            <a:r>
              <a:rPr lang="en-ZA" sz="5000" b="1" dirty="0" smtClean="0">
                <a:solidFill>
                  <a:schemeClr val="tx1">
                    <a:lumMod val="65000"/>
                    <a:lumOff val="35000"/>
                  </a:schemeClr>
                </a:solidFill>
                <a:latin typeface="+mj-lt"/>
              </a:rPr>
              <a:t>(start date) </a:t>
            </a:r>
            <a:r>
              <a:rPr lang="en-ZA" sz="5000" b="1" dirty="0" smtClean="0">
                <a:solidFill>
                  <a:schemeClr val="tx1">
                    <a:lumMod val="65000"/>
                    <a:lumOff val="35000"/>
                  </a:schemeClr>
                </a:solidFill>
                <a:latin typeface="+mj-lt"/>
              </a:rPr>
              <a:t>– </a:t>
            </a:r>
            <a:r>
              <a:rPr lang="en-ZA" sz="5000" b="1" dirty="0" smtClean="0">
                <a:solidFill>
                  <a:schemeClr val="tx1">
                    <a:lumMod val="65000"/>
                    <a:lumOff val="35000"/>
                  </a:schemeClr>
                </a:solidFill>
                <a:latin typeface="+mj-lt"/>
              </a:rPr>
              <a:t>(end date) </a:t>
            </a:r>
            <a:r>
              <a:rPr lang="en-ZA" sz="5000" b="1" dirty="0" smtClean="0">
                <a:solidFill>
                  <a:schemeClr val="tx1">
                    <a:lumMod val="65000"/>
                    <a:lumOff val="35000"/>
                  </a:schemeClr>
                </a:solidFill>
                <a:latin typeface="+mj-lt"/>
              </a:rPr>
              <a:t>2018</a:t>
            </a:r>
            <a:endParaRPr lang="en-ZA" sz="5000" b="1" dirty="0">
              <a:solidFill>
                <a:schemeClr val="tx1">
                  <a:lumMod val="65000"/>
                  <a:lumOff val="35000"/>
                </a:schemeClr>
              </a:solidFill>
              <a:latin typeface="+mj-lt"/>
            </a:endParaRPr>
          </a:p>
          <a:p>
            <a:endParaRPr lang="en-ZA" sz="1500" dirty="0">
              <a:solidFill>
                <a:schemeClr val="tx1">
                  <a:lumMod val="65000"/>
                  <a:lumOff val="35000"/>
                </a:schemeClr>
              </a:solidFill>
              <a:latin typeface="+mj-lt"/>
            </a:endParaRPr>
          </a:p>
          <a:p>
            <a:endParaRPr lang="en-ZA" sz="1000" dirty="0">
              <a:solidFill>
                <a:schemeClr val="tx1">
                  <a:lumMod val="65000"/>
                  <a:lumOff val="35000"/>
                </a:schemeClr>
              </a:solidFill>
              <a:latin typeface="+mj-lt"/>
            </a:endParaRPr>
          </a:p>
          <a:p>
            <a:r>
              <a:rPr lang="en-ZA" sz="2500" dirty="0">
                <a:solidFill>
                  <a:srgbClr val="C3092E"/>
                </a:solidFill>
                <a:latin typeface="+mj-lt"/>
              </a:rPr>
              <a:t>Prepared by </a:t>
            </a:r>
            <a:r>
              <a:rPr lang="en-ZA" sz="2500" dirty="0" smtClean="0">
                <a:solidFill>
                  <a:srgbClr val="C3092E"/>
                </a:solidFill>
                <a:latin typeface="+mj-lt"/>
              </a:rPr>
              <a:t>Xolani Mazibuko</a:t>
            </a:r>
            <a:endParaRPr lang="en-ZA" sz="2500" dirty="0" smtClean="0">
              <a:solidFill>
                <a:srgbClr val="C3092E"/>
              </a:solidFill>
              <a:latin typeface="+mj-lt"/>
            </a:endParaRPr>
          </a:p>
          <a:p>
            <a:endParaRPr lang="en-ZA" sz="3000" dirty="0">
              <a:solidFill>
                <a:schemeClr val="tx1">
                  <a:lumMod val="65000"/>
                  <a:lumOff val="35000"/>
                </a:schemeClr>
              </a:solidFill>
              <a:latin typeface="+mj-lt"/>
            </a:endParaRPr>
          </a:p>
        </p:txBody>
      </p:sp>
      <p:cxnSp>
        <p:nvCxnSpPr>
          <p:cNvPr id="18" name="Straight Connector 17">
            <a:extLst>
              <a:ext uri="{FF2B5EF4-FFF2-40B4-BE49-F238E27FC236}">
                <a16:creationId xmlns:a16="http://schemas.microsoft.com/office/drawing/2014/main" id="{C72A80D0-793A-4623-8A6A-2F3E6F1661F5}"/>
              </a:ext>
            </a:extLst>
          </p:cNvPr>
          <p:cNvCxnSpPr>
            <a:cxnSpLocks/>
          </p:cNvCxnSpPr>
          <p:nvPr/>
        </p:nvCxnSpPr>
        <p:spPr>
          <a:xfrm>
            <a:off x="0" y="5750436"/>
            <a:ext cx="6864626" cy="1006"/>
          </a:xfrm>
          <a:prstGeom prst="line">
            <a:avLst/>
          </a:prstGeom>
          <a:ln w="28575">
            <a:solidFill>
              <a:srgbClr val="C3092E"/>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BA9022D-3865-46F0-938A-518DCCB80D5A}"/>
              </a:ext>
            </a:extLst>
          </p:cNvPr>
          <p:cNvSpPr/>
          <p:nvPr/>
        </p:nvSpPr>
        <p:spPr>
          <a:xfrm>
            <a:off x="4638262" y="878051"/>
            <a:ext cx="45719" cy="2499336"/>
          </a:xfrm>
          <a:prstGeom prst="rect">
            <a:avLst/>
          </a:prstGeom>
          <a:solidFill>
            <a:srgbClr val="C3092E"/>
          </a:solidFill>
          <a:ln>
            <a:solidFill>
              <a:srgbClr val="C309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Box 2">
            <a:extLst>
              <a:ext uri="{FF2B5EF4-FFF2-40B4-BE49-F238E27FC236}">
                <a16:creationId xmlns:a16="http://schemas.microsoft.com/office/drawing/2014/main" id="{9B8EB8FE-1E3C-405D-B941-B1457BE2C6D4}"/>
              </a:ext>
            </a:extLst>
          </p:cNvPr>
          <p:cNvSpPr txBox="1"/>
          <p:nvPr/>
        </p:nvSpPr>
        <p:spPr>
          <a:xfrm>
            <a:off x="4923110" y="1228398"/>
            <a:ext cx="5540736" cy="2000548"/>
          </a:xfrm>
          <a:prstGeom prst="rect">
            <a:avLst/>
          </a:prstGeom>
          <a:noFill/>
        </p:spPr>
        <p:txBody>
          <a:bodyPr wrap="square" rtlCol="0">
            <a:spAutoFit/>
          </a:bodyPr>
          <a:lstStyle/>
          <a:p>
            <a:r>
              <a:rPr lang="en-ZA" sz="4000" b="1" dirty="0"/>
              <a:t>WEEKLY PR SNAPSHOT</a:t>
            </a:r>
          </a:p>
          <a:p>
            <a:endParaRPr lang="en-ZA" sz="2800" b="1" dirty="0"/>
          </a:p>
          <a:p>
            <a:r>
              <a:rPr lang="en-ZA" sz="2800" b="1" dirty="0">
                <a:solidFill>
                  <a:srgbClr val="C3092E"/>
                </a:solidFill>
              </a:rPr>
              <a:t>PRODUCT &amp; CORPORATE COMMUNICATIONS</a:t>
            </a:r>
          </a:p>
        </p:txBody>
      </p:sp>
    </p:spTree>
    <p:extLst>
      <p:ext uri="{BB962C8B-B14F-4D97-AF65-F5344CB8AC3E}">
        <p14:creationId xmlns:p14="http://schemas.microsoft.com/office/powerpoint/2010/main" val="460407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ONLINE</a:t>
            </a:r>
            <a:endParaRPr sz="3600" spc="95" dirty="0">
              <a:solidFill>
                <a:schemeClr val="bg1">
                  <a:lumMod val="50000"/>
                </a:schemeClr>
              </a:solidFill>
            </a:endParaRPr>
          </a:p>
        </p:txBody>
      </p:sp>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graphicFrame>
        <p:nvGraphicFramePr>
          <p:cNvPr id="4" name="Table 3"/>
          <p:cNvGraphicFramePr>
            <a:graphicFrameLocks noGrp="1"/>
          </p:cNvGraphicFramePr>
          <p:nvPr>
            <p:extLst>
              <p:ext uri="{D42A27DB-BD31-4B8C-83A1-F6EECF244321}">
                <p14:modId xmlns:p14="http://schemas.microsoft.com/office/powerpoint/2010/main" val="3743399513"/>
              </p:ext>
            </p:extLst>
          </p:nvPr>
        </p:nvGraphicFramePr>
        <p:xfrm>
          <a:off x="218452" y="2497774"/>
          <a:ext cx="4945221" cy="4337339"/>
        </p:xfrm>
        <a:graphic>
          <a:graphicData uri="http://schemas.openxmlformats.org/drawingml/2006/table">
            <a:tbl>
              <a:tblPr/>
              <a:tblGrid>
                <a:gridCol w="959350">
                  <a:extLst>
                    <a:ext uri="{9D8B030D-6E8A-4147-A177-3AD203B41FA5}">
                      <a16:colId xmlns:a16="http://schemas.microsoft.com/office/drawing/2014/main" val="20000"/>
                    </a:ext>
                  </a:extLst>
                </a:gridCol>
                <a:gridCol w="68525">
                  <a:extLst>
                    <a:ext uri="{9D8B030D-6E8A-4147-A177-3AD203B41FA5}">
                      <a16:colId xmlns:a16="http://schemas.microsoft.com/office/drawing/2014/main" val="20001"/>
                    </a:ext>
                  </a:extLst>
                </a:gridCol>
                <a:gridCol w="3917346">
                  <a:extLst>
                    <a:ext uri="{9D8B030D-6E8A-4147-A177-3AD203B41FA5}">
                      <a16:colId xmlns:a16="http://schemas.microsoft.com/office/drawing/2014/main" val="20002"/>
                    </a:ext>
                  </a:extLst>
                </a:gridCol>
              </a:tblGrid>
              <a:tr h="190701">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190701">
                <a:tc>
                  <a:txBody>
                    <a:bodyPr/>
                    <a:lstStyle/>
                    <a:p>
                      <a:pPr algn="r" fontAlgn="ctr"/>
                      <a:r>
                        <a:rPr lang="en-ZA" sz="1400" b="0" i="0" u="none" strike="noStrike">
                          <a:solidFill>
                            <a:srgbClr val="000000"/>
                          </a:solidFill>
                          <a:effectLst/>
                          <a:latin typeface="Arial" panose="020B0604020202020204" pitchFamily="34" charset="0"/>
                        </a:rPr>
                        <a:t>Product: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GT-R</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29962">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Ride along on Nissan GT-R50 by Italdesign track video</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190701">
                <a:tc>
                  <a:txBody>
                    <a:bodyPr/>
                    <a:lstStyle/>
                    <a:p>
                      <a:pPr algn="r" fontAlgn="ctr"/>
                      <a:r>
                        <a:rPr lang="en-ZA" sz="1400" b="0" i="0" u="none" strike="noStrike">
                          <a:solidFill>
                            <a:srgbClr val="000000"/>
                          </a:solidFill>
                          <a:effectLst/>
                          <a:latin typeface="Arial" panose="020B0604020202020204" pitchFamily="34" charset="0"/>
                        </a:rPr>
                        <a:t>URL:</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iol.co.za </a:t>
                      </a:r>
                      <a:r>
                        <a:rPr lang="en-ZA" sz="1400" b="1" i="0" u="none" strike="noStrike" dirty="0">
                          <a:solidFill>
                            <a:srgbClr val="0070C0"/>
                          </a:solidFill>
                          <a:effectLst/>
                          <a:latin typeface="Arial" panose="020B0604020202020204" pitchFamily="34" charset="0"/>
                        </a:rPr>
                        <a:t>[PRIME]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190701">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2018-08-07</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190701">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190701">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506600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190701">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R106 386.00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197877">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://bit.ly/2MluPPL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118014">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smtClean="0">
                          <a:solidFill>
                            <a:srgbClr val="595959"/>
                          </a:solidFill>
                          <a:effectLst/>
                          <a:latin typeface="Arial" panose="020B0604020202020204" pitchFamily="34" charset="0"/>
                        </a:rPr>
                        <a:t>Enjoy this footage of the €900 000 (R14 million) bespoke supercar on a hot lap of the historic Spa </a:t>
                      </a:r>
                      <a:r>
                        <a:rPr lang="en-ZA" sz="1400" b="0" i="1" u="none" strike="noStrike" dirty="0" err="1" smtClean="0">
                          <a:solidFill>
                            <a:srgbClr val="595959"/>
                          </a:solidFill>
                          <a:effectLst/>
                          <a:latin typeface="Arial" panose="020B0604020202020204" pitchFamily="34" charset="0"/>
                        </a:rPr>
                        <a:t>Francorchamps</a:t>
                      </a:r>
                      <a:r>
                        <a:rPr lang="en-ZA" sz="1400" b="0" i="1" u="none" strike="noStrike" dirty="0" smtClean="0">
                          <a:solidFill>
                            <a:srgbClr val="595959"/>
                          </a:solidFill>
                          <a:effectLst/>
                          <a:latin typeface="Arial" panose="020B0604020202020204" pitchFamily="34" charset="0"/>
                        </a:rPr>
                        <a:t> circuit, just before the start of the 2018 Spa 24 Hours. This very special </a:t>
                      </a:r>
                      <a:r>
                        <a:rPr lang="en-ZA" sz="1400" b="0" i="1" u="none" strike="noStrike" dirty="0" err="1" smtClean="0">
                          <a:solidFill>
                            <a:srgbClr val="595959"/>
                          </a:solidFill>
                          <a:effectLst/>
                          <a:latin typeface="Arial" panose="020B0604020202020204" pitchFamily="34" charset="0"/>
                        </a:rPr>
                        <a:t>coachbuilt</a:t>
                      </a:r>
                      <a:r>
                        <a:rPr lang="en-ZA" sz="1400" b="0" i="1" u="none" strike="noStrike" dirty="0" smtClean="0">
                          <a:solidFill>
                            <a:srgbClr val="595959"/>
                          </a:solidFill>
                          <a:effectLst/>
                          <a:latin typeface="Arial" panose="020B0604020202020204" pitchFamily="34" charset="0"/>
                        </a:rPr>
                        <a:t> Gran </a:t>
                      </a:r>
                      <a:r>
                        <a:rPr lang="en-ZA" sz="1400" b="0" i="1" u="none" strike="noStrike" dirty="0" err="1" smtClean="0">
                          <a:solidFill>
                            <a:srgbClr val="595959"/>
                          </a:solidFill>
                          <a:effectLst/>
                          <a:latin typeface="Arial" panose="020B0604020202020204" pitchFamily="34" charset="0"/>
                        </a:rPr>
                        <a:t>Turismo</a:t>
                      </a:r>
                      <a:r>
                        <a:rPr lang="en-ZA" sz="1400" b="0" i="1" u="none" strike="noStrike" dirty="0" smtClean="0">
                          <a:solidFill>
                            <a:srgbClr val="595959"/>
                          </a:solidFill>
                          <a:effectLst/>
                          <a:latin typeface="Arial" panose="020B0604020202020204" pitchFamily="34" charset="0"/>
                        </a:rPr>
                        <a:t> is based on the 2018 GT-R </a:t>
                      </a:r>
                      <a:r>
                        <a:rPr lang="en-ZA" sz="1400" b="0" i="1" u="none" strike="noStrike" dirty="0" err="1" smtClean="0">
                          <a:solidFill>
                            <a:srgbClr val="595959"/>
                          </a:solidFill>
                          <a:effectLst/>
                          <a:latin typeface="Arial" panose="020B0604020202020204" pitchFamily="34" charset="0"/>
                        </a:rPr>
                        <a:t>Nismo</a:t>
                      </a:r>
                      <a:r>
                        <a:rPr lang="en-ZA" sz="1400" b="0" i="1" u="none" strike="noStrike" dirty="0" smtClean="0">
                          <a:solidFill>
                            <a:srgbClr val="595959"/>
                          </a:solidFill>
                          <a:effectLst/>
                          <a:latin typeface="Arial" panose="020B0604020202020204" pitchFamily="34" charset="0"/>
                        </a:rPr>
                        <a:t> but, in a complete reversal of the time-honoured ‘</a:t>
                      </a:r>
                      <a:r>
                        <a:rPr lang="en-ZA" sz="1400" b="0" i="1" u="none" strike="noStrike" dirty="0" err="1" smtClean="0">
                          <a:solidFill>
                            <a:srgbClr val="595959"/>
                          </a:solidFill>
                          <a:effectLst/>
                          <a:latin typeface="Arial" panose="020B0604020202020204" pitchFamily="34" charset="0"/>
                        </a:rPr>
                        <a:t>carrozzeria</a:t>
                      </a:r>
                      <a:r>
                        <a:rPr lang="en-ZA" sz="1400" b="0" i="1" u="none" strike="noStrike" dirty="0" smtClean="0">
                          <a:solidFill>
                            <a:srgbClr val="595959"/>
                          </a:solidFill>
                          <a:effectLst/>
                          <a:latin typeface="Arial" panose="020B0604020202020204" pitchFamily="34" charset="0"/>
                        </a:rPr>
                        <a:t>’ show special tradition, the body was styled by Nissan’s London design studio and the interior by its San Diego centre…</a:t>
                      </a:r>
                      <a:endParaRPr lang="en-ZA" sz="1400" b="0" i="1" u="none" strike="noStrike" dirty="0">
                        <a:solidFill>
                          <a:srgbClr val="595959"/>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8" name="Rectangle 7"/>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21504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16" name="object 13">
            <a:extLst>
              <a:ext uri="{FF2B5EF4-FFF2-40B4-BE49-F238E27FC236}">
                <a16:creationId xmlns:a16="http://schemas.microsoft.com/office/drawing/2014/main" id="{7132148F-74DB-4129-B1EB-DA28F0809F67}"/>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ONLINE</a:t>
            </a:r>
            <a:endParaRPr sz="3600" spc="95"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729107768"/>
              </p:ext>
            </p:extLst>
          </p:nvPr>
        </p:nvGraphicFramePr>
        <p:xfrm>
          <a:off x="192505" y="2367974"/>
          <a:ext cx="5396927" cy="4448638"/>
        </p:xfrm>
        <a:graphic>
          <a:graphicData uri="http://schemas.openxmlformats.org/drawingml/2006/table">
            <a:tbl>
              <a:tblPr/>
              <a:tblGrid>
                <a:gridCol w="1046979">
                  <a:extLst>
                    <a:ext uri="{9D8B030D-6E8A-4147-A177-3AD203B41FA5}">
                      <a16:colId xmlns:a16="http://schemas.microsoft.com/office/drawing/2014/main" val="20000"/>
                    </a:ext>
                  </a:extLst>
                </a:gridCol>
                <a:gridCol w="74785">
                  <a:extLst>
                    <a:ext uri="{9D8B030D-6E8A-4147-A177-3AD203B41FA5}">
                      <a16:colId xmlns:a16="http://schemas.microsoft.com/office/drawing/2014/main" val="20001"/>
                    </a:ext>
                  </a:extLst>
                </a:gridCol>
                <a:gridCol w="4275163">
                  <a:extLst>
                    <a:ext uri="{9D8B030D-6E8A-4147-A177-3AD203B41FA5}">
                      <a16:colId xmlns:a16="http://schemas.microsoft.com/office/drawing/2014/main" val="20002"/>
                    </a:ext>
                  </a:extLst>
                </a:gridCol>
              </a:tblGrid>
              <a:tr h="206784">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06784">
                <a:tc>
                  <a:txBody>
                    <a:bodyPr/>
                    <a:lstStyle/>
                    <a:p>
                      <a:pPr algn="r" fontAlgn="ctr"/>
                      <a:r>
                        <a:rPr lang="en-ZA" sz="1400" b="0" i="0" u="none" strike="noStrike">
                          <a:solidFill>
                            <a:srgbClr val="000000"/>
                          </a:solidFill>
                          <a:effectLst/>
                          <a:latin typeface="Arial" panose="020B0604020202020204" pitchFamily="34" charset="0"/>
                        </a:rPr>
                        <a:t>Product: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NP200</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79080">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The Nissan NP200 only "small </a:t>
                      </a:r>
                      <a:r>
                        <a:rPr lang="en-ZA" sz="1400" b="1" i="0" u="none" strike="noStrike" dirty="0" err="1">
                          <a:solidFill>
                            <a:srgbClr val="000000"/>
                          </a:solidFill>
                          <a:effectLst/>
                          <a:latin typeface="Arial" panose="020B0604020202020204" pitchFamily="34" charset="0"/>
                        </a:rPr>
                        <a:t>bakkie</a:t>
                      </a:r>
                      <a:r>
                        <a:rPr lang="en-ZA" sz="1400" b="1" i="0" u="none" strike="noStrike" dirty="0">
                          <a:solidFill>
                            <a:srgbClr val="000000"/>
                          </a:solidFill>
                          <a:effectLst/>
                          <a:latin typeface="Arial" panose="020B0604020202020204" pitchFamily="34" charset="0"/>
                        </a:rPr>
                        <a:t>" available in SA?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06784">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mybroadband.co.za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06784">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2018-08-02</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06784">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06784">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428400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06784">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R89 964.00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06784">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://bit.ly/2Mn49y4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229313">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With the likes of the Fiat </a:t>
                      </a:r>
                      <a:r>
                        <a:rPr lang="en-ZA" sz="1400" b="0" i="1" u="none" strike="noStrike" dirty="0" err="1">
                          <a:solidFill>
                            <a:srgbClr val="595959"/>
                          </a:solidFill>
                          <a:effectLst/>
                          <a:latin typeface="Arial" panose="020B0604020202020204" pitchFamily="34" charset="0"/>
                        </a:rPr>
                        <a:t>Strada</a:t>
                      </a:r>
                      <a:r>
                        <a:rPr lang="en-ZA" sz="1400" b="0" i="1" u="none" strike="noStrike" dirty="0">
                          <a:solidFill>
                            <a:srgbClr val="595959"/>
                          </a:solidFill>
                          <a:effectLst/>
                          <a:latin typeface="Arial" panose="020B0604020202020204" pitchFamily="34" charset="0"/>
                        </a:rPr>
                        <a:t> and Chevrolet Utility also having left local shores, the only player currently offered in South </a:t>
                      </a:r>
                      <a:r>
                        <a:rPr lang="en-ZA" sz="1400" b="0" i="1" u="none" strike="noStrike" dirty="0" err="1">
                          <a:solidFill>
                            <a:srgbClr val="595959"/>
                          </a:solidFill>
                          <a:effectLst/>
                          <a:latin typeface="Arial" panose="020B0604020202020204" pitchFamily="34" charset="0"/>
                        </a:rPr>
                        <a:t>Africas</a:t>
                      </a:r>
                      <a:r>
                        <a:rPr lang="en-ZA" sz="1400" b="0" i="1" u="none" strike="noStrike" dirty="0">
                          <a:solidFill>
                            <a:srgbClr val="595959"/>
                          </a:solidFill>
                          <a:effectLst/>
                          <a:latin typeface="Arial" panose="020B0604020202020204" pitchFamily="34" charset="0"/>
                        </a:rPr>
                        <a:t> half-tonne </a:t>
                      </a:r>
                      <a:r>
                        <a:rPr lang="en-ZA" sz="1400" b="0" i="1" u="none" strike="noStrike" dirty="0" err="1">
                          <a:solidFill>
                            <a:srgbClr val="595959"/>
                          </a:solidFill>
                          <a:effectLst/>
                          <a:latin typeface="Arial" panose="020B0604020202020204" pitchFamily="34" charset="0"/>
                        </a:rPr>
                        <a:t>bakkie</a:t>
                      </a:r>
                      <a:r>
                        <a:rPr lang="en-ZA" sz="1400" b="0" i="1" u="none" strike="noStrike" dirty="0">
                          <a:solidFill>
                            <a:srgbClr val="595959"/>
                          </a:solidFill>
                          <a:effectLst/>
                          <a:latin typeface="Arial" panose="020B0604020202020204" pitchFamily="34" charset="0"/>
                        </a:rPr>
                        <a:t> segment is the Nissan NP200 (the Volkswagen </a:t>
                      </a:r>
                      <a:r>
                        <a:rPr lang="en-ZA" sz="1400" b="0" i="1" u="none" strike="noStrike" dirty="0" err="1">
                          <a:solidFill>
                            <a:srgbClr val="595959"/>
                          </a:solidFill>
                          <a:effectLst/>
                          <a:latin typeface="Arial" panose="020B0604020202020204" pitchFamily="34" charset="0"/>
                        </a:rPr>
                        <a:t>Saveiro</a:t>
                      </a:r>
                      <a:r>
                        <a:rPr lang="en-ZA" sz="1400" b="0" i="1" u="none" strike="noStrike" dirty="0">
                          <a:solidFill>
                            <a:srgbClr val="595959"/>
                          </a:solidFill>
                          <a:effectLst/>
                          <a:latin typeface="Arial" panose="020B0604020202020204" pitchFamily="34" charset="0"/>
                        </a:rPr>
                        <a:t>, of course, is currently not built in …</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52899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1A06767F-3428-4618-82AA-EA69FDE4940C}"/>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ONLINE</a:t>
            </a:r>
            <a:endParaRPr sz="3600" spc="95" dirty="0">
              <a:solidFill>
                <a:schemeClr val="bg1">
                  <a:lumMod val="5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3261325"/>
              </p:ext>
            </p:extLst>
          </p:nvPr>
        </p:nvGraphicFramePr>
        <p:xfrm>
          <a:off x="106017" y="2274030"/>
          <a:ext cx="5869780" cy="4265588"/>
        </p:xfrm>
        <a:graphic>
          <a:graphicData uri="http://schemas.openxmlformats.org/drawingml/2006/table">
            <a:tbl>
              <a:tblPr/>
              <a:tblGrid>
                <a:gridCol w="1138711">
                  <a:extLst>
                    <a:ext uri="{9D8B030D-6E8A-4147-A177-3AD203B41FA5}">
                      <a16:colId xmlns:a16="http://schemas.microsoft.com/office/drawing/2014/main" val="20000"/>
                    </a:ext>
                  </a:extLst>
                </a:gridCol>
                <a:gridCol w="81336">
                  <a:extLst>
                    <a:ext uri="{9D8B030D-6E8A-4147-A177-3AD203B41FA5}">
                      <a16:colId xmlns:a16="http://schemas.microsoft.com/office/drawing/2014/main" val="20001"/>
                    </a:ext>
                  </a:extLst>
                </a:gridCol>
                <a:gridCol w="4649733">
                  <a:extLst>
                    <a:ext uri="{9D8B030D-6E8A-4147-A177-3AD203B41FA5}">
                      <a16:colId xmlns:a16="http://schemas.microsoft.com/office/drawing/2014/main" val="20002"/>
                    </a:ext>
                  </a:extLst>
                </a:gridCol>
              </a:tblGrid>
              <a:tr h="264373">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64373">
                <a:tc>
                  <a:txBody>
                    <a:bodyPr/>
                    <a:lstStyle/>
                    <a:p>
                      <a:pPr algn="r" fontAlgn="ctr"/>
                      <a:r>
                        <a:rPr lang="en-ZA" sz="1400" b="0" i="0" u="none" strike="noStrike">
                          <a:solidFill>
                            <a:srgbClr val="000000"/>
                          </a:solidFill>
                          <a:effectLst/>
                          <a:latin typeface="Arial" panose="020B0604020202020204" pitchFamily="34" charset="0"/>
                        </a:rPr>
                        <a:t>Product: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Micra</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64373">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9 New Cars Under R3 000 p/m</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176532">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cars.co.za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64373">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2018-08-06</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64373">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64373">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176800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64373">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R37 128.00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64373">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://bit.ly/2Mko9S3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1927719">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smtClean="0">
                          <a:solidFill>
                            <a:srgbClr val="595959"/>
                          </a:solidFill>
                          <a:effectLst/>
                          <a:latin typeface="Arial" panose="020B0604020202020204" pitchFamily="34" charset="0"/>
                        </a:rPr>
                        <a:t>Are </a:t>
                      </a:r>
                      <a:r>
                        <a:rPr lang="en-ZA" sz="1400" b="0" i="1" u="none" strike="noStrike" dirty="0">
                          <a:solidFill>
                            <a:srgbClr val="595959"/>
                          </a:solidFill>
                          <a:effectLst/>
                          <a:latin typeface="Arial" panose="020B0604020202020204" pitchFamily="34" charset="0"/>
                        </a:rPr>
                        <a:t>you looking for a new car with repayments of less than R3 000 p/m over 72 months? Here are 9 new cars for you to consider…  If you are a buyer shopping for a new car priced at around R162 000 and can afford to pay up to R3 000 per month over 72 months (6 years) then this list is for you.  If you are a buyer shopping for a new car priced at around R162 000 and can afford to pay up to R3 000 per month over 72 months (6 years) then this list is for you.</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937254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ADF3766C-0BD4-4CEE-8B0A-D96F5A62AE2B}"/>
              </a:ext>
            </a:extLst>
          </p:cNvPr>
          <p:cNvSpPr txBox="1">
            <a:spLocks/>
          </p:cNvSpPr>
          <p:nvPr/>
        </p:nvSpPr>
        <p:spPr>
          <a:xfrm>
            <a:off x="106017" y="1442925"/>
            <a:ext cx="7633253" cy="614955"/>
          </a:xfrm>
          <a:prstGeom prst="rect">
            <a:avLst/>
          </a:prstGeom>
        </p:spPr>
        <p:txBody>
          <a:bodyPr vert="horz" wrap="square" lIns="0" tIns="603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lnSpc>
                <a:spcPct val="100000"/>
              </a:lnSpc>
            </a:pPr>
            <a:r>
              <a:rPr lang="en-ZA" sz="3600" b="1" spc="85" dirty="0"/>
              <a:t>SNAPSHOT OF THE TOP 5 IN ONLINE</a:t>
            </a:r>
            <a:endParaRPr lang="en-ZA" sz="3600" spc="95"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59944667"/>
              </p:ext>
            </p:extLst>
          </p:nvPr>
        </p:nvGraphicFramePr>
        <p:xfrm>
          <a:off x="106017" y="2294710"/>
          <a:ext cx="5801784" cy="4486030"/>
        </p:xfrm>
        <a:graphic>
          <a:graphicData uri="http://schemas.openxmlformats.org/drawingml/2006/table">
            <a:tbl>
              <a:tblPr/>
              <a:tblGrid>
                <a:gridCol w="1045815">
                  <a:extLst>
                    <a:ext uri="{9D8B030D-6E8A-4147-A177-3AD203B41FA5}">
                      <a16:colId xmlns:a16="http://schemas.microsoft.com/office/drawing/2014/main" val="20000"/>
                    </a:ext>
                  </a:extLst>
                </a:gridCol>
                <a:gridCol w="74701">
                  <a:extLst>
                    <a:ext uri="{9D8B030D-6E8A-4147-A177-3AD203B41FA5}">
                      <a16:colId xmlns:a16="http://schemas.microsoft.com/office/drawing/2014/main" val="20001"/>
                    </a:ext>
                  </a:extLst>
                </a:gridCol>
                <a:gridCol w="4681268">
                  <a:extLst>
                    <a:ext uri="{9D8B030D-6E8A-4147-A177-3AD203B41FA5}">
                      <a16:colId xmlns:a16="http://schemas.microsoft.com/office/drawing/2014/main" val="20002"/>
                    </a:ext>
                  </a:extLst>
                </a:gridCol>
              </a:tblGrid>
              <a:tr h="217603">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17603">
                <a:tc>
                  <a:txBody>
                    <a:bodyPr/>
                    <a:lstStyle/>
                    <a:p>
                      <a:pPr algn="r" fontAlgn="ctr"/>
                      <a:r>
                        <a:rPr lang="en-ZA" sz="1400" b="0" i="0" u="none" strike="noStrike">
                          <a:solidFill>
                            <a:srgbClr val="000000"/>
                          </a:solidFill>
                          <a:effectLst/>
                          <a:latin typeface="Arial" panose="020B0604020202020204" pitchFamily="34" charset="0"/>
                        </a:rPr>
                        <a:t>Product: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GT-R</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04426">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WATCH: Nissan GTR, Bugatti Veyron, Mini Cooper - 5 best cars of the 2000s</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17603">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wheels24.co.za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17603">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2018-08-02</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17603">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17603">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74800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17603">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R15 708.00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17603">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://bit.ly/2MroOkC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266705">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Nissan GTR, Bugatti Veyron, Rolls-Royce Phantom - the 2000s saw many great cars launched across the world.</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620659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00108A00-2947-4C04-BEF5-A6C7FF1E062F}"/>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ONLINE</a:t>
            </a:r>
            <a:endParaRPr sz="3600" spc="95"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016849223"/>
              </p:ext>
            </p:extLst>
          </p:nvPr>
        </p:nvGraphicFramePr>
        <p:xfrm>
          <a:off x="106017" y="2391109"/>
          <a:ext cx="5506378" cy="4104455"/>
        </p:xfrm>
        <a:graphic>
          <a:graphicData uri="http://schemas.openxmlformats.org/drawingml/2006/table">
            <a:tbl>
              <a:tblPr/>
              <a:tblGrid>
                <a:gridCol w="992566">
                  <a:extLst>
                    <a:ext uri="{9D8B030D-6E8A-4147-A177-3AD203B41FA5}">
                      <a16:colId xmlns:a16="http://schemas.microsoft.com/office/drawing/2014/main" val="20000"/>
                    </a:ext>
                  </a:extLst>
                </a:gridCol>
                <a:gridCol w="70898">
                  <a:extLst>
                    <a:ext uri="{9D8B030D-6E8A-4147-A177-3AD203B41FA5}">
                      <a16:colId xmlns:a16="http://schemas.microsoft.com/office/drawing/2014/main" val="20001"/>
                    </a:ext>
                  </a:extLst>
                </a:gridCol>
                <a:gridCol w="4442914">
                  <a:extLst>
                    <a:ext uri="{9D8B030D-6E8A-4147-A177-3AD203B41FA5}">
                      <a16:colId xmlns:a16="http://schemas.microsoft.com/office/drawing/2014/main" val="20002"/>
                    </a:ext>
                  </a:extLst>
                </a:gridCol>
              </a:tblGrid>
              <a:tr h="212198">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12198">
                <a:tc>
                  <a:txBody>
                    <a:bodyPr/>
                    <a:lstStyle/>
                    <a:p>
                      <a:pPr algn="r" fontAlgn="ctr"/>
                      <a:r>
                        <a:rPr lang="en-ZA" sz="1400" b="0" i="0" u="none" strike="noStrike">
                          <a:solidFill>
                            <a:srgbClr val="000000"/>
                          </a:solidFill>
                          <a:effectLst/>
                          <a:latin typeface="Arial" panose="020B0604020202020204" pitchFamily="34" charset="0"/>
                        </a:rPr>
                        <a:t>Product: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NP200</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161815">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July new vehicle sales How South Africa compares</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12198">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autodealer.co.za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12198">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12198">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12198">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23800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12198">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R4 998.00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12198">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://bit.ly/2P454SE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098490">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POS MAKE UNITS 1 Toyota Hilux 3 373 2 Volkswagen Polo 2 817 3 Ford Ranger 2 499 4 Volkswagen Polo Vivo 2 321 5 Toyota Corolla / Quest / </a:t>
                      </a:r>
                      <a:r>
                        <a:rPr lang="en-ZA" sz="1400" b="0" i="1" u="none" strike="noStrike" dirty="0" err="1">
                          <a:solidFill>
                            <a:srgbClr val="595959"/>
                          </a:solidFill>
                          <a:effectLst/>
                          <a:latin typeface="Arial" panose="020B0604020202020204" pitchFamily="34" charset="0"/>
                        </a:rPr>
                        <a:t>Auris</a:t>
                      </a:r>
                      <a:r>
                        <a:rPr lang="en-ZA" sz="1400" b="0" i="1" u="none" strike="noStrike" dirty="0">
                          <a:solidFill>
                            <a:srgbClr val="595959"/>
                          </a:solidFill>
                          <a:effectLst/>
                          <a:latin typeface="Arial" panose="020B0604020202020204" pitchFamily="34" charset="0"/>
                        </a:rPr>
                        <a:t> 2 047 6 Toyota Quantum 1 460 7 Nissan NP200 1 358 8 Isuzu KB 1 165 9 Hyundai Grand i10 1 148 10 …</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9" name="Rectangle 8"/>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424107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2663687" y="2784422"/>
            <a:ext cx="6334539" cy="1907617"/>
          </a:xfrm>
          <a:prstGeom prst="rect">
            <a:avLst/>
          </a:prstGeom>
        </p:spPr>
        <p:txBody>
          <a:bodyPr vert="horz" wrap="square" lIns="0" tIns="60368" rIns="0" bIns="0" rtlCol="0">
            <a:spAutoFit/>
          </a:bodyPr>
          <a:lstStyle/>
          <a:p>
            <a:pPr marL="9525" algn="ctr">
              <a:lnSpc>
                <a:spcPct val="100000"/>
              </a:lnSpc>
            </a:pPr>
            <a:r>
              <a:rPr lang="en-ZA" sz="4800" b="1" spc="85" dirty="0">
                <a:solidFill>
                  <a:srgbClr val="C3092E"/>
                </a:solidFill>
              </a:rPr>
              <a:t>Corporate</a:t>
            </a:r>
            <a:br>
              <a:rPr lang="en-ZA" sz="4800" b="1" spc="85" dirty="0">
                <a:solidFill>
                  <a:srgbClr val="C3092E"/>
                </a:solidFill>
              </a:rPr>
            </a:br>
            <a:r>
              <a:rPr lang="en-ZA" sz="2400" b="1" spc="85" dirty="0">
                <a:solidFill>
                  <a:srgbClr val="C3092E"/>
                </a:solidFill>
              </a:rPr>
              <a:t/>
            </a:r>
            <a:br>
              <a:rPr lang="en-ZA" sz="2400" b="1" spc="85" dirty="0">
                <a:solidFill>
                  <a:srgbClr val="C3092E"/>
                </a:solidFill>
              </a:rPr>
            </a:br>
            <a:r>
              <a:rPr lang="en-ZA" sz="4800" b="1" u="sng" spc="85" dirty="0">
                <a:solidFill>
                  <a:srgbClr val="C3092E"/>
                </a:solidFill>
              </a:rPr>
              <a:t>Print Coverage</a:t>
            </a:r>
            <a:endParaRPr sz="4800" u="sng" spc="95" dirty="0">
              <a:solidFill>
                <a:srgbClr val="C3092E"/>
              </a:solidFill>
            </a:endParaRPr>
          </a:p>
        </p:txBody>
      </p:sp>
      <p:sp>
        <p:nvSpPr>
          <p:cNvPr id="4" name="Rectangle 3"/>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062974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PRINT</a:t>
            </a:r>
            <a:endParaRPr sz="3600" spc="95" dirty="0">
              <a:solidFill>
                <a:schemeClr val="bg1">
                  <a:lumMod val="50000"/>
                </a:schemeClr>
              </a:solidFill>
            </a:endParaRPr>
          </a:p>
        </p:txBody>
      </p:sp>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graphicFrame>
        <p:nvGraphicFramePr>
          <p:cNvPr id="4" name="Table 3"/>
          <p:cNvGraphicFramePr>
            <a:graphicFrameLocks noGrp="1"/>
          </p:cNvGraphicFramePr>
          <p:nvPr>
            <p:extLst>
              <p:ext uri="{D42A27DB-BD31-4B8C-83A1-F6EECF244321}">
                <p14:modId xmlns:p14="http://schemas.microsoft.com/office/powerpoint/2010/main" val="2089114334"/>
              </p:ext>
            </p:extLst>
          </p:nvPr>
        </p:nvGraphicFramePr>
        <p:xfrm>
          <a:off x="211655" y="2356834"/>
          <a:ext cx="5558080" cy="4570387"/>
        </p:xfrm>
        <a:graphic>
          <a:graphicData uri="http://schemas.openxmlformats.org/drawingml/2006/table">
            <a:tbl>
              <a:tblPr/>
              <a:tblGrid>
                <a:gridCol w="1078242">
                  <a:extLst>
                    <a:ext uri="{9D8B030D-6E8A-4147-A177-3AD203B41FA5}">
                      <a16:colId xmlns:a16="http://schemas.microsoft.com/office/drawing/2014/main" val="20000"/>
                    </a:ext>
                  </a:extLst>
                </a:gridCol>
                <a:gridCol w="77017">
                  <a:extLst>
                    <a:ext uri="{9D8B030D-6E8A-4147-A177-3AD203B41FA5}">
                      <a16:colId xmlns:a16="http://schemas.microsoft.com/office/drawing/2014/main" val="20001"/>
                    </a:ext>
                  </a:extLst>
                </a:gridCol>
                <a:gridCol w="4402821">
                  <a:extLst>
                    <a:ext uri="{9D8B030D-6E8A-4147-A177-3AD203B41FA5}">
                      <a16:colId xmlns:a16="http://schemas.microsoft.com/office/drawing/2014/main" val="20002"/>
                    </a:ext>
                  </a:extLst>
                </a:gridCol>
              </a:tblGrid>
              <a:tr h="223972">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23972">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Self-Driving Cars</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33303">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Self-driving cars are the future - and the tech is already here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23972">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Sunday Times - Business Times </a:t>
                      </a:r>
                      <a:r>
                        <a:rPr lang="en-ZA" sz="1400" b="1" i="0" u="none" strike="noStrike" dirty="0">
                          <a:solidFill>
                            <a:srgbClr val="0070C0"/>
                          </a:solidFill>
                          <a:effectLst/>
                          <a:latin typeface="Arial" panose="020B0604020202020204" pitchFamily="34" charset="0"/>
                        </a:rPr>
                        <a:t>[PRIME]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23972">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05-08-2018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23972">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Positive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23972">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385080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23972">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R197 094.80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23972">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://bit.ly/2P44Mv2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342366">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Self-driving cars are the future - and the tech is already here As the self- driving car slowly moves out of parking mode, a misconception remains that autonomy is not possible on South African roads. But the building blocks of self-driving are becoming commonplace. The earliest form of vehicle autonomy, cruise control, is 70 years old this year. Now, such technologies are arriving at a furious pace.</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633638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16" name="object 13">
            <a:extLst>
              <a:ext uri="{FF2B5EF4-FFF2-40B4-BE49-F238E27FC236}">
                <a16:creationId xmlns:a16="http://schemas.microsoft.com/office/drawing/2014/main" id="{7132148F-74DB-4129-B1EB-DA28F0809F67}"/>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PRINT</a:t>
            </a:r>
            <a:endParaRPr sz="3600" spc="95" dirty="0">
              <a:solidFill>
                <a:schemeClr val="bg1">
                  <a:lumMod val="5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574205664"/>
              </p:ext>
            </p:extLst>
          </p:nvPr>
        </p:nvGraphicFramePr>
        <p:xfrm>
          <a:off x="201961" y="2421734"/>
          <a:ext cx="5781980" cy="4200525"/>
        </p:xfrm>
        <a:graphic>
          <a:graphicData uri="http://schemas.openxmlformats.org/drawingml/2006/table">
            <a:tbl>
              <a:tblPr/>
              <a:tblGrid>
                <a:gridCol w="1121677">
                  <a:extLst>
                    <a:ext uri="{9D8B030D-6E8A-4147-A177-3AD203B41FA5}">
                      <a16:colId xmlns:a16="http://schemas.microsoft.com/office/drawing/2014/main" val="20000"/>
                    </a:ext>
                  </a:extLst>
                </a:gridCol>
                <a:gridCol w="80120">
                  <a:extLst>
                    <a:ext uri="{9D8B030D-6E8A-4147-A177-3AD203B41FA5}">
                      <a16:colId xmlns:a16="http://schemas.microsoft.com/office/drawing/2014/main" val="20001"/>
                    </a:ext>
                  </a:extLst>
                </a:gridCol>
                <a:gridCol w="4580183">
                  <a:extLst>
                    <a:ext uri="{9D8B030D-6E8A-4147-A177-3AD203B41FA5}">
                      <a16:colId xmlns:a16="http://schemas.microsoft.com/office/drawing/2014/main" val="20002"/>
                    </a:ext>
                  </a:extLst>
                </a:gridCol>
              </a:tblGrid>
              <a:tr h="228600">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28600">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Festival of Motoring</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Kyalami festival set to fire up </a:t>
                      </a:r>
                      <a:r>
                        <a:rPr lang="en-ZA" sz="1400" b="1" i="0" u="none" strike="noStrike" dirty="0" err="1">
                          <a:solidFill>
                            <a:srgbClr val="000000"/>
                          </a:solidFill>
                          <a:effectLst/>
                          <a:latin typeface="Arial" panose="020B0604020202020204" pitchFamily="34" charset="0"/>
                        </a:rPr>
                        <a:t>petrolheads</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Business Day - </a:t>
                      </a:r>
                      <a:r>
                        <a:rPr lang="en-ZA" sz="1400" b="1" i="0" u="none" strike="noStrike" dirty="0" err="1">
                          <a:solidFill>
                            <a:srgbClr val="000000"/>
                          </a:solidFill>
                          <a:effectLst/>
                          <a:latin typeface="Arial" panose="020B0604020202020204" pitchFamily="34" charset="0"/>
                        </a:rPr>
                        <a:t>MotorNews</a:t>
                      </a:r>
                      <a:r>
                        <a:rPr lang="en-ZA" sz="1400" b="1" i="0" u="none" strike="noStrike" dirty="0">
                          <a:solidFill>
                            <a:srgbClr val="000000"/>
                          </a:solidFill>
                          <a:effectLst/>
                          <a:latin typeface="Arial" panose="020B0604020202020204" pitchFamily="34" charset="0"/>
                        </a:rPr>
                        <a:t> </a:t>
                      </a:r>
                      <a:r>
                        <a:rPr lang="en-ZA" sz="1400" b="1" i="0" u="none" strike="noStrike" dirty="0">
                          <a:solidFill>
                            <a:srgbClr val="0070C0"/>
                          </a:solidFill>
                          <a:effectLst/>
                          <a:latin typeface="Arial" panose="020B0604020202020204" pitchFamily="34" charset="0"/>
                        </a:rPr>
                        <a:t>[PRIME]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02-08-2018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Positive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33690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28600">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R194 793.12</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28600">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://bit.ly/2P44Pac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143125">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smtClean="0">
                          <a:solidFill>
                            <a:srgbClr val="595959"/>
                          </a:solidFill>
                          <a:effectLst/>
                          <a:latin typeface="Arial" panose="020B0604020202020204" pitchFamily="34" charset="0"/>
                        </a:rPr>
                        <a:t>Now in its third instalment, the biennial Festival of Motoring event, which is taking place at the Kyalami Grand Prix circuit until September 2, remains a jamboree of sorts for all </a:t>
                      </a:r>
                      <a:r>
                        <a:rPr lang="en-ZA" sz="1400" b="0" i="1" u="none" strike="noStrike" dirty="0" err="1" smtClean="0">
                          <a:solidFill>
                            <a:srgbClr val="595959"/>
                          </a:solidFill>
                          <a:effectLst/>
                          <a:latin typeface="Arial" panose="020B0604020202020204" pitchFamily="34" charset="0"/>
                        </a:rPr>
                        <a:t>petrolheads</a:t>
                      </a:r>
                      <a:r>
                        <a:rPr lang="en-ZA" sz="1400" b="0" i="1" u="none" strike="noStrike" dirty="0" smtClean="0">
                          <a:solidFill>
                            <a:srgbClr val="595959"/>
                          </a:solidFill>
                          <a:effectLst/>
                          <a:latin typeface="Arial" panose="020B0604020202020204" pitchFamily="34" charset="0"/>
                        </a:rPr>
                        <a:t> young and old.</a:t>
                      </a:r>
                    </a:p>
                    <a:p>
                      <a:pPr algn="l" fontAlgn="ctr"/>
                      <a:r>
                        <a:rPr lang="en-ZA" sz="1400" b="0" i="1" u="none" strike="noStrike" dirty="0" smtClean="0">
                          <a:solidFill>
                            <a:srgbClr val="595959"/>
                          </a:solidFill>
                          <a:effectLst/>
                          <a:latin typeface="Arial" panose="020B0604020202020204" pitchFamily="34" charset="0"/>
                        </a:rPr>
                        <a:t>This year’s event, according to the organisers, will yet again be an unprecedented one with a number of car makers set to showcase current and new metal to hit our shores, with some even making their South African debut at the event.</a:t>
                      </a:r>
                      <a:endParaRPr lang="en-ZA" sz="1400" b="0" i="1" u="none" strike="noStrike" dirty="0">
                        <a:solidFill>
                          <a:srgbClr val="595959"/>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687888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1A06767F-3428-4618-82AA-EA69FDE4940C}"/>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PRINT</a:t>
            </a:r>
            <a:endParaRPr sz="3600" spc="95"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81450453"/>
              </p:ext>
            </p:extLst>
          </p:nvPr>
        </p:nvGraphicFramePr>
        <p:xfrm>
          <a:off x="204535" y="2296530"/>
          <a:ext cx="5268417" cy="4287171"/>
        </p:xfrm>
        <a:graphic>
          <a:graphicData uri="http://schemas.openxmlformats.org/drawingml/2006/table">
            <a:tbl>
              <a:tblPr/>
              <a:tblGrid>
                <a:gridCol w="1022049">
                  <a:extLst>
                    <a:ext uri="{9D8B030D-6E8A-4147-A177-3AD203B41FA5}">
                      <a16:colId xmlns:a16="http://schemas.microsoft.com/office/drawing/2014/main" val="20000"/>
                    </a:ext>
                  </a:extLst>
                </a:gridCol>
                <a:gridCol w="73004">
                  <a:extLst>
                    <a:ext uri="{9D8B030D-6E8A-4147-A177-3AD203B41FA5}">
                      <a16:colId xmlns:a16="http://schemas.microsoft.com/office/drawing/2014/main" val="20001"/>
                    </a:ext>
                  </a:extLst>
                </a:gridCol>
                <a:gridCol w="4173364">
                  <a:extLst>
                    <a:ext uri="{9D8B030D-6E8A-4147-A177-3AD203B41FA5}">
                      <a16:colId xmlns:a16="http://schemas.microsoft.com/office/drawing/2014/main" val="20002"/>
                    </a:ext>
                  </a:extLst>
                </a:gridCol>
              </a:tblGrid>
              <a:tr h="208122">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08122">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NAAMSA</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54688">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Consumer confidence supports new car sales</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08122">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Star </a:t>
                      </a:r>
                      <a:r>
                        <a:rPr lang="en-ZA" sz="1400" b="1" i="0" u="none" strike="noStrike" dirty="0">
                          <a:solidFill>
                            <a:srgbClr val="0070C0"/>
                          </a:solidFill>
                          <a:effectLst/>
                          <a:latin typeface="Arial" panose="020B0604020202020204" pitchFamily="34" charset="0"/>
                        </a:rPr>
                        <a:t>[PRIME]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08122">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02-08-2018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08122">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Positive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08122">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80345</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08122">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 138 917.18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08122">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://bit.ly/2P44Qeg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281206">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smtClean="0">
                          <a:solidFill>
                            <a:srgbClr val="595959"/>
                          </a:solidFill>
                          <a:effectLst/>
                          <a:latin typeface="Arial" panose="020B0604020202020204" pitchFamily="34" charset="0"/>
                        </a:rPr>
                        <a:t>IMPROVED new vehicle affordability and stronger sales to the vehicle rental industry contributed towards a 4.3 percent increase in new car sales last month to 32108 units from the 30 785 units in July last year. Nico </a:t>
                      </a:r>
                      <a:r>
                        <a:rPr lang="en-ZA" sz="1400" b="0" i="1" u="none" strike="noStrike" dirty="0" err="1" smtClean="0">
                          <a:solidFill>
                            <a:srgbClr val="595959"/>
                          </a:solidFill>
                          <a:effectLst/>
                          <a:latin typeface="Arial" panose="020B0604020202020204" pitchFamily="34" charset="0"/>
                        </a:rPr>
                        <a:t>Vermeulen</a:t>
                      </a:r>
                      <a:r>
                        <a:rPr lang="en-ZA" sz="1400" b="0" i="1" u="none" strike="noStrike" dirty="0" smtClean="0">
                          <a:solidFill>
                            <a:srgbClr val="595959"/>
                          </a:solidFill>
                          <a:effectLst/>
                          <a:latin typeface="Arial" panose="020B0604020202020204" pitchFamily="34" charset="0"/>
                        </a:rPr>
                        <a:t>, the director of the National Association of Automobile Manufacturers of South Africa (</a:t>
                      </a:r>
                      <a:r>
                        <a:rPr lang="en-ZA" sz="1400" b="0" i="1" u="none" strike="noStrike" dirty="0" err="1" smtClean="0">
                          <a:solidFill>
                            <a:srgbClr val="595959"/>
                          </a:solidFill>
                          <a:effectLst/>
                          <a:latin typeface="Arial" panose="020B0604020202020204" pitchFamily="34" charset="0"/>
                        </a:rPr>
                        <a:t>Naamsa</a:t>
                      </a:r>
                      <a:r>
                        <a:rPr lang="en-ZA" sz="1400" b="0" i="1" u="none" strike="noStrike" dirty="0" smtClean="0">
                          <a:solidFill>
                            <a:srgbClr val="595959"/>
                          </a:solidFill>
                          <a:effectLst/>
                          <a:latin typeface="Arial" panose="020B0604020202020204" pitchFamily="34" charset="0"/>
                        </a:rPr>
                        <a:t>), said yesterday that the improvement in domestic sales, specifically new car sales, was encouraging against the background of recent weak economic growth numbers.</a:t>
                      </a:r>
                      <a:endParaRPr lang="en-ZA" sz="1400" b="0" i="1" u="none" strike="noStrike" dirty="0">
                        <a:solidFill>
                          <a:srgbClr val="595959"/>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924127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ADF3766C-0BD4-4CEE-8B0A-D96F5A62AE2B}"/>
              </a:ext>
            </a:extLst>
          </p:cNvPr>
          <p:cNvSpPr txBox="1">
            <a:spLocks/>
          </p:cNvSpPr>
          <p:nvPr/>
        </p:nvSpPr>
        <p:spPr>
          <a:xfrm>
            <a:off x="106017" y="1442925"/>
            <a:ext cx="7633253" cy="614955"/>
          </a:xfrm>
          <a:prstGeom prst="rect">
            <a:avLst/>
          </a:prstGeom>
        </p:spPr>
        <p:txBody>
          <a:bodyPr vert="horz" wrap="square" lIns="0" tIns="603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lnSpc>
                <a:spcPct val="100000"/>
              </a:lnSpc>
            </a:pPr>
            <a:r>
              <a:rPr lang="en-ZA" sz="3600" b="1" spc="85" dirty="0"/>
              <a:t>SNAPSHOT OF THE TOP 5 IN PRINT</a:t>
            </a:r>
            <a:endParaRPr lang="en-ZA" sz="3600" spc="95"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58946259"/>
              </p:ext>
            </p:extLst>
          </p:nvPr>
        </p:nvGraphicFramePr>
        <p:xfrm>
          <a:off x="389134" y="2329095"/>
          <a:ext cx="5419238" cy="4348181"/>
        </p:xfrm>
        <a:graphic>
          <a:graphicData uri="http://schemas.openxmlformats.org/drawingml/2006/table">
            <a:tbl>
              <a:tblPr/>
              <a:tblGrid>
                <a:gridCol w="1051307">
                  <a:extLst>
                    <a:ext uri="{9D8B030D-6E8A-4147-A177-3AD203B41FA5}">
                      <a16:colId xmlns:a16="http://schemas.microsoft.com/office/drawing/2014/main" val="20000"/>
                    </a:ext>
                  </a:extLst>
                </a:gridCol>
                <a:gridCol w="75094">
                  <a:extLst>
                    <a:ext uri="{9D8B030D-6E8A-4147-A177-3AD203B41FA5}">
                      <a16:colId xmlns:a16="http://schemas.microsoft.com/office/drawing/2014/main" val="20001"/>
                    </a:ext>
                  </a:extLst>
                </a:gridCol>
                <a:gridCol w="4292837">
                  <a:extLst>
                    <a:ext uri="{9D8B030D-6E8A-4147-A177-3AD203B41FA5}">
                      <a16:colId xmlns:a16="http://schemas.microsoft.com/office/drawing/2014/main" val="20002"/>
                    </a:ext>
                  </a:extLst>
                </a:gridCol>
              </a:tblGrid>
              <a:tr h="222403">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22403">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Car</a:t>
                      </a:r>
                      <a:r>
                        <a:rPr lang="en-ZA" sz="1400" b="1" i="0" u="none" strike="noStrike" baseline="0" dirty="0" smtClean="0">
                          <a:solidFill>
                            <a:srgbClr val="000000"/>
                          </a:solidFill>
                          <a:effectLst/>
                          <a:latin typeface="Arial" panose="020B0604020202020204" pitchFamily="34" charset="0"/>
                        </a:rPr>
                        <a:t> Sales</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50723">
                <a:tc>
                  <a:txBody>
                    <a:bodyPr/>
                    <a:lstStyle/>
                    <a:p>
                      <a:pPr algn="r" fontAlgn="ctr"/>
                      <a:r>
                        <a:rPr lang="en-ZA" sz="1400" b="0" i="0" u="none" strike="noStrike" dirty="0">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Personal touch makes car buyers happier</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22403">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Star </a:t>
                      </a:r>
                      <a:r>
                        <a:rPr lang="en-ZA" sz="1400" b="1" i="0" u="none" strike="noStrike" dirty="0">
                          <a:solidFill>
                            <a:srgbClr val="0070C0"/>
                          </a:solidFill>
                          <a:effectLst/>
                          <a:latin typeface="Arial" panose="020B0604020202020204" pitchFamily="34" charset="0"/>
                        </a:rPr>
                        <a:t>[PRIME]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22403">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06-08-2018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22403">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Positive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22403">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80345</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22403">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R133 016.46</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22403">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://bit.ly/2ModUMD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314378">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Personal touch makes car buyers </a:t>
                      </a:r>
                      <a:r>
                        <a:rPr lang="en-ZA" sz="1400" b="0" i="1" u="none" strike="noStrike" dirty="0" smtClean="0">
                          <a:solidFill>
                            <a:srgbClr val="595959"/>
                          </a:solidFill>
                          <a:effectLst/>
                          <a:latin typeface="Arial" panose="020B0604020202020204" pitchFamily="34" charset="0"/>
                        </a:rPr>
                        <a:t>happier.</a:t>
                      </a:r>
                      <a:r>
                        <a:rPr lang="en-ZA" sz="1400" b="0" i="1" u="none" strike="noStrike" baseline="0" dirty="0" smtClean="0">
                          <a:solidFill>
                            <a:srgbClr val="595959"/>
                          </a:solidFill>
                          <a:effectLst/>
                          <a:latin typeface="Arial" panose="020B0604020202020204" pitchFamily="34" charset="0"/>
                        </a:rPr>
                        <a:t> </a:t>
                      </a:r>
                      <a:r>
                        <a:rPr lang="en-ZA" sz="1400" b="0" i="1" u="none" strike="noStrike" dirty="0" smtClean="0">
                          <a:solidFill>
                            <a:srgbClr val="595959"/>
                          </a:solidFill>
                          <a:effectLst/>
                          <a:latin typeface="Arial" panose="020B0604020202020204" pitchFamily="34" charset="0"/>
                        </a:rPr>
                        <a:t>THE </a:t>
                      </a:r>
                      <a:r>
                        <a:rPr lang="en-ZA" sz="1400" b="0" i="1" u="none" strike="noStrike" dirty="0">
                          <a:solidFill>
                            <a:srgbClr val="595959"/>
                          </a:solidFill>
                          <a:effectLst/>
                          <a:latin typeface="Arial" panose="020B0604020202020204" pitchFamily="34" charset="0"/>
                        </a:rPr>
                        <a:t>FOLLOW-UP telephone call to new vehicle owners has emerged as a key element in whether consumers were satisfied with the vehicle sales experience, according to the results of a new survey. And the way vehicle owners were greeted in the dealer- ship when they dropped their vehicle off for a service was also important to their overall satisfaction levels about the service experience.</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570849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106017" y="1429673"/>
            <a:ext cx="8984974" cy="614955"/>
          </a:xfrm>
          <a:prstGeom prst="rect">
            <a:avLst/>
          </a:prstGeom>
        </p:spPr>
        <p:txBody>
          <a:bodyPr vert="horz" wrap="square" lIns="0" tIns="60368" rIns="0" bIns="0" rtlCol="0">
            <a:spAutoFit/>
          </a:bodyPr>
          <a:lstStyle/>
          <a:p>
            <a:pPr marL="9525">
              <a:lnSpc>
                <a:spcPct val="100000"/>
              </a:lnSpc>
            </a:pPr>
            <a:r>
              <a:rPr lang="en-ZA" sz="3600" b="1" spc="85" dirty="0"/>
              <a:t>Overall Summary </a:t>
            </a:r>
            <a:r>
              <a:rPr lang="en-ZA" sz="2800" spc="85" dirty="0" smtClean="0">
                <a:solidFill>
                  <a:schemeClr val="bg1">
                    <a:lumMod val="50000"/>
                  </a:schemeClr>
                </a:solidFill>
              </a:rPr>
              <a:t>(start date – date)</a:t>
            </a:r>
            <a:endParaRPr sz="3600" spc="95" dirty="0">
              <a:solidFill>
                <a:schemeClr val="bg1">
                  <a:lumMod val="50000"/>
                </a:schemeClr>
              </a:solidFill>
            </a:endParaRPr>
          </a:p>
        </p:txBody>
      </p:sp>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16" name="Rectangle 15">
            <a:extLst>
              <a:ext uri="{FF2B5EF4-FFF2-40B4-BE49-F238E27FC236}">
                <a16:creationId xmlns:a16="http://schemas.microsoft.com/office/drawing/2014/main" id="{291D88A6-1115-4493-A399-AAB5629E2932}"/>
              </a:ext>
            </a:extLst>
          </p:cNvPr>
          <p:cNvSpPr/>
          <p:nvPr/>
        </p:nvSpPr>
        <p:spPr>
          <a:xfrm>
            <a:off x="8997945" y="6352215"/>
            <a:ext cx="3085204" cy="369332"/>
          </a:xfrm>
          <a:prstGeom prst="rect">
            <a:avLst/>
          </a:prstGeom>
          <a:ln>
            <a:solidFill>
              <a:schemeClr val="bg1">
                <a:lumMod val="75000"/>
              </a:schemeClr>
            </a:solidFill>
          </a:ln>
        </p:spPr>
        <p:txBody>
          <a:bodyPr wrap="none">
            <a:spAutoFit/>
          </a:bodyPr>
          <a:lstStyle/>
          <a:p>
            <a:r>
              <a:rPr lang="en-ZA" dirty="0">
                <a:latin typeface="Arial" panose="020B0604020202020204" pitchFamily="34" charset="0"/>
              </a:rPr>
              <a:t>Total Weekly Coverage: </a:t>
            </a:r>
            <a:r>
              <a:rPr lang="en-ZA" dirty="0"/>
              <a:t> </a:t>
            </a:r>
            <a:r>
              <a:rPr lang="en-ZA" dirty="0" smtClean="0"/>
              <a:t>166</a:t>
            </a:r>
            <a:endParaRPr lang="en-ZA" dirty="0"/>
          </a:p>
        </p:txBody>
      </p:sp>
      <p:graphicFrame>
        <p:nvGraphicFramePr>
          <p:cNvPr id="4" name="Table 3"/>
          <p:cNvGraphicFramePr>
            <a:graphicFrameLocks noGrp="1"/>
          </p:cNvGraphicFramePr>
          <p:nvPr>
            <p:extLst>
              <p:ext uri="{D42A27DB-BD31-4B8C-83A1-F6EECF244321}">
                <p14:modId xmlns:p14="http://schemas.microsoft.com/office/powerpoint/2010/main" val="494351353"/>
              </p:ext>
            </p:extLst>
          </p:nvPr>
        </p:nvGraphicFramePr>
        <p:xfrm>
          <a:off x="203136" y="2437166"/>
          <a:ext cx="8460466" cy="3794985"/>
        </p:xfrm>
        <a:graphic>
          <a:graphicData uri="http://schemas.openxmlformats.org/drawingml/2006/table">
            <a:tbl>
              <a:tblPr/>
              <a:tblGrid>
                <a:gridCol w="2176993">
                  <a:extLst>
                    <a:ext uri="{9D8B030D-6E8A-4147-A177-3AD203B41FA5}">
                      <a16:colId xmlns:a16="http://schemas.microsoft.com/office/drawing/2014/main" val="20000"/>
                    </a:ext>
                  </a:extLst>
                </a:gridCol>
                <a:gridCol w="5530648">
                  <a:extLst>
                    <a:ext uri="{9D8B030D-6E8A-4147-A177-3AD203B41FA5}">
                      <a16:colId xmlns:a16="http://schemas.microsoft.com/office/drawing/2014/main" val="20001"/>
                    </a:ext>
                  </a:extLst>
                </a:gridCol>
                <a:gridCol w="752825">
                  <a:extLst>
                    <a:ext uri="{9D8B030D-6E8A-4147-A177-3AD203B41FA5}">
                      <a16:colId xmlns:a16="http://schemas.microsoft.com/office/drawing/2014/main" val="20002"/>
                    </a:ext>
                  </a:extLst>
                </a:gridCol>
              </a:tblGrid>
              <a:tr h="304800">
                <a:tc gridSpan="3">
                  <a:txBody>
                    <a:bodyPr/>
                    <a:lstStyle/>
                    <a:p>
                      <a:pPr algn="ctr" rtl="0" fontAlgn="b"/>
                      <a:r>
                        <a:rPr lang="en-ZA" sz="1800" b="1" i="0" u="none" strike="noStrike">
                          <a:solidFill>
                            <a:srgbClr val="000000"/>
                          </a:solidFill>
                          <a:effectLst/>
                          <a:latin typeface="Arial" panose="020B0604020202020204" pitchFamily="34" charset="0"/>
                        </a:rPr>
                        <a:t>Top 10 Stories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310516">
                <a:tc>
                  <a:txBody>
                    <a:bodyPr/>
                    <a:lstStyle/>
                    <a:p>
                      <a:pPr algn="l" rtl="0" fontAlgn="ctr"/>
                      <a:r>
                        <a:rPr lang="en-ZA" sz="1600" b="0" i="0" u="none" strike="noStrike">
                          <a:solidFill>
                            <a:srgbClr val="0070C0"/>
                          </a:solidFill>
                          <a:effectLst/>
                          <a:latin typeface="Arial" panose="020B0604020202020204" pitchFamily="34" charset="0"/>
                        </a:rPr>
                        <a:t>Hermanus Times</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000000"/>
                          </a:solidFill>
                          <a:effectLst/>
                          <a:latin typeface="Arial" panose="020B0604020202020204" pitchFamily="34" charset="0"/>
                        </a:rPr>
                        <a:t>Nog Nissan-kolskote</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C00000"/>
                          </a:solidFill>
                          <a:effectLst/>
                          <a:latin typeface="Arial" panose="020B0604020202020204" pitchFamily="34" charset="0"/>
                        </a:rPr>
                        <a:t> </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algn="l" rtl="0" fontAlgn="ctr"/>
                      <a:r>
                        <a:rPr lang="en-ZA" sz="1600" b="0" i="0" u="none" strike="noStrike">
                          <a:solidFill>
                            <a:srgbClr val="0070C0"/>
                          </a:solidFill>
                          <a:effectLst/>
                          <a:latin typeface="Arial" panose="020B0604020202020204" pitchFamily="34" charset="0"/>
                        </a:rPr>
                        <a:t>Autolive</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000000"/>
                          </a:solidFill>
                          <a:effectLst/>
                          <a:latin typeface="Arial" panose="020B0604020202020204" pitchFamily="34" charset="0"/>
                        </a:rPr>
                        <a:t>Improvement in Vehicle Sales, but Slump in Exports</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C00000"/>
                          </a:solidFill>
                          <a:effectLst/>
                          <a:latin typeface="Arial" panose="020B0604020202020204" pitchFamily="34" charset="0"/>
                        </a:rPr>
                        <a:t> </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0002"/>
                  </a:ext>
                </a:extLst>
              </a:tr>
              <a:tr h="257175">
                <a:tc>
                  <a:txBody>
                    <a:bodyPr/>
                    <a:lstStyle/>
                    <a:p>
                      <a:pPr algn="l" rtl="0" fontAlgn="ctr"/>
                      <a:r>
                        <a:rPr lang="en-ZA" sz="1600" b="0" i="0" u="none" strike="noStrike">
                          <a:solidFill>
                            <a:srgbClr val="0070C0"/>
                          </a:solidFill>
                          <a:effectLst/>
                          <a:latin typeface="Arial" panose="020B0604020202020204" pitchFamily="34" charset="0"/>
                        </a:rPr>
                        <a:t>Business Day - MotorNews</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000000"/>
                          </a:solidFill>
                          <a:effectLst/>
                          <a:latin typeface="Arial" panose="020B0604020202020204" pitchFamily="34" charset="0"/>
                        </a:rPr>
                        <a:t>Kyalami festival set to fire up petrolheads</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endParaRPr lang="en-ZA" sz="1400" b="0" i="0" u="none" strike="noStrike">
                        <a:solidFill>
                          <a:srgbClr val="000000"/>
                        </a:solidFill>
                        <a:effectLst/>
                        <a:latin typeface="Arial" panose="020B0604020202020204" pitchFamily="34" charset="0"/>
                      </a:endParaRP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0003"/>
                  </a:ext>
                </a:extLst>
              </a:tr>
              <a:tr h="361950">
                <a:tc>
                  <a:txBody>
                    <a:bodyPr/>
                    <a:lstStyle/>
                    <a:p>
                      <a:pPr algn="l" rtl="0" fontAlgn="ctr"/>
                      <a:r>
                        <a:rPr lang="en-ZA" sz="1600" b="0" i="0" u="none" strike="noStrike">
                          <a:solidFill>
                            <a:srgbClr val="0070C0"/>
                          </a:solidFill>
                          <a:effectLst/>
                          <a:latin typeface="Arial" panose="020B0604020202020204" pitchFamily="34" charset="0"/>
                        </a:rPr>
                        <a:t>Citizen</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000000"/>
                          </a:solidFill>
                          <a:effectLst/>
                          <a:latin typeface="Arial" panose="020B0604020202020204" pitchFamily="34" charset="0"/>
                        </a:rPr>
                        <a:t>Reality of self-drive vehicles</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C00000"/>
                          </a:solidFill>
                          <a:effectLst/>
                          <a:latin typeface="Arial" panose="020B0604020202020204" pitchFamily="34" charset="0"/>
                        </a:rPr>
                        <a:t>PRIME</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0004"/>
                  </a:ext>
                </a:extLst>
              </a:tr>
              <a:tr h="268942">
                <a:tc>
                  <a:txBody>
                    <a:bodyPr/>
                    <a:lstStyle/>
                    <a:p>
                      <a:pPr algn="l" rtl="0" fontAlgn="ctr"/>
                      <a:r>
                        <a:rPr lang="en-ZA" sz="1600" b="0" i="0" u="none" strike="noStrike">
                          <a:solidFill>
                            <a:srgbClr val="0070C0"/>
                          </a:solidFill>
                          <a:effectLst/>
                          <a:latin typeface="Arial" panose="020B0604020202020204" pitchFamily="34" charset="0"/>
                        </a:rPr>
                        <a:t>Daily Sun KZN</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000000"/>
                          </a:solidFill>
                          <a:effectLst/>
                          <a:latin typeface="Arial" panose="020B0604020202020204" pitchFamily="34" charset="0"/>
                        </a:rPr>
                        <a:t>SMART ENTRY LEVEL SUV</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C00000"/>
                          </a:solidFill>
                          <a:effectLst/>
                          <a:latin typeface="Arial" panose="020B0604020202020204" pitchFamily="34" charset="0"/>
                        </a:rPr>
                        <a:t>PRIME</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0005"/>
                  </a:ext>
                </a:extLst>
              </a:tr>
              <a:tr h="333375">
                <a:tc>
                  <a:txBody>
                    <a:bodyPr/>
                    <a:lstStyle/>
                    <a:p>
                      <a:pPr algn="l" rtl="0" fontAlgn="ctr"/>
                      <a:r>
                        <a:rPr lang="en-ZA" sz="1600" b="0" i="0" u="none" strike="noStrike">
                          <a:solidFill>
                            <a:srgbClr val="0070C0"/>
                          </a:solidFill>
                          <a:effectLst/>
                          <a:latin typeface="Arial" panose="020B0604020202020204" pitchFamily="34" charset="0"/>
                        </a:rPr>
                        <a:t>mybroadband.co.za</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dirty="0">
                          <a:solidFill>
                            <a:srgbClr val="000000"/>
                          </a:solidFill>
                          <a:effectLst/>
                          <a:latin typeface="Arial" panose="020B0604020202020204" pitchFamily="34" charset="0"/>
                        </a:rPr>
                        <a:t>The Nissan NP200 only "small </a:t>
                      </a:r>
                      <a:r>
                        <a:rPr lang="en-ZA" sz="1600" b="0" i="0" u="none" strike="noStrike" dirty="0" err="1">
                          <a:solidFill>
                            <a:srgbClr val="000000"/>
                          </a:solidFill>
                          <a:effectLst/>
                          <a:latin typeface="Arial" panose="020B0604020202020204" pitchFamily="34" charset="0"/>
                        </a:rPr>
                        <a:t>bakkie</a:t>
                      </a:r>
                      <a:r>
                        <a:rPr lang="en-ZA" sz="1600" b="0" i="0" u="none" strike="noStrike" dirty="0">
                          <a:solidFill>
                            <a:srgbClr val="000000"/>
                          </a:solidFill>
                          <a:effectLst/>
                          <a:latin typeface="Arial" panose="020B0604020202020204" pitchFamily="34" charset="0"/>
                        </a:rPr>
                        <a:t>" available in SA?</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C00000"/>
                          </a:solidFill>
                          <a:effectLst/>
                          <a:latin typeface="Arial" panose="020B0604020202020204" pitchFamily="34" charset="0"/>
                        </a:rPr>
                        <a:t> </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0006"/>
                  </a:ext>
                </a:extLst>
              </a:tr>
              <a:tr h="338977">
                <a:tc>
                  <a:txBody>
                    <a:bodyPr/>
                    <a:lstStyle/>
                    <a:p>
                      <a:pPr algn="l" rtl="0" fontAlgn="ctr"/>
                      <a:r>
                        <a:rPr lang="en-ZA" sz="1600" b="0" i="0" u="none" strike="noStrike">
                          <a:solidFill>
                            <a:srgbClr val="0070C0"/>
                          </a:solidFill>
                          <a:effectLst/>
                          <a:latin typeface="Arial" panose="020B0604020202020204" pitchFamily="34" charset="0"/>
                        </a:rPr>
                        <a:t>iol.co.za</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000000"/>
                          </a:solidFill>
                          <a:effectLst/>
                          <a:latin typeface="Arial" panose="020B0604020202020204" pitchFamily="34" charset="0"/>
                        </a:rPr>
                        <a:t>Personal touch makes car buyers happier</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C00000"/>
                          </a:solidFill>
                          <a:effectLst/>
                          <a:latin typeface="Arial" panose="020B0604020202020204" pitchFamily="34" charset="0"/>
                        </a:rPr>
                        <a:t>PRIME</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0007"/>
                  </a:ext>
                </a:extLst>
              </a:tr>
              <a:tr h="295275">
                <a:tc>
                  <a:txBody>
                    <a:bodyPr/>
                    <a:lstStyle/>
                    <a:p>
                      <a:pPr algn="l" rtl="0" fontAlgn="ctr"/>
                      <a:r>
                        <a:rPr lang="en-ZA" sz="1600" b="0" i="0" u="none" strike="noStrike">
                          <a:solidFill>
                            <a:srgbClr val="0070C0"/>
                          </a:solidFill>
                          <a:effectLst/>
                          <a:latin typeface="Arial" panose="020B0604020202020204" pitchFamily="34" charset="0"/>
                        </a:rPr>
                        <a:t>wheels24.co.za</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000000"/>
                          </a:solidFill>
                          <a:effectLst/>
                          <a:latin typeface="Arial" panose="020B0604020202020204" pitchFamily="34" charset="0"/>
                        </a:rPr>
                        <a:t>WATCH: Nissan GTR, Bugatti Veyron, Mini Cooper - 5 best cars of the 2000s</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endParaRPr lang="en-ZA" sz="1600" b="0" i="0" u="none" strike="noStrike">
                        <a:solidFill>
                          <a:srgbClr val="C00000"/>
                        </a:solidFill>
                        <a:effectLst/>
                        <a:latin typeface="Arial" panose="020B0604020202020204" pitchFamily="34" charset="0"/>
                      </a:endParaRP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gn="l" rtl="0" fontAlgn="ctr"/>
                      <a:r>
                        <a:rPr lang="en-ZA" sz="1600" b="0" i="0" u="none" strike="noStrike">
                          <a:solidFill>
                            <a:srgbClr val="0070C0"/>
                          </a:solidFill>
                          <a:effectLst/>
                          <a:latin typeface="Arial" panose="020B0604020202020204" pitchFamily="34" charset="0"/>
                        </a:rPr>
                        <a:t>iol.co.za</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000000"/>
                          </a:solidFill>
                          <a:effectLst/>
                          <a:latin typeface="Arial" panose="020B0604020202020204" pitchFamily="34" charset="0"/>
                        </a:rPr>
                        <a:t>Ride along on Nissan GT-R50 by Italdesign track video</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C00000"/>
                          </a:solidFill>
                          <a:effectLst/>
                          <a:latin typeface="Arial" panose="020B0604020202020204" pitchFamily="34" charset="0"/>
                        </a:rPr>
                        <a:t> </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0009"/>
                  </a:ext>
                </a:extLst>
              </a:tr>
              <a:tr h="333375">
                <a:tc>
                  <a:txBody>
                    <a:bodyPr/>
                    <a:lstStyle/>
                    <a:p>
                      <a:pPr algn="l" rtl="0" fontAlgn="ctr"/>
                      <a:r>
                        <a:rPr lang="en-ZA" sz="1600" b="0" i="0" u="none" strike="noStrike">
                          <a:solidFill>
                            <a:srgbClr val="0070C0"/>
                          </a:solidFill>
                          <a:effectLst/>
                          <a:latin typeface="Arial" panose="020B0604020202020204" pitchFamily="34" charset="0"/>
                        </a:rPr>
                        <a:t>enca.com</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a:solidFill>
                            <a:srgbClr val="000000"/>
                          </a:solidFill>
                          <a:effectLst/>
                          <a:latin typeface="Arial" panose="020B0604020202020204" pitchFamily="34" charset="0"/>
                        </a:rPr>
                        <a:t>With spotlight fading, Detroit auto show moves to summer</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ZA" sz="1600" b="0" i="0" u="none" strike="noStrike" dirty="0">
                          <a:solidFill>
                            <a:srgbClr val="C00000"/>
                          </a:solidFill>
                          <a:effectLst/>
                          <a:latin typeface="Arial" panose="020B0604020202020204" pitchFamily="34" charset="0"/>
                        </a:rPr>
                        <a:t> </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59772371"/>
              </p:ext>
            </p:extLst>
          </p:nvPr>
        </p:nvGraphicFramePr>
        <p:xfrm>
          <a:off x="9119196" y="1552408"/>
          <a:ext cx="2895600" cy="2061452"/>
        </p:xfrm>
        <a:graphic>
          <a:graphicData uri="http://schemas.openxmlformats.org/drawingml/2006/table">
            <a:tbl>
              <a:tblPr/>
              <a:tblGrid>
                <a:gridCol w="962025">
                  <a:extLst>
                    <a:ext uri="{9D8B030D-6E8A-4147-A177-3AD203B41FA5}">
                      <a16:colId xmlns:a16="http://schemas.microsoft.com/office/drawing/2014/main" val="20000"/>
                    </a:ext>
                  </a:extLst>
                </a:gridCol>
                <a:gridCol w="1704975">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tblGrid>
              <a:tr h="275172">
                <a:tc gridSpan="3">
                  <a:txBody>
                    <a:bodyPr/>
                    <a:lstStyle/>
                    <a:p>
                      <a:pPr algn="ctr" fontAlgn="b"/>
                      <a:r>
                        <a:rPr lang="en-ZA" sz="1800" b="1" i="0" u="none" strike="noStrike">
                          <a:solidFill>
                            <a:srgbClr val="FFFFFF"/>
                          </a:solidFill>
                          <a:effectLst/>
                          <a:latin typeface="Arial" panose="020B0604020202020204" pitchFamily="34" charset="0"/>
                        </a:rPr>
                        <a:t>Weekly AVE</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45623">
                <a:tc>
                  <a:txBody>
                    <a:bodyPr/>
                    <a:lstStyle/>
                    <a:p>
                      <a:pPr algn="l" fontAlgn="b"/>
                      <a:r>
                        <a:rPr lang="en-ZA" sz="16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extLst>
                  <a:ext uri="{0D108BD9-81ED-4DB2-BD59-A6C34878D82A}">
                    <a16:rowId xmlns:a16="http://schemas.microsoft.com/office/drawing/2014/main" val="10001"/>
                  </a:ext>
                </a:extLst>
              </a:tr>
              <a:tr h="245623">
                <a:tc>
                  <a:txBody>
                    <a:bodyPr/>
                    <a:lstStyle/>
                    <a:p>
                      <a:pPr algn="r" fontAlgn="b"/>
                      <a:r>
                        <a:rPr lang="en-ZA" sz="1600" b="1" i="0" u="none" strike="noStrike">
                          <a:solidFill>
                            <a:srgbClr val="404040"/>
                          </a:solidFill>
                          <a:effectLst/>
                          <a:latin typeface="Arial" panose="020B0604020202020204" pitchFamily="34" charset="0"/>
                        </a:rPr>
                        <a:t>Print</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1" i="0" u="none" strike="noStrike">
                          <a:solidFill>
                            <a:srgbClr val="000000"/>
                          </a:solidFill>
                          <a:effectLst/>
                          <a:latin typeface="Arial" panose="020B0604020202020204" pitchFamily="34" charset="0"/>
                        </a:rPr>
                        <a:t> R   4 098 430.54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extLst>
                  <a:ext uri="{0D108BD9-81ED-4DB2-BD59-A6C34878D82A}">
                    <a16:rowId xmlns:a16="http://schemas.microsoft.com/office/drawing/2014/main" val="10002"/>
                  </a:ext>
                </a:extLst>
              </a:tr>
              <a:tr h="245623">
                <a:tc>
                  <a:txBody>
                    <a:bodyPr/>
                    <a:lstStyle/>
                    <a:p>
                      <a:pPr algn="r" fontAlgn="b"/>
                      <a:r>
                        <a:rPr lang="en-ZA" sz="1600" b="1" i="0" u="none" strike="noStrike">
                          <a:solidFill>
                            <a:srgbClr val="404040"/>
                          </a:solidFill>
                          <a:effectLst/>
                          <a:latin typeface="Arial" panose="020B0604020202020204" pitchFamily="34" charset="0"/>
                        </a:rPr>
                        <a:t>Online</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1" i="0" u="none" strike="noStrike">
                          <a:solidFill>
                            <a:srgbClr val="000000"/>
                          </a:solidFill>
                          <a:effectLst/>
                          <a:latin typeface="Arial" panose="020B0604020202020204" pitchFamily="34" charset="0"/>
                        </a:rPr>
                        <a:t> R   1 430 125.20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extLst>
                  <a:ext uri="{0D108BD9-81ED-4DB2-BD59-A6C34878D82A}">
                    <a16:rowId xmlns:a16="http://schemas.microsoft.com/office/drawing/2014/main" val="10003"/>
                  </a:ext>
                </a:extLst>
              </a:tr>
              <a:tr h="245623">
                <a:tc>
                  <a:txBody>
                    <a:bodyPr/>
                    <a:lstStyle/>
                    <a:p>
                      <a:pPr algn="r" fontAlgn="b"/>
                      <a:r>
                        <a:rPr lang="en-ZA" sz="1600" b="1" i="0" u="none" strike="noStrike">
                          <a:solidFill>
                            <a:srgbClr val="404040"/>
                          </a:solidFill>
                          <a:effectLst/>
                          <a:latin typeface="Arial" panose="020B0604020202020204" pitchFamily="34" charset="0"/>
                        </a:rPr>
                        <a:t>TV</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1" i="0" u="none" strike="noStrike">
                          <a:solidFill>
                            <a:srgbClr val="000000"/>
                          </a:solidFill>
                          <a:effectLst/>
                          <a:latin typeface="Arial" panose="020B0604020202020204" pitchFamily="34" charset="0"/>
                        </a:rPr>
                        <a:t> R      227 143.83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extLst>
                  <a:ext uri="{0D108BD9-81ED-4DB2-BD59-A6C34878D82A}">
                    <a16:rowId xmlns:a16="http://schemas.microsoft.com/office/drawing/2014/main" val="10004"/>
                  </a:ext>
                </a:extLst>
              </a:tr>
              <a:tr h="245623">
                <a:tc>
                  <a:txBody>
                    <a:bodyPr/>
                    <a:lstStyle/>
                    <a:p>
                      <a:pPr algn="r" fontAlgn="b"/>
                      <a:r>
                        <a:rPr lang="en-ZA" sz="1600" b="1" i="0" u="none" strike="noStrike">
                          <a:solidFill>
                            <a:srgbClr val="404040"/>
                          </a:solidFill>
                          <a:effectLst/>
                          <a:latin typeface="Arial" panose="020B0604020202020204" pitchFamily="34" charset="0"/>
                        </a:rPr>
                        <a:t>Radio</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1" i="0" u="none" strike="noStrike">
                          <a:solidFill>
                            <a:srgbClr val="000000"/>
                          </a:solidFill>
                          <a:effectLst/>
                          <a:latin typeface="Arial" panose="020B0604020202020204" pitchFamily="34" charset="0"/>
                        </a:rPr>
                        <a:t> R        63 339.00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extLst>
                  <a:ext uri="{0D108BD9-81ED-4DB2-BD59-A6C34878D82A}">
                    <a16:rowId xmlns:a16="http://schemas.microsoft.com/office/drawing/2014/main" val="10005"/>
                  </a:ext>
                </a:extLst>
              </a:tr>
              <a:tr h="257417">
                <a:tc>
                  <a:txBody>
                    <a:bodyPr/>
                    <a:lstStyle/>
                    <a:p>
                      <a:pPr algn="r" fontAlgn="b"/>
                      <a:r>
                        <a:rPr lang="en-ZA" sz="1600" b="1" i="0" u="none" strike="noStrike">
                          <a:solidFill>
                            <a:srgbClr val="C00000"/>
                          </a:solidFill>
                          <a:effectLst/>
                          <a:latin typeface="Arial" panose="020B0604020202020204" pitchFamily="34" charset="0"/>
                        </a:rPr>
                        <a:t>Total AVE</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1" i="0" u="sng" strike="noStrike">
                          <a:solidFill>
                            <a:srgbClr val="000000"/>
                          </a:solidFill>
                          <a:effectLst/>
                          <a:latin typeface="Arial" panose="020B0604020202020204" pitchFamily="34" charset="0"/>
                        </a:rPr>
                        <a:t> R   5 819 038.57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extLst>
                  <a:ext uri="{0D108BD9-81ED-4DB2-BD59-A6C34878D82A}">
                    <a16:rowId xmlns:a16="http://schemas.microsoft.com/office/drawing/2014/main" val="10006"/>
                  </a:ext>
                </a:extLst>
              </a:tr>
              <a:tr h="245623">
                <a:tc>
                  <a:txBody>
                    <a:bodyPr/>
                    <a:lstStyle/>
                    <a:p>
                      <a:pPr algn="l" fontAlgn="b"/>
                      <a:r>
                        <a:rPr lang="en-ZA" sz="16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tc>
                  <a:txBody>
                    <a:bodyPr/>
                    <a:lstStyle/>
                    <a:p>
                      <a:pPr algn="l" fontAlgn="b"/>
                      <a:r>
                        <a:rPr lang="en-ZA" sz="1600" b="0" i="0" u="none" strike="noStrike" dirty="0">
                          <a:solidFill>
                            <a:srgbClr val="000000"/>
                          </a:solidFill>
                          <a:effectLst/>
                          <a:latin typeface="Arial" panose="020B0604020202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A6A6A6"/>
                    </a:solidFill>
                  </a:tcPr>
                </a:tc>
                <a:extLst>
                  <a:ext uri="{0D108BD9-81ED-4DB2-BD59-A6C34878D82A}">
                    <a16:rowId xmlns:a16="http://schemas.microsoft.com/office/drawing/2014/main" val="10007"/>
                  </a:ext>
                </a:extLst>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1859948619"/>
              </p:ext>
            </p:extLst>
          </p:nvPr>
        </p:nvGraphicFramePr>
        <p:xfrm>
          <a:off x="8329821" y="3744536"/>
          <a:ext cx="4474350" cy="2803800"/>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799993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00108A00-2947-4C04-BEF5-A6C7FF1E062F}"/>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PRINT</a:t>
            </a:r>
            <a:endParaRPr sz="3600" spc="95"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52805549"/>
              </p:ext>
            </p:extLst>
          </p:nvPr>
        </p:nvGraphicFramePr>
        <p:xfrm>
          <a:off x="193000" y="2367045"/>
          <a:ext cx="5473704" cy="4446468"/>
        </p:xfrm>
        <a:graphic>
          <a:graphicData uri="http://schemas.openxmlformats.org/drawingml/2006/table">
            <a:tbl>
              <a:tblPr/>
              <a:tblGrid>
                <a:gridCol w="1061873">
                  <a:extLst>
                    <a:ext uri="{9D8B030D-6E8A-4147-A177-3AD203B41FA5}">
                      <a16:colId xmlns:a16="http://schemas.microsoft.com/office/drawing/2014/main" val="20000"/>
                    </a:ext>
                  </a:extLst>
                </a:gridCol>
                <a:gridCol w="75849">
                  <a:extLst>
                    <a:ext uri="{9D8B030D-6E8A-4147-A177-3AD203B41FA5}">
                      <a16:colId xmlns:a16="http://schemas.microsoft.com/office/drawing/2014/main" val="20001"/>
                    </a:ext>
                  </a:extLst>
                </a:gridCol>
                <a:gridCol w="4335982">
                  <a:extLst>
                    <a:ext uri="{9D8B030D-6E8A-4147-A177-3AD203B41FA5}">
                      <a16:colId xmlns:a16="http://schemas.microsoft.com/office/drawing/2014/main" val="20002"/>
                    </a:ext>
                  </a:extLst>
                </a:gridCol>
              </a:tblGrid>
              <a:tr h="215691">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15691">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Self-Driving Cars</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306903">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Reality of self-drive vehicles</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15691">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Citizen </a:t>
                      </a:r>
                      <a:r>
                        <a:rPr lang="en-ZA" sz="1400" b="1" i="0" u="none" strike="noStrike" dirty="0">
                          <a:solidFill>
                            <a:srgbClr val="0070C0"/>
                          </a:solidFill>
                          <a:effectLst/>
                          <a:latin typeface="Arial" panose="020B0604020202020204" pitchFamily="34" charset="0"/>
                        </a:rPr>
                        <a:t>[PRIME]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15691">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08-08-2018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15691">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Positive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15691">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45358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15691">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R122 986.08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15691">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://bit.ly/2MikpR4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168446">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smtClean="0">
                          <a:solidFill>
                            <a:srgbClr val="595959"/>
                          </a:solidFill>
                          <a:effectLst/>
                          <a:latin typeface="Arial" panose="020B0604020202020204" pitchFamily="34" charset="0"/>
                        </a:rPr>
                        <a:t>Ten years ago, when Nissan announced it was setting out to build vehicle technologies that would move mobility towards a zero-emission, zero-fatality future, people were sceptical about this pioneering approach.</a:t>
                      </a:r>
                    </a:p>
                    <a:p>
                      <a:pPr algn="l" fontAlgn="ctr"/>
                      <a:r>
                        <a:rPr lang="en-ZA" sz="1400" b="0" i="1" u="none" strike="noStrike" dirty="0" smtClean="0">
                          <a:solidFill>
                            <a:srgbClr val="595959"/>
                          </a:solidFill>
                          <a:effectLst/>
                          <a:latin typeface="Arial" panose="020B0604020202020204" pitchFamily="34" charset="0"/>
                        </a:rPr>
                        <a:t>Today, there’s not a single motor vehicle manufacturer which hasn’t got involved in electric vehicle (EV) research and other mobility solutions. The buzzword is autonomous driving, cars that will drive themselves - with all the doubts that involves. The truth of the matter is that most of the technology needed to achieve this autonomous reality is already available.</a:t>
                      </a:r>
                      <a:endParaRPr lang="en-ZA" sz="1400" b="0" i="1" u="none" strike="noStrike" dirty="0">
                        <a:solidFill>
                          <a:srgbClr val="595959"/>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10600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2663687" y="2784422"/>
            <a:ext cx="6334539" cy="1907617"/>
          </a:xfrm>
          <a:prstGeom prst="rect">
            <a:avLst/>
          </a:prstGeom>
        </p:spPr>
        <p:txBody>
          <a:bodyPr vert="horz" wrap="square" lIns="0" tIns="60368" rIns="0" bIns="0" rtlCol="0">
            <a:spAutoFit/>
          </a:bodyPr>
          <a:lstStyle/>
          <a:p>
            <a:pPr marL="9525" algn="ctr">
              <a:lnSpc>
                <a:spcPct val="100000"/>
              </a:lnSpc>
            </a:pPr>
            <a:r>
              <a:rPr lang="en-ZA" sz="4800" b="1" spc="85" dirty="0">
                <a:solidFill>
                  <a:srgbClr val="C3092E"/>
                </a:solidFill>
              </a:rPr>
              <a:t>Corporate</a:t>
            </a:r>
            <a:br>
              <a:rPr lang="en-ZA" sz="4800" b="1" spc="85" dirty="0">
                <a:solidFill>
                  <a:srgbClr val="C3092E"/>
                </a:solidFill>
              </a:rPr>
            </a:br>
            <a:r>
              <a:rPr lang="en-ZA" sz="2400" b="1" spc="85" dirty="0">
                <a:solidFill>
                  <a:srgbClr val="C3092E"/>
                </a:solidFill>
              </a:rPr>
              <a:t/>
            </a:r>
            <a:br>
              <a:rPr lang="en-ZA" sz="2400" b="1" spc="85" dirty="0">
                <a:solidFill>
                  <a:srgbClr val="C3092E"/>
                </a:solidFill>
              </a:rPr>
            </a:br>
            <a:r>
              <a:rPr lang="en-ZA" sz="4800" b="1" u="sng" spc="85" dirty="0">
                <a:solidFill>
                  <a:srgbClr val="C3092E"/>
                </a:solidFill>
              </a:rPr>
              <a:t>Online Coverage</a:t>
            </a:r>
            <a:endParaRPr sz="4800" u="sng" spc="95" dirty="0">
              <a:solidFill>
                <a:srgbClr val="C3092E"/>
              </a:solidFill>
            </a:endParaRPr>
          </a:p>
        </p:txBody>
      </p:sp>
      <p:sp>
        <p:nvSpPr>
          <p:cNvPr id="4" name="Rectangle 3"/>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108757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ONLINE</a:t>
            </a:r>
            <a:endParaRPr sz="3600" spc="95" dirty="0">
              <a:solidFill>
                <a:schemeClr val="bg1">
                  <a:lumMod val="50000"/>
                </a:schemeClr>
              </a:solidFill>
            </a:endParaRPr>
          </a:p>
        </p:txBody>
      </p:sp>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graphicFrame>
        <p:nvGraphicFramePr>
          <p:cNvPr id="4" name="Table 3"/>
          <p:cNvGraphicFramePr>
            <a:graphicFrameLocks noGrp="1"/>
          </p:cNvGraphicFramePr>
          <p:nvPr>
            <p:extLst>
              <p:ext uri="{D42A27DB-BD31-4B8C-83A1-F6EECF244321}">
                <p14:modId xmlns:p14="http://schemas.microsoft.com/office/powerpoint/2010/main" val="1256566111"/>
              </p:ext>
            </p:extLst>
          </p:nvPr>
        </p:nvGraphicFramePr>
        <p:xfrm>
          <a:off x="204911" y="2302624"/>
          <a:ext cx="5229973" cy="4299852"/>
        </p:xfrm>
        <a:graphic>
          <a:graphicData uri="http://schemas.openxmlformats.org/drawingml/2006/table">
            <a:tbl>
              <a:tblPr/>
              <a:tblGrid>
                <a:gridCol w="1014591">
                  <a:extLst>
                    <a:ext uri="{9D8B030D-6E8A-4147-A177-3AD203B41FA5}">
                      <a16:colId xmlns:a16="http://schemas.microsoft.com/office/drawing/2014/main" val="20000"/>
                    </a:ext>
                  </a:extLst>
                </a:gridCol>
                <a:gridCol w="72471">
                  <a:extLst>
                    <a:ext uri="{9D8B030D-6E8A-4147-A177-3AD203B41FA5}">
                      <a16:colId xmlns:a16="http://schemas.microsoft.com/office/drawing/2014/main" val="20001"/>
                    </a:ext>
                  </a:extLst>
                </a:gridCol>
                <a:gridCol w="4142911">
                  <a:extLst>
                    <a:ext uri="{9D8B030D-6E8A-4147-A177-3AD203B41FA5}">
                      <a16:colId xmlns:a16="http://schemas.microsoft.com/office/drawing/2014/main" val="20002"/>
                    </a:ext>
                  </a:extLst>
                </a:gridCol>
              </a:tblGrid>
              <a:tr h="207701">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07701">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Car</a:t>
                      </a:r>
                      <a:r>
                        <a:rPr lang="en-ZA" sz="1400" b="1" i="0" u="none" strike="noStrike" baseline="0" dirty="0" smtClean="0">
                          <a:solidFill>
                            <a:srgbClr val="000000"/>
                          </a:solidFill>
                          <a:effectLst/>
                          <a:latin typeface="Arial" panose="020B0604020202020204" pitchFamily="34" charset="0"/>
                        </a:rPr>
                        <a:t> Sales</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23406">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Personal touch makes car buyers happier</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07701">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iol.co.za </a:t>
                      </a:r>
                      <a:r>
                        <a:rPr lang="en-ZA" sz="1400" b="1" i="0" u="none" strike="noStrike" dirty="0">
                          <a:solidFill>
                            <a:srgbClr val="0070C0"/>
                          </a:solidFill>
                          <a:effectLst/>
                          <a:latin typeface="Arial" panose="020B0604020202020204" pitchFamily="34" charset="0"/>
                        </a:rPr>
                        <a:t>[PRIME]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07701">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2018-08-06</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07701">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07701">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506600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07701">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R106 386.00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07701">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://bit.ly/2MkorID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293366">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err="1">
                          <a:solidFill>
                            <a:srgbClr val="595959"/>
                          </a:solidFill>
                          <a:effectLst/>
                          <a:latin typeface="Arial" panose="020B0604020202020204" pitchFamily="34" charset="0"/>
                        </a:rPr>
                        <a:t>Busschau</a:t>
                      </a:r>
                      <a:r>
                        <a:rPr lang="en-ZA" sz="1400" b="0" i="1" u="none" strike="noStrike" dirty="0">
                          <a:solidFill>
                            <a:srgbClr val="595959"/>
                          </a:solidFill>
                          <a:effectLst/>
                          <a:latin typeface="Arial" panose="020B0604020202020204" pitchFamily="34" charset="0"/>
                        </a:rPr>
                        <a:t> said improvements were registered in a number of elements, including dealer contact after servicing, dealers providing transport to the next destination, having the car ready on time and updating the owner on </a:t>
                      </a:r>
                      <a:r>
                        <a:rPr lang="en-ZA" sz="1400" b="0" i="1" u="none" strike="noStrike" dirty="0" err="1">
                          <a:solidFill>
                            <a:srgbClr val="595959"/>
                          </a:solidFill>
                          <a:effectLst/>
                          <a:latin typeface="Arial" panose="020B0604020202020204" pitchFamily="34" charset="0"/>
                        </a:rPr>
                        <a:t>progress.Nissan</a:t>
                      </a:r>
                      <a:r>
                        <a:rPr lang="en-ZA" sz="1400" b="0" i="1" u="none" strike="noStrike" dirty="0">
                          <a:solidFill>
                            <a:srgbClr val="595959"/>
                          </a:solidFill>
                          <a:effectLst/>
                          <a:latin typeface="Arial" panose="020B0604020202020204" pitchFamily="34" charset="0"/>
                        </a:rPr>
                        <a:t>, Toyota and …Companies </a:t>
                      </a:r>
                      <a:r>
                        <a:rPr lang="en-ZA" sz="1400" b="0" i="1" u="none" strike="noStrike" dirty="0" smtClean="0">
                          <a:solidFill>
                            <a:srgbClr val="595959"/>
                          </a:solidFill>
                          <a:effectLst/>
                          <a:latin typeface="Arial" panose="020B0604020202020204" pitchFamily="34" charset="0"/>
                        </a:rPr>
                        <a:t>And </a:t>
                      </a:r>
                      <a:r>
                        <a:rPr lang="en-ZA" sz="1400" b="0" i="1" u="none" strike="noStrike" dirty="0">
                          <a:solidFill>
                            <a:srgbClr val="595959"/>
                          </a:solidFill>
                          <a:effectLst/>
                          <a:latin typeface="Arial" panose="020B0604020202020204" pitchFamily="34" charset="0"/>
                        </a:rPr>
                        <a:t>the way vehicle owners were greeted in the dealership when they dropped their vehicle off for a service was also important to their overall satisfaction levels about the service experience. </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456145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16" name="object 13">
            <a:extLst>
              <a:ext uri="{FF2B5EF4-FFF2-40B4-BE49-F238E27FC236}">
                <a16:creationId xmlns:a16="http://schemas.microsoft.com/office/drawing/2014/main" id="{7132148F-74DB-4129-B1EB-DA28F0809F67}"/>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ONLINE</a:t>
            </a:r>
            <a:endParaRPr sz="3600" spc="95" dirty="0">
              <a:solidFill>
                <a:schemeClr val="bg1">
                  <a:lumMod val="5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149182761"/>
              </p:ext>
            </p:extLst>
          </p:nvPr>
        </p:nvGraphicFramePr>
        <p:xfrm>
          <a:off x="106017" y="2257089"/>
          <a:ext cx="5238714" cy="4373115"/>
        </p:xfrm>
        <a:graphic>
          <a:graphicData uri="http://schemas.openxmlformats.org/drawingml/2006/table">
            <a:tbl>
              <a:tblPr/>
              <a:tblGrid>
                <a:gridCol w="1016286">
                  <a:extLst>
                    <a:ext uri="{9D8B030D-6E8A-4147-A177-3AD203B41FA5}">
                      <a16:colId xmlns:a16="http://schemas.microsoft.com/office/drawing/2014/main" val="20000"/>
                    </a:ext>
                  </a:extLst>
                </a:gridCol>
                <a:gridCol w="72592">
                  <a:extLst>
                    <a:ext uri="{9D8B030D-6E8A-4147-A177-3AD203B41FA5}">
                      <a16:colId xmlns:a16="http://schemas.microsoft.com/office/drawing/2014/main" val="20001"/>
                    </a:ext>
                  </a:extLst>
                </a:gridCol>
                <a:gridCol w="4149836">
                  <a:extLst>
                    <a:ext uri="{9D8B030D-6E8A-4147-A177-3AD203B41FA5}">
                      <a16:colId xmlns:a16="http://schemas.microsoft.com/office/drawing/2014/main" val="20002"/>
                    </a:ext>
                  </a:extLst>
                </a:gridCol>
              </a:tblGrid>
              <a:tr h="229345">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29345">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Detroit</a:t>
                      </a:r>
                      <a:r>
                        <a:rPr lang="en-ZA" sz="1400" b="1" i="0" u="none" strike="noStrike" baseline="0" dirty="0" smtClean="0">
                          <a:solidFill>
                            <a:srgbClr val="000000"/>
                          </a:solidFill>
                          <a:effectLst/>
                          <a:latin typeface="Arial" panose="020B0604020202020204" pitchFamily="34" charset="0"/>
                        </a:rPr>
                        <a:t> Auto Show</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175339">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With spotlight fading, Detroit auto show moves to summer</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29345">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enca.com</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29345">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2018-08-05</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29345">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29345">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193800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29345">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 40 698.00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29345">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://bit.ly/2Mm33mt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102110">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smtClean="0">
                          <a:solidFill>
                            <a:srgbClr val="595959"/>
                          </a:solidFill>
                          <a:effectLst/>
                          <a:latin typeface="Arial" panose="020B0604020202020204" pitchFamily="34" charset="0"/>
                        </a:rPr>
                        <a:t>The Detroit auto show, considered for decades a key date on the global auto industry's calendar, will soon be held every summer instead of in the winter, organizers said Thursday. Beginning in 2020, the exhibition of car companies' offerings will take place in June instead of in January, the middle of the harsh Detroit winter, the North American International Auto Show said. </a:t>
                      </a:r>
                      <a:r>
                        <a:rPr lang="en-ZA" sz="1400" b="0" i="1" u="none" strike="noStrike" dirty="0">
                          <a:solidFill>
                            <a:srgbClr val="595959"/>
                          </a:solidFill>
                          <a:effectLst/>
                          <a:latin typeface="Arial" panose="020B0604020202020204" pitchFamily="34" charset="0"/>
                        </a:rPr>
                        <a:t> </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65199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1A06767F-3428-4618-82AA-EA69FDE4940C}"/>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ONLINE</a:t>
            </a:r>
            <a:endParaRPr sz="3600" spc="95"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98494521"/>
              </p:ext>
            </p:extLst>
          </p:nvPr>
        </p:nvGraphicFramePr>
        <p:xfrm>
          <a:off x="477008" y="2270793"/>
          <a:ext cx="5331364" cy="4449408"/>
        </p:xfrm>
        <a:graphic>
          <a:graphicData uri="http://schemas.openxmlformats.org/drawingml/2006/table">
            <a:tbl>
              <a:tblPr/>
              <a:tblGrid>
                <a:gridCol w="1034260">
                  <a:extLst>
                    <a:ext uri="{9D8B030D-6E8A-4147-A177-3AD203B41FA5}">
                      <a16:colId xmlns:a16="http://schemas.microsoft.com/office/drawing/2014/main" val="20000"/>
                    </a:ext>
                  </a:extLst>
                </a:gridCol>
                <a:gridCol w="73876">
                  <a:extLst>
                    <a:ext uri="{9D8B030D-6E8A-4147-A177-3AD203B41FA5}">
                      <a16:colId xmlns:a16="http://schemas.microsoft.com/office/drawing/2014/main" val="20001"/>
                    </a:ext>
                  </a:extLst>
                </a:gridCol>
                <a:gridCol w="4223228">
                  <a:extLst>
                    <a:ext uri="{9D8B030D-6E8A-4147-A177-3AD203B41FA5}">
                      <a16:colId xmlns:a16="http://schemas.microsoft.com/office/drawing/2014/main" val="20002"/>
                    </a:ext>
                  </a:extLst>
                </a:gridCol>
              </a:tblGrid>
              <a:tr h="214088">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14088">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Electric</a:t>
                      </a:r>
                      <a:r>
                        <a:rPr lang="en-ZA" sz="1400" b="1" i="0" u="none" strike="noStrike" baseline="0" dirty="0" smtClean="0">
                          <a:solidFill>
                            <a:srgbClr val="000000"/>
                          </a:solidFill>
                          <a:effectLst/>
                          <a:latin typeface="Arial" panose="020B0604020202020204" pitchFamily="34" charset="0"/>
                        </a:rPr>
                        <a:t> Cars</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134213">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Nissan concept car brings driverless future one step closer</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14088">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mg.co.za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14088">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2018-08-03</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14088">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14088">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119000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14088">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 24 990.00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14088">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://bit.ly/2P8DJiq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230083">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That future came a step closer last week at the Tokyo Motor Show 2015. Nissan Motor unveiled the Nissan IDS Concept, a concept car that combines autonomous driving and zero emission technology for electric vehicles.</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0729935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ADF3766C-0BD4-4CEE-8B0A-D96F5A62AE2B}"/>
              </a:ext>
            </a:extLst>
          </p:cNvPr>
          <p:cNvSpPr txBox="1">
            <a:spLocks/>
          </p:cNvSpPr>
          <p:nvPr/>
        </p:nvSpPr>
        <p:spPr>
          <a:xfrm>
            <a:off x="106017" y="1442925"/>
            <a:ext cx="7633253" cy="614955"/>
          </a:xfrm>
          <a:prstGeom prst="rect">
            <a:avLst/>
          </a:prstGeom>
        </p:spPr>
        <p:txBody>
          <a:bodyPr vert="horz" wrap="square" lIns="0" tIns="603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lnSpc>
                <a:spcPct val="100000"/>
              </a:lnSpc>
            </a:pPr>
            <a:r>
              <a:rPr lang="en-ZA" sz="3600" b="1" spc="85" dirty="0"/>
              <a:t>SNAPSHOT OF THE TOP 5 IN ONLINE</a:t>
            </a:r>
            <a:endParaRPr lang="en-ZA" sz="3600" spc="95" dirty="0">
              <a:solidFill>
                <a:schemeClr val="bg1">
                  <a:lumMod val="5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114518353"/>
              </p:ext>
            </p:extLst>
          </p:nvPr>
        </p:nvGraphicFramePr>
        <p:xfrm>
          <a:off x="254672" y="2355015"/>
          <a:ext cx="5965823" cy="4443350"/>
        </p:xfrm>
        <a:graphic>
          <a:graphicData uri="http://schemas.openxmlformats.org/drawingml/2006/table">
            <a:tbl>
              <a:tblPr/>
              <a:tblGrid>
                <a:gridCol w="1157343">
                  <a:extLst>
                    <a:ext uri="{9D8B030D-6E8A-4147-A177-3AD203B41FA5}">
                      <a16:colId xmlns:a16="http://schemas.microsoft.com/office/drawing/2014/main" val="20000"/>
                    </a:ext>
                  </a:extLst>
                </a:gridCol>
                <a:gridCol w="82668">
                  <a:extLst>
                    <a:ext uri="{9D8B030D-6E8A-4147-A177-3AD203B41FA5}">
                      <a16:colId xmlns:a16="http://schemas.microsoft.com/office/drawing/2014/main" val="20001"/>
                    </a:ext>
                  </a:extLst>
                </a:gridCol>
                <a:gridCol w="4725812">
                  <a:extLst>
                    <a:ext uri="{9D8B030D-6E8A-4147-A177-3AD203B41FA5}">
                      <a16:colId xmlns:a16="http://schemas.microsoft.com/office/drawing/2014/main" val="20002"/>
                    </a:ext>
                  </a:extLst>
                </a:gridCol>
              </a:tblGrid>
              <a:tr h="214019">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14019">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Electric</a:t>
                      </a:r>
                      <a:r>
                        <a:rPr lang="en-ZA" sz="1400" b="1" i="0" u="none" strike="noStrike" baseline="0" dirty="0" smtClean="0">
                          <a:solidFill>
                            <a:srgbClr val="000000"/>
                          </a:solidFill>
                          <a:effectLst/>
                          <a:latin typeface="Arial" panose="020B0604020202020204" pitchFamily="34" charset="0"/>
                        </a:rPr>
                        <a:t> Cars</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157568">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Nissan agrees to sale of car battery unit to China's Envision Group</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14019">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sharenet.co.za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14019">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2018-08-03</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14019">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14019">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23800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14019">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 4 998.00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14019">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://bit.ly/2MrqcDQ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224025">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smtClean="0">
                          <a:solidFill>
                            <a:srgbClr val="595959"/>
                          </a:solidFill>
                          <a:effectLst/>
                          <a:latin typeface="Arial" panose="020B0604020202020204" pitchFamily="34" charset="0"/>
                        </a:rPr>
                        <a:t>Nissan Motor Co said on Friday it agreed to sell its electric car battery unit to Chinese renewable energy firm Envision Group for an undisclosed sum. The announcement comes after Nissan cancelled a potential $1 billion sale of the unit to GSR Capital last month, saying the Chinese investment firm lacked the funds to make the purchase.</a:t>
                      </a:r>
                      <a:r>
                        <a:rPr lang="en-ZA" sz="1400" b="0" i="1" u="none" strike="noStrike" baseline="0" dirty="0" smtClean="0">
                          <a:solidFill>
                            <a:srgbClr val="595959"/>
                          </a:solidFill>
                          <a:effectLst/>
                          <a:latin typeface="Arial" panose="020B0604020202020204" pitchFamily="34" charset="0"/>
                        </a:rPr>
                        <a:t> </a:t>
                      </a:r>
                      <a:r>
                        <a:rPr lang="en-ZA" sz="1400" b="0" i="1" u="none" strike="noStrike" dirty="0" smtClean="0">
                          <a:solidFill>
                            <a:srgbClr val="595959"/>
                          </a:solidFill>
                          <a:effectLst/>
                          <a:latin typeface="Arial" panose="020B0604020202020204" pitchFamily="34" charset="0"/>
                        </a:rPr>
                        <a:t>Under the agreement, Nissan will retain a 25 percent share or equity interest in the entity newly formed by Envision. The deal, which covers battery plants in Tennessee and in England, is expected to close in March next year.</a:t>
                      </a:r>
                      <a:endParaRPr lang="en-ZA" sz="1400" b="0" i="1" u="none" strike="noStrike" dirty="0">
                        <a:solidFill>
                          <a:srgbClr val="595959"/>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315999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00108A00-2947-4C04-BEF5-A6C7FF1E062F}"/>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ONLINE</a:t>
            </a:r>
            <a:endParaRPr sz="3600" spc="95" dirty="0">
              <a:solidFill>
                <a:schemeClr val="bg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96604898"/>
              </p:ext>
            </p:extLst>
          </p:nvPr>
        </p:nvGraphicFramePr>
        <p:xfrm>
          <a:off x="106017" y="2272271"/>
          <a:ext cx="6281905" cy="4605052"/>
        </p:xfrm>
        <a:graphic>
          <a:graphicData uri="http://schemas.openxmlformats.org/drawingml/2006/table">
            <a:tbl>
              <a:tblPr/>
              <a:tblGrid>
                <a:gridCol w="1218661">
                  <a:extLst>
                    <a:ext uri="{9D8B030D-6E8A-4147-A177-3AD203B41FA5}">
                      <a16:colId xmlns:a16="http://schemas.microsoft.com/office/drawing/2014/main" val="20000"/>
                    </a:ext>
                  </a:extLst>
                </a:gridCol>
                <a:gridCol w="87046">
                  <a:extLst>
                    <a:ext uri="{9D8B030D-6E8A-4147-A177-3AD203B41FA5}">
                      <a16:colId xmlns:a16="http://schemas.microsoft.com/office/drawing/2014/main" val="20001"/>
                    </a:ext>
                  </a:extLst>
                </a:gridCol>
                <a:gridCol w="4976198">
                  <a:extLst>
                    <a:ext uri="{9D8B030D-6E8A-4147-A177-3AD203B41FA5}">
                      <a16:colId xmlns:a16="http://schemas.microsoft.com/office/drawing/2014/main" val="20002"/>
                    </a:ext>
                  </a:extLst>
                </a:gridCol>
              </a:tblGrid>
              <a:tr h="209757">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09757">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Nissan-Renault</a:t>
                      </a:r>
                      <a:r>
                        <a:rPr lang="en-ZA" sz="1400" b="1" i="0" u="none" strike="noStrike" baseline="0" dirty="0" smtClean="0">
                          <a:solidFill>
                            <a:srgbClr val="000000"/>
                          </a:solidFill>
                          <a:effectLst/>
                          <a:latin typeface="Arial" panose="020B0604020202020204" pitchFamily="34" charset="0"/>
                        </a:rPr>
                        <a:t> Partnership</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199971">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Renault Nissan Mitsubishi alliance records record half-year results</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09757">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autoforum.co.za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09757">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2018-08-02</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09757">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09757">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1000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09757">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 210.00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09757">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://bit.ly/2P4LhCQ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385727">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smtClean="0">
                          <a:solidFill>
                            <a:srgbClr val="595959"/>
                          </a:solidFill>
                          <a:effectLst/>
                          <a:latin typeface="Arial" panose="020B0604020202020204" pitchFamily="34" charset="0"/>
                        </a:rPr>
                        <a:t>The </a:t>
                      </a:r>
                      <a:r>
                        <a:rPr lang="en-ZA" sz="1400" b="0" i="1" u="none" strike="noStrike" dirty="0">
                          <a:solidFill>
                            <a:srgbClr val="595959"/>
                          </a:solidFill>
                          <a:effectLst/>
                          <a:latin typeface="Arial" panose="020B0604020202020204" pitchFamily="34" charset="0"/>
                        </a:rPr>
                        <a:t>Renault-Nissan-Mitsubishi alliance recently announced that unit sales at its member companies rose 5.1 percent to a new record of 5,538,530 vehicles in the six months to June 30.   The three alliance member companies said they saw increased demand in product segments including crossovers, sports utility vehicles, pick-ups as well as zero-emission electric and hybrid-electric models.</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36385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2663687" y="3338420"/>
            <a:ext cx="6334539" cy="799621"/>
          </a:xfrm>
          <a:prstGeom prst="rect">
            <a:avLst/>
          </a:prstGeom>
        </p:spPr>
        <p:txBody>
          <a:bodyPr vert="horz" wrap="square" lIns="0" tIns="60368" rIns="0" bIns="0" rtlCol="0">
            <a:spAutoFit/>
          </a:bodyPr>
          <a:lstStyle/>
          <a:p>
            <a:pPr marL="9525" algn="ctr">
              <a:lnSpc>
                <a:spcPct val="100000"/>
              </a:lnSpc>
            </a:pPr>
            <a:r>
              <a:rPr lang="en-ZA" sz="4800" b="1" u="sng" spc="85" dirty="0">
                <a:solidFill>
                  <a:srgbClr val="C3092E"/>
                </a:solidFill>
              </a:rPr>
              <a:t>Broadcast</a:t>
            </a:r>
            <a:endParaRPr sz="4800" u="sng" spc="95" dirty="0">
              <a:solidFill>
                <a:srgbClr val="C3092E"/>
              </a:solidFill>
            </a:endParaRPr>
          </a:p>
        </p:txBody>
      </p:sp>
      <p:sp>
        <p:nvSpPr>
          <p:cNvPr id="4" name="Rectangle 3"/>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661698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00108A00-2947-4C04-BEF5-A6C7FF1E062F}"/>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BROADCAST COVERAGE</a:t>
            </a:r>
            <a:endParaRPr sz="3600" spc="95"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581053156"/>
              </p:ext>
            </p:extLst>
          </p:nvPr>
        </p:nvGraphicFramePr>
        <p:xfrm>
          <a:off x="106017" y="2417333"/>
          <a:ext cx="5633046" cy="4339366"/>
        </p:xfrm>
        <a:graphic>
          <a:graphicData uri="http://schemas.openxmlformats.org/drawingml/2006/table">
            <a:tbl>
              <a:tblPr/>
              <a:tblGrid>
                <a:gridCol w="1092785">
                  <a:extLst>
                    <a:ext uri="{9D8B030D-6E8A-4147-A177-3AD203B41FA5}">
                      <a16:colId xmlns:a16="http://schemas.microsoft.com/office/drawing/2014/main" val="20000"/>
                    </a:ext>
                  </a:extLst>
                </a:gridCol>
                <a:gridCol w="78056">
                  <a:extLst>
                    <a:ext uri="{9D8B030D-6E8A-4147-A177-3AD203B41FA5}">
                      <a16:colId xmlns:a16="http://schemas.microsoft.com/office/drawing/2014/main" val="20001"/>
                    </a:ext>
                  </a:extLst>
                </a:gridCol>
                <a:gridCol w="4462205">
                  <a:extLst>
                    <a:ext uri="{9D8B030D-6E8A-4147-A177-3AD203B41FA5}">
                      <a16:colId xmlns:a16="http://schemas.microsoft.com/office/drawing/2014/main" val="20002"/>
                    </a:ext>
                  </a:extLst>
                </a:gridCol>
              </a:tblGrid>
              <a:tr h="251428">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51428">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Volkswagen</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123500">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VW Posts 23% Rise In Profit In Q2; Diesel Scam Hits Earnings By 1 bn Euros</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51428">
                <a:tc>
                  <a:txBody>
                    <a:bodyPr/>
                    <a:lstStyle/>
                    <a:p>
                      <a:pPr algn="r" fontAlgn="ctr"/>
                      <a:r>
                        <a:rPr lang="en-ZA" sz="1400" b="0" i="0" u="none" strike="noStrike">
                          <a:solidFill>
                            <a:srgbClr val="000000"/>
                          </a:solidFill>
                          <a:effectLst/>
                          <a:latin typeface="Arial" panose="020B0604020202020204" pitchFamily="34" charset="0"/>
                        </a:rPr>
                        <a:t>Station: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SABCNEWS</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51428">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2018-08-02</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51428">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Positive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51428">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4000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51428">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R32 693.83</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1240550">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German carmaker Volkswagen posted a forecast-beating 23 percent rise in underlying quarterly operating profit, even as difficulties conforming to new anti-pollution rules cloud the sales outlook for passenger cars, A 5.5 percent rise in vehicle sales helped lift second-quarter operating profit before special items to 5.58 billion euros from 4.55 billion a year-earlier, compared with analyst consensus for 4.98 billion in a Reuters poll. </a:t>
                      </a:r>
                      <a:br>
                        <a:rPr lang="en-ZA" sz="1400" b="0" i="1" u="none" strike="noStrike" dirty="0">
                          <a:solidFill>
                            <a:srgbClr val="595959"/>
                          </a:solidFill>
                          <a:effectLst/>
                          <a:latin typeface="Arial" panose="020B0604020202020204" pitchFamily="34" charset="0"/>
                        </a:rPr>
                      </a:br>
                      <a:endParaRPr lang="en-ZA" sz="1400" b="0" i="1" u="none" strike="noStrike" dirty="0">
                        <a:solidFill>
                          <a:srgbClr val="595959"/>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8"/>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143700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00108A00-2947-4C04-BEF5-A6C7FF1E062F}"/>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BROADCAST COVERAGE</a:t>
            </a:r>
            <a:endParaRPr sz="3600" spc="95"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17393333"/>
              </p:ext>
            </p:extLst>
          </p:nvPr>
        </p:nvGraphicFramePr>
        <p:xfrm>
          <a:off x="106017" y="2466468"/>
          <a:ext cx="5633046" cy="3912646"/>
        </p:xfrm>
        <a:graphic>
          <a:graphicData uri="http://schemas.openxmlformats.org/drawingml/2006/table">
            <a:tbl>
              <a:tblPr/>
              <a:tblGrid>
                <a:gridCol w="1092785">
                  <a:extLst>
                    <a:ext uri="{9D8B030D-6E8A-4147-A177-3AD203B41FA5}">
                      <a16:colId xmlns:a16="http://schemas.microsoft.com/office/drawing/2014/main" val="20000"/>
                    </a:ext>
                  </a:extLst>
                </a:gridCol>
                <a:gridCol w="78056">
                  <a:extLst>
                    <a:ext uri="{9D8B030D-6E8A-4147-A177-3AD203B41FA5}">
                      <a16:colId xmlns:a16="http://schemas.microsoft.com/office/drawing/2014/main" val="20001"/>
                    </a:ext>
                  </a:extLst>
                </a:gridCol>
                <a:gridCol w="4462205">
                  <a:extLst>
                    <a:ext uri="{9D8B030D-6E8A-4147-A177-3AD203B41FA5}">
                      <a16:colId xmlns:a16="http://schemas.microsoft.com/office/drawing/2014/main" val="20002"/>
                    </a:ext>
                  </a:extLst>
                </a:gridCol>
              </a:tblGrid>
              <a:tr h="251428">
                <a:tc gridSpan="3">
                  <a:txBody>
                    <a:bodyPr/>
                    <a:lstStyle/>
                    <a:p>
                      <a:pPr algn="l" fontAlgn="ctr"/>
                      <a:r>
                        <a:rPr lang="en-ZA" sz="1400" b="1" i="0" u="none" strike="noStrike">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51428">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NAAMSA</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17629">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New Car Sales Improve In July Despite Exports Declining.</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51428">
                <a:tc>
                  <a:txBody>
                    <a:bodyPr/>
                    <a:lstStyle/>
                    <a:p>
                      <a:pPr algn="r" fontAlgn="ctr"/>
                      <a:r>
                        <a:rPr lang="en-ZA" sz="1400" b="0" i="0" u="none" strike="noStrike">
                          <a:solidFill>
                            <a:srgbClr val="000000"/>
                          </a:solidFill>
                          <a:effectLst/>
                          <a:latin typeface="Arial" panose="020B0604020202020204" pitchFamily="34" charset="0"/>
                        </a:rPr>
                        <a:t>Station: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ALGOA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51428">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2018-08-02</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51428">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51428">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511000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51428">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R6 732.00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1309517">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New vehicle sales rose by 2.6 % year-on-year in </a:t>
                      </a:r>
                      <a:r>
                        <a:rPr lang="en-ZA" sz="1400" b="0" i="1" u="none" strike="noStrike" dirty="0" err="1">
                          <a:solidFill>
                            <a:srgbClr val="595959"/>
                          </a:solidFill>
                          <a:effectLst/>
                          <a:latin typeface="Arial" panose="020B0604020202020204" pitchFamily="34" charset="0"/>
                        </a:rPr>
                        <a:t>July.The</a:t>
                      </a:r>
                      <a:r>
                        <a:rPr lang="en-ZA" sz="1400" b="0" i="1" u="none" strike="noStrike" dirty="0">
                          <a:solidFill>
                            <a:srgbClr val="595959"/>
                          </a:solidFill>
                          <a:effectLst/>
                          <a:latin typeface="Arial" panose="020B0604020202020204" pitchFamily="34" charset="0"/>
                        </a:rPr>
                        <a:t> National Association of Automobile Manufacturers (</a:t>
                      </a:r>
                      <a:r>
                        <a:rPr lang="en-ZA" sz="1400" b="0" i="1" u="none" strike="noStrike" dirty="0" err="1">
                          <a:solidFill>
                            <a:srgbClr val="595959"/>
                          </a:solidFill>
                          <a:effectLst/>
                          <a:latin typeface="Arial" panose="020B0604020202020204" pitchFamily="34" charset="0"/>
                        </a:rPr>
                        <a:t>Naamsa</a:t>
                      </a:r>
                      <a:r>
                        <a:rPr lang="en-ZA" sz="1400" b="0" i="1" u="none" strike="noStrike" dirty="0">
                          <a:solidFill>
                            <a:srgbClr val="595959"/>
                          </a:solidFill>
                          <a:effectLst/>
                          <a:latin typeface="Arial" panose="020B0604020202020204" pitchFamily="34" charset="0"/>
                        </a:rPr>
                        <a:t>) said that the latest domestic sales figures had been in line with industry expectations, but that exports had again disappointed as they fell 19.2%.Naamsa said the latest lower than expected vehicle export sales numbers would necessitate a downward revision in 2018 industry export projections.  </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8"/>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685269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2663687" y="2784422"/>
            <a:ext cx="6334539" cy="1907617"/>
          </a:xfrm>
          <a:prstGeom prst="rect">
            <a:avLst/>
          </a:prstGeom>
        </p:spPr>
        <p:txBody>
          <a:bodyPr vert="horz" wrap="square" lIns="0" tIns="60368" rIns="0" bIns="0" rtlCol="0">
            <a:spAutoFit/>
          </a:bodyPr>
          <a:lstStyle/>
          <a:p>
            <a:pPr marL="9525" algn="ctr">
              <a:lnSpc>
                <a:spcPct val="100000"/>
              </a:lnSpc>
            </a:pPr>
            <a:r>
              <a:rPr lang="en-ZA" sz="4800" b="1" spc="85" dirty="0">
                <a:solidFill>
                  <a:srgbClr val="C3092E"/>
                </a:solidFill>
              </a:rPr>
              <a:t>PRODUCT</a:t>
            </a:r>
            <a:br>
              <a:rPr lang="en-ZA" sz="4800" b="1" spc="85" dirty="0">
                <a:solidFill>
                  <a:srgbClr val="C3092E"/>
                </a:solidFill>
              </a:rPr>
            </a:br>
            <a:r>
              <a:rPr lang="en-ZA" sz="2400" b="1" spc="85" dirty="0">
                <a:solidFill>
                  <a:srgbClr val="C3092E"/>
                </a:solidFill>
              </a:rPr>
              <a:t/>
            </a:r>
            <a:br>
              <a:rPr lang="en-ZA" sz="2400" b="1" spc="85" dirty="0">
                <a:solidFill>
                  <a:srgbClr val="C3092E"/>
                </a:solidFill>
              </a:rPr>
            </a:br>
            <a:r>
              <a:rPr lang="en-ZA" sz="4800" b="1" u="sng" spc="85" dirty="0">
                <a:solidFill>
                  <a:srgbClr val="C3092E"/>
                </a:solidFill>
              </a:rPr>
              <a:t>Print Coverage</a:t>
            </a:r>
            <a:endParaRPr sz="4800" u="sng" spc="95" dirty="0">
              <a:solidFill>
                <a:srgbClr val="C3092E"/>
              </a:solidFill>
            </a:endParaRPr>
          </a:p>
        </p:txBody>
      </p:sp>
      <p:sp>
        <p:nvSpPr>
          <p:cNvPr id="5" name="Rectangle 4"/>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029353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2663687" y="2969088"/>
            <a:ext cx="6334539" cy="1538285"/>
          </a:xfrm>
          <a:prstGeom prst="rect">
            <a:avLst/>
          </a:prstGeom>
        </p:spPr>
        <p:txBody>
          <a:bodyPr vert="horz" wrap="square" lIns="0" tIns="60368" rIns="0" bIns="0" rtlCol="0">
            <a:spAutoFit/>
          </a:bodyPr>
          <a:lstStyle/>
          <a:p>
            <a:pPr marL="9525" algn="ctr">
              <a:lnSpc>
                <a:spcPct val="100000"/>
              </a:lnSpc>
            </a:pPr>
            <a:r>
              <a:rPr lang="en-ZA" sz="4800" b="1" u="sng" spc="85" dirty="0">
                <a:solidFill>
                  <a:srgbClr val="C3092E"/>
                </a:solidFill>
              </a:rPr>
              <a:t>SSA Snapshot</a:t>
            </a:r>
            <a:br>
              <a:rPr lang="en-ZA" sz="4800" b="1" u="sng" spc="85" dirty="0">
                <a:solidFill>
                  <a:srgbClr val="C3092E"/>
                </a:solidFill>
              </a:rPr>
            </a:br>
            <a:r>
              <a:rPr lang="en-ZA" sz="4800" b="1" u="sng" spc="85" dirty="0">
                <a:solidFill>
                  <a:srgbClr val="C3092E"/>
                </a:solidFill>
              </a:rPr>
              <a:t>Online</a:t>
            </a:r>
            <a:endParaRPr sz="4800" u="sng" spc="95" dirty="0">
              <a:solidFill>
                <a:srgbClr val="C3092E"/>
              </a:solidFill>
            </a:endParaRPr>
          </a:p>
        </p:txBody>
      </p:sp>
      <p:sp>
        <p:nvSpPr>
          <p:cNvPr id="4" name="Rectangle 3"/>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91096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7" name="object 13">
            <a:extLst>
              <a:ext uri="{FF2B5EF4-FFF2-40B4-BE49-F238E27FC236}">
                <a16:creationId xmlns:a16="http://schemas.microsoft.com/office/drawing/2014/main" id="{A621BEAB-06EA-4E03-A87B-4E2117D118C1}"/>
              </a:ext>
            </a:extLst>
          </p:cNvPr>
          <p:cNvSpPr txBox="1">
            <a:spLocks/>
          </p:cNvSpPr>
          <p:nvPr/>
        </p:nvSpPr>
        <p:spPr>
          <a:xfrm>
            <a:off x="106017" y="1442925"/>
            <a:ext cx="7633253" cy="614955"/>
          </a:xfrm>
          <a:prstGeom prst="rect">
            <a:avLst/>
          </a:prstGeom>
        </p:spPr>
        <p:txBody>
          <a:bodyPr vert="horz" wrap="square" lIns="0" tIns="603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lnSpc>
                <a:spcPct val="100000"/>
              </a:lnSpc>
            </a:pPr>
            <a:r>
              <a:rPr lang="en-ZA" sz="3600" b="1" spc="85" dirty="0"/>
              <a:t>SNAPSHOT OF THE TOP 5 IN ONLINE</a:t>
            </a:r>
            <a:endParaRPr lang="en-ZA" sz="3600" spc="95" dirty="0">
              <a:solidFill>
                <a:schemeClr val="bg1">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388464489"/>
              </p:ext>
            </p:extLst>
          </p:nvPr>
        </p:nvGraphicFramePr>
        <p:xfrm>
          <a:off x="300788" y="2316273"/>
          <a:ext cx="6196264" cy="4419474"/>
        </p:xfrm>
        <a:graphic>
          <a:graphicData uri="http://schemas.openxmlformats.org/drawingml/2006/table">
            <a:tbl>
              <a:tblPr/>
              <a:tblGrid>
                <a:gridCol w="958538">
                  <a:extLst>
                    <a:ext uri="{9D8B030D-6E8A-4147-A177-3AD203B41FA5}">
                      <a16:colId xmlns:a16="http://schemas.microsoft.com/office/drawing/2014/main" val="20000"/>
                    </a:ext>
                  </a:extLst>
                </a:gridCol>
                <a:gridCol w="68467">
                  <a:extLst>
                    <a:ext uri="{9D8B030D-6E8A-4147-A177-3AD203B41FA5}">
                      <a16:colId xmlns:a16="http://schemas.microsoft.com/office/drawing/2014/main" val="20001"/>
                    </a:ext>
                  </a:extLst>
                </a:gridCol>
                <a:gridCol w="5169259">
                  <a:extLst>
                    <a:ext uri="{9D8B030D-6E8A-4147-A177-3AD203B41FA5}">
                      <a16:colId xmlns:a16="http://schemas.microsoft.com/office/drawing/2014/main" val="20002"/>
                    </a:ext>
                  </a:extLst>
                </a:gridCol>
              </a:tblGrid>
              <a:tr h="219454">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19454">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Nissan</a:t>
                      </a:r>
                      <a:r>
                        <a:rPr lang="en-ZA" sz="1400" b="1" i="0" u="none" strike="noStrike" baseline="0" dirty="0" smtClean="0">
                          <a:solidFill>
                            <a:srgbClr val="000000"/>
                          </a:solidFill>
                          <a:effectLst/>
                          <a:latin typeface="Arial" panose="020B0604020202020204" pitchFamily="34" charset="0"/>
                        </a:rPr>
                        <a:t> in Nigeria</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169416">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Economy: Automobile investments to the rescue - The Nation</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19454">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latestnigeriannews.com</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19454">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2018-08-07</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19454">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19454">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47600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19454">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 9 996.00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19454">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http://bit.ly/2MrqmuW</a:t>
                      </a:r>
                      <a:endParaRPr lang="en-ZA" sz="1400" b="1" i="0" u="sng"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200149">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smtClean="0">
                          <a:solidFill>
                            <a:srgbClr val="595959"/>
                          </a:solidFill>
                          <a:effectLst/>
                          <a:latin typeface="Arial" panose="020B0604020202020204" pitchFamily="34" charset="0"/>
                        </a:rPr>
                        <a:t>To the Federal Government, turning the economy around is a task that must be accomplished. It has adopted an automotive policy that will restore assembly plants, develop local content and reduce pressure on the balance of payment. Edo State Government has keyed into the diversification strategy by sealing a $500 million auto assembly plant deal with Chinese investors. COLLINS NWEZE writes on the deals expected impact on the economy. WHERE is global focus on the automobile industry. The sector is being watched with keen interest as an engine of growth with capacity to generate employment opportunities.</a:t>
                      </a:r>
                      <a:endParaRPr lang="en-ZA" sz="1400" b="0" i="1" u="none" strike="noStrike" dirty="0">
                        <a:solidFill>
                          <a:srgbClr val="595959"/>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8" name="Rectangle 7"/>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94479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7" name="object 13">
            <a:extLst>
              <a:ext uri="{FF2B5EF4-FFF2-40B4-BE49-F238E27FC236}">
                <a16:creationId xmlns:a16="http://schemas.microsoft.com/office/drawing/2014/main" id="{A621BEAB-06EA-4E03-A87B-4E2117D118C1}"/>
              </a:ext>
            </a:extLst>
          </p:cNvPr>
          <p:cNvSpPr txBox="1">
            <a:spLocks/>
          </p:cNvSpPr>
          <p:nvPr/>
        </p:nvSpPr>
        <p:spPr>
          <a:xfrm>
            <a:off x="106017" y="1442925"/>
            <a:ext cx="7633253" cy="614955"/>
          </a:xfrm>
          <a:prstGeom prst="rect">
            <a:avLst/>
          </a:prstGeom>
        </p:spPr>
        <p:txBody>
          <a:bodyPr vert="horz" wrap="square" lIns="0" tIns="603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lnSpc>
                <a:spcPct val="100000"/>
              </a:lnSpc>
            </a:pPr>
            <a:r>
              <a:rPr lang="en-ZA" sz="3600" b="1" spc="85" dirty="0"/>
              <a:t>SNAPSHOT OF THE TOP 5 IN ONLINE</a:t>
            </a:r>
            <a:endParaRPr lang="en-ZA" sz="3600" spc="95"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12697718"/>
              </p:ext>
            </p:extLst>
          </p:nvPr>
        </p:nvGraphicFramePr>
        <p:xfrm>
          <a:off x="213593" y="2306236"/>
          <a:ext cx="6108861" cy="4170045"/>
        </p:xfrm>
        <a:graphic>
          <a:graphicData uri="http://schemas.openxmlformats.org/drawingml/2006/table">
            <a:tbl>
              <a:tblPr/>
              <a:tblGrid>
                <a:gridCol w="1062933">
                  <a:extLst>
                    <a:ext uri="{9D8B030D-6E8A-4147-A177-3AD203B41FA5}">
                      <a16:colId xmlns:a16="http://schemas.microsoft.com/office/drawing/2014/main" val="20000"/>
                    </a:ext>
                  </a:extLst>
                </a:gridCol>
                <a:gridCol w="44450">
                  <a:extLst>
                    <a:ext uri="{9D8B030D-6E8A-4147-A177-3AD203B41FA5}">
                      <a16:colId xmlns:a16="http://schemas.microsoft.com/office/drawing/2014/main" val="20001"/>
                    </a:ext>
                  </a:extLst>
                </a:gridCol>
                <a:gridCol w="5001478">
                  <a:extLst>
                    <a:ext uri="{9D8B030D-6E8A-4147-A177-3AD203B41FA5}">
                      <a16:colId xmlns:a16="http://schemas.microsoft.com/office/drawing/2014/main" val="20002"/>
                    </a:ext>
                  </a:extLst>
                </a:gridCol>
              </a:tblGrid>
              <a:tr h="228600">
                <a:tc gridSpan="3">
                  <a:txBody>
                    <a:bodyPr/>
                    <a:lstStyle/>
                    <a:p>
                      <a:pPr algn="l" fontAlgn="ctr"/>
                      <a:r>
                        <a:rPr lang="en-ZA" sz="1400" b="1" i="0" u="none" strike="noStrike">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28600">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Leaf</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Tesla says these are the 5 cars people are trading in for the Model 3 (TSLA)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latestnigeriannews.com</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2018-08-02</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47600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28600">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 9 996.00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28600">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a:solidFill>
                            <a:srgbClr val="000000"/>
                          </a:solidFill>
                          <a:effectLst/>
                          <a:latin typeface="Arial" panose="020B0604020202020204" pitchFamily="34" charset="0"/>
                        </a:rPr>
                        <a:t>http://bit.ly/2P5olU3</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1905000">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Tesla revealed which cars are most commonly traded in for the Model 3 during the company's Q2 2018 earnings </a:t>
                      </a:r>
                      <a:r>
                        <a:rPr lang="en-ZA" sz="1400" b="0" i="1" u="none" strike="noStrike" dirty="0" err="1">
                          <a:solidFill>
                            <a:srgbClr val="595959"/>
                          </a:solidFill>
                          <a:effectLst/>
                          <a:latin typeface="Arial" panose="020B0604020202020204" pitchFamily="34" charset="0"/>
                        </a:rPr>
                        <a:t>call.According</a:t>
                      </a:r>
                      <a:r>
                        <a:rPr lang="en-ZA" sz="1400" b="0" i="1" u="none" strike="noStrike" dirty="0">
                          <a:solidFill>
                            <a:srgbClr val="595959"/>
                          </a:solidFill>
                          <a:effectLst/>
                          <a:latin typeface="Arial" panose="020B0604020202020204" pitchFamily="34" charset="0"/>
                        </a:rPr>
                        <a:t> to Tesla, the Honda Accord, Honda Civic, Toyota Prius, Nissan Leaf, and the BMW 3 Series are the five most commonly traded …2019 Elections: Lagos commissioner urges residents to collect PVCs - Pulse After 3 Miscarriages, 2 IVF, 5 Years Of Waiting...</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8" name="Rectangle 7"/>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6883128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7" name="object 13">
            <a:extLst>
              <a:ext uri="{FF2B5EF4-FFF2-40B4-BE49-F238E27FC236}">
                <a16:creationId xmlns:a16="http://schemas.microsoft.com/office/drawing/2014/main" id="{A621BEAB-06EA-4E03-A87B-4E2117D118C1}"/>
              </a:ext>
            </a:extLst>
          </p:cNvPr>
          <p:cNvSpPr txBox="1">
            <a:spLocks/>
          </p:cNvSpPr>
          <p:nvPr/>
        </p:nvSpPr>
        <p:spPr>
          <a:xfrm>
            <a:off x="106017" y="1442925"/>
            <a:ext cx="7633253" cy="614955"/>
          </a:xfrm>
          <a:prstGeom prst="rect">
            <a:avLst/>
          </a:prstGeom>
        </p:spPr>
        <p:txBody>
          <a:bodyPr vert="horz" wrap="square" lIns="0" tIns="603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lnSpc>
                <a:spcPct val="100000"/>
              </a:lnSpc>
            </a:pPr>
            <a:r>
              <a:rPr lang="en-ZA" sz="3600" b="1" spc="85" dirty="0"/>
              <a:t>SNAPSHOT OF THE TOP 5 IN ONLINE</a:t>
            </a:r>
            <a:endParaRPr lang="en-ZA" sz="3600" spc="95"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346315119"/>
              </p:ext>
            </p:extLst>
          </p:nvPr>
        </p:nvGraphicFramePr>
        <p:xfrm>
          <a:off x="246644" y="2264620"/>
          <a:ext cx="5468355" cy="4575810"/>
        </p:xfrm>
        <a:graphic>
          <a:graphicData uri="http://schemas.openxmlformats.org/drawingml/2006/table">
            <a:tbl>
              <a:tblPr/>
              <a:tblGrid>
                <a:gridCol w="950669">
                  <a:extLst>
                    <a:ext uri="{9D8B030D-6E8A-4147-A177-3AD203B41FA5}">
                      <a16:colId xmlns:a16="http://schemas.microsoft.com/office/drawing/2014/main" val="20000"/>
                    </a:ext>
                  </a:extLst>
                </a:gridCol>
                <a:gridCol w="44450">
                  <a:extLst>
                    <a:ext uri="{9D8B030D-6E8A-4147-A177-3AD203B41FA5}">
                      <a16:colId xmlns:a16="http://schemas.microsoft.com/office/drawing/2014/main" val="20001"/>
                    </a:ext>
                  </a:extLst>
                </a:gridCol>
                <a:gridCol w="4473236">
                  <a:extLst>
                    <a:ext uri="{9D8B030D-6E8A-4147-A177-3AD203B41FA5}">
                      <a16:colId xmlns:a16="http://schemas.microsoft.com/office/drawing/2014/main" val="20002"/>
                    </a:ext>
                  </a:extLst>
                </a:gridCol>
              </a:tblGrid>
              <a:tr h="207227">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07227">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Nissan</a:t>
                      </a:r>
                      <a:r>
                        <a:rPr lang="en-ZA" sz="1400" b="1" i="0" u="none" strike="noStrike" baseline="0" dirty="0" smtClean="0">
                          <a:solidFill>
                            <a:srgbClr val="000000"/>
                          </a:solidFill>
                          <a:effectLst/>
                          <a:latin typeface="Arial" panose="020B0604020202020204" pitchFamily="34" charset="0"/>
                        </a:rPr>
                        <a:t> in Nigeria</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315198">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Nigeria assembled Hyundai, Higer vehicles to hit the market soon. - Ventures Africa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134471">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venturesafrica.com</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07227">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2018-08-02</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07227">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07227">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17000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07227">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 3 570.00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07227">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a:solidFill>
                            <a:srgbClr val="000000"/>
                          </a:solidFill>
                          <a:effectLst/>
                          <a:latin typeface="Arial" panose="020B0604020202020204" pitchFamily="34" charset="0"/>
                        </a:rPr>
                        <a:t>http://bit.ly/2MiLUKd</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1860299">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 revive the industry, most of which were amended from those introduced in August 1993 with input from the National Automotive Council (NAC), the Nigerian Automobile Manufacturers Association (NAMA) and car makers such as Toyota, Honda and Nissan …Globe Motors has unveiled plans to release a new set of Hyundai and </a:t>
                      </a:r>
                      <a:r>
                        <a:rPr lang="en-ZA" sz="1400" b="0" i="1" u="none" strike="noStrike" dirty="0" err="1">
                          <a:solidFill>
                            <a:srgbClr val="595959"/>
                          </a:solidFill>
                          <a:effectLst/>
                          <a:latin typeface="Arial" panose="020B0604020202020204" pitchFamily="34" charset="0"/>
                        </a:rPr>
                        <a:t>Higer</a:t>
                      </a:r>
                      <a:r>
                        <a:rPr lang="en-ZA" sz="1400" b="0" i="1" u="none" strike="noStrike" dirty="0">
                          <a:solidFill>
                            <a:srgbClr val="595959"/>
                          </a:solidFill>
                          <a:effectLst/>
                          <a:latin typeface="Arial" panose="020B0604020202020204" pitchFamily="34" charset="0"/>
                        </a:rPr>
                        <a:t> brands of vehicles which were assembled at its plant in Lagos, Nigeria. The once flamboyant automobile industry in Nigeria, which became comatose owing to some internal crises in the </a:t>
                      </a:r>
                      <a:r>
                        <a:rPr lang="en-ZA" sz="1400" b="0" i="1" u="none" strike="noStrike" dirty="0" smtClean="0">
                          <a:solidFill>
                            <a:srgbClr val="595959"/>
                          </a:solidFill>
                          <a:effectLst/>
                          <a:latin typeface="Arial" panose="020B0604020202020204" pitchFamily="34" charset="0"/>
                        </a:rPr>
                        <a:t>1990s…</a:t>
                      </a:r>
                      <a:endParaRPr lang="en-ZA" sz="1400" b="0" i="1" u="none" strike="noStrike" dirty="0">
                        <a:solidFill>
                          <a:srgbClr val="595959"/>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8" name="Rectangle 7"/>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4075874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7" name="object 13">
            <a:extLst>
              <a:ext uri="{FF2B5EF4-FFF2-40B4-BE49-F238E27FC236}">
                <a16:creationId xmlns:a16="http://schemas.microsoft.com/office/drawing/2014/main" id="{A621BEAB-06EA-4E03-A87B-4E2117D118C1}"/>
              </a:ext>
            </a:extLst>
          </p:cNvPr>
          <p:cNvSpPr txBox="1">
            <a:spLocks/>
          </p:cNvSpPr>
          <p:nvPr/>
        </p:nvSpPr>
        <p:spPr>
          <a:xfrm>
            <a:off x="106017" y="1442925"/>
            <a:ext cx="7633253" cy="614955"/>
          </a:xfrm>
          <a:prstGeom prst="rect">
            <a:avLst/>
          </a:prstGeom>
        </p:spPr>
        <p:txBody>
          <a:bodyPr vert="horz" wrap="square" lIns="0" tIns="603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lnSpc>
                <a:spcPct val="100000"/>
              </a:lnSpc>
            </a:pPr>
            <a:r>
              <a:rPr lang="en-ZA" sz="3600" b="1" spc="85" dirty="0"/>
              <a:t>SNAPSHOT OF THE TOP 5 IN ONLINE</a:t>
            </a:r>
            <a:endParaRPr lang="en-ZA" sz="3600" spc="95" dirty="0">
              <a:solidFill>
                <a:schemeClr val="bg1">
                  <a:lumMod val="5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656159044"/>
              </p:ext>
            </p:extLst>
          </p:nvPr>
        </p:nvGraphicFramePr>
        <p:xfrm>
          <a:off x="286088" y="2304434"/>
          <a:ext cx="5958301" cy="4370350"/>
        </p:xfrm>
        <a:graphic>
          <a:graphicData uri="http://schemas.openxmlformats.org/drawingml/2006/table">
            <a:tbl>
              <a:tblPr/>
              <a:tblGrid>
                <a:gridCol w="1067956">
                  <a:extLst>
                    <a:ext uri="{9D8B030D-6E8A-4147-A177-3AD203B41FA5}">
                      <a16:colId xmlns:a16="http://schemas.microsoft.com/office/drawing/2014/main" val="20000"/>
                    </a:ext>
                  </a:extLst>
                </a:gridCol>
                <a:gridCol w="44450">
                  <a:extLst>
                    <a:ext uri="{9D8B030D-6E8A-4147-A177-3AD203B41FA5}">
                      <a16:colId xmlns:a16="http://schemas.microsoft.com/office/drawing/2014/main" val="20001"/>
                    </a:ext>
                  </a:extLst>
                </a:gridCol>
                <a:gridCol w="4845895">
                  <a:extLst>
                    <a:ext uri="{9D8B030D-6E8A-4147-A177-3AD203B41FA5}">
                      <a16:colId xmlns:a16="http://schemas.microsoft.com/office/drawing/2014/main" val="20002"/>
                    </a:ext>
                  </a:extLst>
                </a:gridCol>
              </a:tblGrid>
              <a:tr h="212888">
                <a:tc gridSpan="3">
                  <a:txBody>
                    <a:bodyPr/>
                    <a:lstStyle/>
                    <a:p>
                      <a:pPr algn="l" fontAlgn="ctr"/>
                      <a:r>
                        <a:rPr lang="en-ZA" sz="1400" b="1" i="0" u="none" strike="noStrike">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108305">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Wages</a:t>
                      </a:r>
                      <a:r>
                        <a:rPr lang="en-ZA" sz="1400" b="1" i="0" u="none" strike="noStrike" baseline="0" dirty="0" smtClean="0">
                          <a:solidFill>
                            <a:srgbClr val="000000"/>
                          </a:solidFill>
                          <a:effectLst/>
                          <a:latin typeface="Arial" panose="020B0604020202020204" pitchFamily="34" charset="0"/>
                        </a:rPr>
                        <a:t> Dispute</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21596">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Nissan close to settling dispute with India over unpaid incentives</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175316">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channelafrica.co.za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181031">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2018-08-02</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00193">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179014">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6800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184729">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R 1 428.00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30785">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a:solidFill>
                            <a:srgbClr val="000000"/>
                          </a:solidFill>
                          <a:effectLst/>
                          <a:latin typeface="Arial" panose="020B0604020202020204" pitchFamily="34" charset="0"/>
                        </a:rPr>
                        <a:t>http://bit.ly/2P1xXPs</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1851389">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smtClean="0">
                          <a:solidFill>
                            <a:srgbClr val="595959"/>
                          </a:solidFill>
                          <a:effectLst/>
                          <a:latin typeface="Arial" panose="020B0604020202020204" pitchFamily="34" charset="0"/>
                        </a:rPr>
                        <a:t>Nissan </a:t>
                      </a:r>
                      <a:r>
                        <a:rPr lang="en-ZA" sz="1400" b="0" i="1" u="none" strike="noStrike" dirty="0">
                          <a:solidFill>
                            <a:srgbClr val="595959"/>
                          </a:solidFill>
                          <a:effectLst/>
                          <a:latin typeface="Arial" panose="020B0604020202020204" pitchFamily="34" charset="0"/>
                        </a:rPr>
                        <a:t>Motor Co and authorities in an Indian state are close to settling a dispute over which the Japanese carmaker initiated international arbitration seeking more than $729 million in unpaid dues and damages, sources told </a:t>
                      </a:r>
                      <a:r>
                        <a:rPr lang="en-ZA" sz="1400" b="0" i="1" u="none" strike="noStrike" dirty="0" err="1">
                          <a:solidFill>
                            <a:srgbClr val="595959"/>
                          </a:solidFill>
                          <a:effectLst/>
                          <a:latin typeface="Arial" panose="020B0604020202020204" pitchFamily="34" charset="0"/>
                        </a:rPr>
                        <a:t>Reuters.Nissan</a:t>
                      </a:r>
                      <a:r>
                        <a:rPr lang="en-ZA" sz="1400" b="0" i="1" u="none" strike="noStrike" dirty="0">
                          <a:solidFill>
                            <a:srgbClr val="595959"/>
                          </a:solidFill>
                          <a:effectLst/>
                          <a:latin typeface="Arial" panose="020B0604020202020204" pitchFamily="34" charset="0"/>
                        </a:rPr>
                        <a:t> Motor Co and authorities in an Indian state are close to settling a dispute over which the Japanese carmaker initiated international arbitration seeking more than $729 million in unpaid dues and damages, sources told Reuters. Under the proposed settlement, which could be finalised as early as this </a:t>
                      </a:r>
                      <a:r>
                        <a:rPr lang="en-ZA" sz="1400" b="0" i="1" u="none" strike="noStrike" dirty="0" smtClean="0">
                          <a:solidFill>
                            <a:srgbClr val="595959"/>
                          </a:solidFill>
                          <a:effectLst/>
                          <a:latin typeface="Arial" panose="020B0604020202020204" pitchFamily="34" charset="0"/>
                        </a:rPr>
                        <a:t>week…</a:t>
                      </a:r>
                      <a:endParaRPr lang="en-ZA" sz="1400" b="0" i="1" u="none" strike="noStrike" dirty="0">
                        <a:solidFill>
                          <a:srgbClr val="595959"/>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8" name="Rectangle 7"/>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041843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7" name="object 13">
            <a:extLst>
              <a:ext uri="{FF2B5EF4-FFF2-40B4-BE49-F238E27FC236}">
                <a16:creationId xmlns:a16="http://schemas.microsoft.com/office/drawing/2014/main" id="{A621BEAB-06EA-4E03-A87B-4E2117D118C1}"/>
              </a:ext>
            </a:extLst>
          </p:cNvPr>
          <p:cNvSpPr txBox="1">
            <a:spLocks/>
          </p:cNvSpPr>
          <p:nvPr/>
        </p:nvSpPr>
        <p:spPr>
          <a:xfrm>
            <a:off x="106017" y="1442925"/>
            <a:ext cx="7633253" cy="614955"/>
          </a:xfrm>
          <a:prstGeom prst="rect">
            <a:avLst/>
          </a:prstGeom>
        </p:spPr>
        <p:txBody>
          <a:bodyPr vert="horz" wrap="square" lIns="0" tIns="603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lnSpc>
                <a:spcPct val="100000"/>
              </a:lnSpc>
            </a:pPr>
            <a:r>
              <a:rPr lang="en-ZA" sz="3600" b="1" spc="85" dirty="0"/>
              <a:t>SNAPSHOT OF THE TOP 5 IN ONLINE</a:t>
            </a:r>
            <a:endParaRPr lang="en-ZA" sz="3600" spc="95" dirty="0">
              <a:solidFill>
                <a:schemeClr val="bg1">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87783748"/>
              </p:ext>
            </p:extLst>
          </p:nvPr>
        </p:nvGraphicFramePr>
        <p:xfrm>
          <a:off x="308325" y="2318402"/>
          <a:ext cx="5686864" cy="4179291"/>
        </p:xfrm>
        <a:graphic>
          <a:graphicData uri="http://schemas.openxmlformats.org/drawingml/2006/table">
            <a:tbl>
              <a:tblPr/>
              <a:tblGrid>
                <a:gridCol w="988968">
                  <a:extLst>
                    <a:ext uri="{9D8B030D-6E8A-4147-A177-3AD203B41FA5}">
                      <a16:colId xmlns:a16="http://schemas.microsoft.com/office/drawing/2014/main" val="20000"/>
                    </a:ext>
                  </a:extLst>
                </a:gridCol>
                <a:gridCol w="44450">
                  <a:extLst>
                    <a:ext uri="{9D8B030D-6E8A-4147-A177-3AD203B41FA5}">
                      <a16:colId xmlns:a16="http://schemas.microsoft.com/office/drawing/2014/main" val="20001"/>
                    </a:ext>
                  </a:extLst>
                </a:gridCol>
                <a:gridCol w="4653446">
                  <a:extLst>
                    <a:ext uri="{9D8B030D-6E8A-4147-A177-3AD203B41FA5}">
                      <a16:colId xmlns:a16="http://schemas.microsoft.com/office/drawing/2014/main" val="20002"/>
                    </a:ext>
                  </a:extLst>
                </a:gridCol>
              </a:tblGrid>
              <a:tr h="216035">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16035">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Car</a:t>
                      </a:r>
                      <a:r>
                        <a:rPr lang="en-ZA" sz="1400" b="1" i="0" u="none" strike="noStrike" baseline="0" dirty="0" smtClean="0">
                          <a:solidFill>
                            <a:srgbClr val="000000"/>
                          </a:solidFill>
                          <a:effectLst/>
                          <a:latin typeface="Arial" panose="020B0604020202020204" pitchFamily="34" charset="0"/>
                        </a:rPr>
                        <a:t> Sales</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07628">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Best-selling cars and trucks in America: July 2018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16035">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uncova.com</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16035">
                <a:tc>
                  <a:txBody>
                    <a:bodyPr/>
                    <a:lstStyle/>
                    <a:p>
                      <a:pPr algn="r" fontAlgn="ctr"/>
                      <a:r>
                        <a:rPr lang="en-ZA" sz="1400" b="0" i="0" u="none" strike="noStrike" dirty="0">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2018-08-06</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16035">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16035">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3400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16035">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 714.00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16035">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a:solidFill>
                            <a:srgbClr val="000000"/>
                          </a:solidFill>
                          <a:effectLst/>
                          <a:latin typeface="Arial" panose="020B0604020202020204" pitchFamily="34" charset="0"/>
                        </a:rPr>
                        <a:t>http://bit.ly/2Ml8qCs</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173326">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 gallon EPA rating 38 mpg Highway The ride is composed the cabin is quiet and there's good rear legroom A six-speed manual transmission is available for no cost Research the 2018 Honda Accord July 2018 Sales 26535 Change vs prior year -182 Nissan …</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8" name="Rectangle 7"/>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243957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2663687" y="2969088"/>
            <a:ext cx="6334539" cy="1538285"/>
          </a:xfrm>
          <a:prstGeom prst="rect">
            <a:avLst/>
          </a:prstGeom>
        </p:spPr>
        <p:txBody>
          <a:bodyPr vert="horz" wrap="square" lIns="0" tIns="60368" rIns="0" bIns="0" rtlCol="0">
            <a:spAutoFit/>
          </a:bodyPr>
          <a:lstStyle/>
          <a:p>
            <a:pPr marL="9525" algn="ctr">
              <a:lnSpc>
                <a:spcPct val="100000"/>
              </a:lnSpc>
            </a:pPr>
            <a:r>
              <a:rPr lang="en-ZA" sz="4800" b="1" u="sng" spc="85" dirty="0">
                <a:solidFill>
                  <a:srgbClr val="C3092E"/>
                </a:solidFill>
              </a:rPr>
              <a:t>SSA Snapshot</a:t>
            </a:r>
            <a:br>
              <a:rPr lang="en-ZA" sz="4800" b="1" u="sng" spc="85" dirty="0">
                <a:solidFill>
                  <a:srgbClr val="C3092E"/>
                </a:solidFill>
              </a:rPr>
            </a:br>
            <a:r>
              <a:rPr lang="en-ZA" sz="4800" b="1" u="sng" spc="85" dirty="0">
                <a:solidFill>
                  <a:srgbClr val="C3092E"/>
                </a:solidFill>
              </a:rPr>
              <a:t>Twitter</a:t>
            </a:r>
            <a:endParaRPr sz="4800" u="sng" spc="95" dirty="0">
              <a:solidFill>
                <a:srgbClr val="C3092E"/>
              </a:solidFill>
            </a:endParaRPr>
          </a:p>
        </p:txBody>
      </p:sp>
      <p:sp>
        <p:nvSpPr>
          <p:cNvPr id="4" name="Rectangle 3"/>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1483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7" name="object 13">
            <a:extLst>
              <a:ext uri="{FF2B5EF4-FFF2-40B4-BE49-F238E27FC236}">
                <a16:creationId xmlns:a16="http://schemas.microsoft.com/office/drawing/2014/main" id="{A621BEAB-06EA-4E03-A87B-4E2117D118C1}"/>
              </a:ext>
            </a:extLst>
          </p:cNvPr>
          <p:cNvSpPr txBox="1">
            <a:spLocks/>
          </p:cNvSpPr>
          <p:nvPr/>
        </p:nvSpPr>
        <p:spPr>
          <a:xfrm>
            <a:off x="106017" y="1442925"/>
            <a:ext cx="8653670" cy="614955"/>
          </a:xfrm>
          <a:prstGeom prst="rect">
            <a:avLst/>
          </a:prstGeom>
        </p:spPr>
        <p:txBody>
          <a:bodyPr vert="horz" wrap="square" lIns="0" tIns="603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lnSpc>
                <a:spcPct val="100000"/>
              </a:lnSpc>
            </a:pPr>
            <a:r>
              <a:rPr lang="en-ZA" sz="3600" b="1" spc="85" dirty="0"/>
              <a:t>SNAPSHOT OF THE TOP 3 TWITTER POSTS</a:t>
            </a:r>
            <a:endParaRPr lang="en-ZA" sz="3600" spc="95" dirty="0">
              <a:solidFill>
                <a:schemeClr val="bg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495063628"/>
              </p:ext>
            </p:extLst>
          </p:nvPr>
        </p:nvGraphicFramePr>
        <p:xfrm>
          <a:off x="266700" y="2518164"/>
          <a:ext cx="6172200" cy="3804768"/>
        </p:xfrm>
        <a:graphic>
          <a:graphicData uri="http://schemas.openxmlformats.org/drawingml/2006/table">
            <a:tbl>
              <a:tblPr/>
              <a:tblGrid>
                <a:gridCol w="1066800">
                  <a:extLst>
                    <a:ext uri="{9D8B030D-6E8A-4147-A177-3AD203B41FA5}">
                      <a16:colId xmlns:a16="http://schemas.microsoft.com/office/drawing/2014/main" val="20000"/>
                    </a:ext>
                  </a:extLst>
                </a:gridCol>
                <a:gridCol w="76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211415">
                <a:tc gridSpan="3">
                  <a:txBody>
                    <a:bodyPr/>
                    <a:lstStyle/>
                    <a:p>
                      <a:pPr algn="l" fontAlgn="ctr"/>
                      <a:r>
                        <a:rPr lang="en-ZA" sz="1400" b="1" i="0" u="none" strike="noStrike">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11415">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Micra</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384384">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Look at what @Nissan dropped off for me    the new Micra looks so good! We’re about to have good times together... </a:t>
                      </a:r>
                      <a:br>
                        <a:rPr lang="en-ZA" sz="1400" b="1" i="0" u="none" strike="noStrike">
                          <a:solidFill>
                            <a:srgbClr val="000000"/>
                          </a:solidFill>
                          <a:effectLst/>
                          <a:latin typeface="Arial" panose="020B0604020202020204" pitchFamily="34" charset="0"/>
                        </a:rPr>
                      </a:br>
                      <a:r>
                        <a:rPr lang="en-ZA" sz="1400" b="1" i="0" u="none" strike="noStrike">
                          <a:solidFill>
                            <a:srgbClr val="000000"/>
                          </a:solidFill>
                          <a:effectLst/>
                          <a:latin typeface="Arial" panose="020B0604020202020204" pitchFamily="34" charset="0"/>
                        </a:rPr>
                        <a:t>#AllNewMicra #AllNewNissanMicra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11415">
                <a:tc>
                  <a:txBody>
                    <a:bodyPr/>
                    <a:lstStyle/>
                    <a:p>
                      <a:pPr algn="r" fontAlgn="ctr"/>
                      <a:r>
                        <a:rPr lang="en-ZA" sz="1400" b="0" i="0" u="none" strike="noStrike">
                          <a:solidFill>
                            <a:srgbClr val="000000"/>
                          </a:solidFill>
                          <a:effectLst/>
                          <a:latin typeface="Arial" panose="020B0604020202020204" pitchFamily="34" charset="0"/>
                        </a:rPr>
                        <a:t>Handle: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njokingumi</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11415">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2018-08-06</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11415">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Njokingumi</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11415">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42807</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11415">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R4 708.77</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11415">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a:solidFill>
                            <a:srgbClr val="000000"/>
                          </a:solidFill>
                          <a:effectLst/>
                          <a:latin typeface="Arial" panose="020B0604020202020204" pitchFamily="34" charset="0"/>
                        </a:rPr>
                        <a:t> http://bit.ly/2P5eDAL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1372083">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Look at what @Nissan dropped off for me    the new </a:t>
                      </a:r>
                      <a:r>
                        <a:rPr lang="en-ZA" sz="1400" b="0" i="1" u="none" strike="noStrike" dirty="0" err="1">
                          <a:solidFill>
                            <a:srgbClr val="595959"/>
                          </a:solidFill>
                          <a:effectLst/>
                          <a:latin typeface="Arial" panose="020B0604020202020204" pitchFamily="34" charset="0"/>
                        </a:rPr>
                        <a:t>Micra</a:t>
                      </a:r>
                      <a:r>
                        <a:rPr lang="en-ZA" sz="1400" b="0" i="1" u="none" strike="noStrike" dirty="0">
                          <a:solidFill>
                            <a:srgbClr val="595959"/>
                          </a:solidFill>
                          <a:effectLst/>
                          <a:latin typeface="Arial" panose="020B0604020202020204" pitchFamily="34" charset="0"/>
                        </a:rPr>
                        <a:t> looks so good! We’re about to have good times together... </a:t>
                      </a:r>
                      <a:br>
                        <a:rPr lang="en-ZA" sz="1400" b="0" i="1" u="none" strike="noStrike" dirty="0">
                          <a:solidFill>
                            <a:srgbClr val="595959"/>
                          </a:solidFill>
                          <a:effectLst/>
                          <a:latin typeface="Arial" panose="020B0604020202020204" pitchFamily="34" charset="0"/>
                        </a:rPr>
                      </a:br>
                      <a:r>
                        <a:rPr lang="en-ZA" sz="1400" b="0" i="1" u="none" strike="noStrike" dirty="0">
                          <a:solidFill>
                            <a:srgbClr val="595959"/>
                          </a:solidFill>
                          <a:effectLst/>
                          <a:latin typeface="Arial" panose="020B0604020202020204" pitchFamily="34" charset="0"/>
                        </a:rPr>
                        <a:t>#</a:t>
                      </a:r>
                      <a:r>
                        <a:rPr lang="en-ZA" sz="1400" b="0" i="1" u="none" strike="noStrike" dirty="0" err="1">
                          <a:solidFill>
                            <a:srgbClr val="595959"/>
                          </a:solidFill>
                          <a:effectLst/>
                          <a:latin typeface="Arial" panose="020B0604020202020204" pitchFamily="34" charset="0"/>
                        </a:rPr>
                        <a:t>AllNewMicra</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AllNewNissanMicra</a:t>
                      </a:r>
                      <a:r>
                        <a:rPr lang="en-ZA" sz="1400" b="0" i="1" u="none" strike="noStrike" dirty="0">
                          <a:solidFill>
                            <a:srgbClr val="595959"/>
                          </a:solidFill>
                          <a:effectLst/>
                          <a:latin typeface="Arial" panose="020B0604020202020204" pitchFamily="34" charset="0"/>
                        </a:rPr>
                        <a:t> https://t.co/deTbIgi0Gr</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8" name="Rectangle 7"/>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5800412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7" name="object 13">
            <a:extLst>
              <a:ext uri="{FF2B5EF4-FFF2-40B4-BE49-F238E27FC236}">
                <a16:creationId xmlns:a16="http://schemas.microsoft.com/office/drawing/2014/main" id="{A621BEAB-06EA-4E03-A87B-4E2117D118C1}"/>
              </a:ext>
            </a:extLst>
          </p:cNvPr>
          <p:cNvSpPr txBox="1">
            <a:spLocks/>
          </p:cNvSpPr>
          <p:nvPr/>
        </p:nvSpPr>
        <p:spPr>
          <a:xfrm>
            <a:off x="106017" y="1442925"/>
            <a:ext cx="8653670" cy="614955"/>
          </a:xfrm>
          <a:prstGeom prst="rect">
            <a:avLst/>
          </a:prstGeom>
        </p:spPr>
        <p:txBody>
          <a:bodyPr vert="horz" wrap="square" lIns="0" tIns="603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lnSpc>
                <a:spcPct val="100000"/>
              </a:lnSpc>
            </a:pPr>
            <a:r>
              <a:rPr lang="en-ZA" sz="3600" b="1" spc="85" dirty="0"/>
              <a:t>SNAPSHOT OF THE TOP 3 TWITTER POSTS</a:t>
            </a:r>
            <a:endParaRPr lang="en-ZA" sz="3600" spc="95"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59937623"/>
              </p:ext>
            </p:extLst>
          </p:nvPr>
        </p:nvGraphicFramePr>
        <p:xfrm>
          <a:off x="376473" y="2208369"/>
          <a:ext cx="5485733" cy="4122374"/>
        </p:xfrm>
        <a:graphic>
          <a:graphicData uri="http://schemas.openxmlformats.org/drawingml/2006/table">
            <a:tbl>
              <a:tblPr/>
              <a:tblGrid>
                <a:gridCol w="948151">
                  <a:extLst>
                    <a:ext uri="{9D8B030D-6E8A-4147-A177-3AD203B41FA5}">
                      <a16:colId xmlns:a16="http://schemas.microsoft.com/office/drawing/2014/main" val="20000"/>
                    </a:ext>
                  </a:extLst>
                </a:gridCol>
                <a:gridCol w="67725">
                  <a:extLst>
                    <a:ext uri="{9D8B030D-6E8A-4147-A177-3AD203B41FA5}">
                      <a16:colId xmlns:a16="http://schemas.microsoft.com/office/drawing/2014/main" val="20001"/>
                    </a:ext>
                  </a:extLst>
                </a:gridCol>
                <a:gridCol w="4469857">
                  <a:extLst>
                    <a:ext uri="{9D8B030D-6E8A-4147-A177-3AD203B41FA5}">
                      <a16:colId xmlns:a16="http://schemas.microsoft.com/office/drawing/2014/main" val="20002"/>
                    </a:ext>
                  </a:extLst>
                </a:gridCol>
              </a:tblGrid>
              <a:tr h="203175">
                <a:tc gridSpan="3">
                  <a:txBody>
                    <a:bodyPr/>
                    <a:lstStyle/>
                    <a:p>
                      <a:pPr algn="l" fontAlgn="ctr"/>
                      <a:r>
                        <a:rPr lang="en-ZA" sz="1400" b="1" i="0" u="none" strike="noStrike">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03175">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Navara</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196637">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 Nissan Navara ST-X off-road review</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03175">
                <a:tc>
                  <a:txBody>
                    <a:bodyPr/>
                    <a:lstStyle/>
                    <a:p>
                      <a:pPr algn="r" fontAlgn="ctr"/>
                      <a:r>
                        <a:rPr lang="en-ZA" sz="1400" b="0" i="0" u="none" strike="noStrike">
                          <a:solidFill>
                            <a:srgbClr val="000000"/>
                          </a:solidFill>
                          <a:effectLst/>
                          <a:latin typeface="Arial" panose="020B0604020202020204" pitchFamily="34" charset="0"/>
                        </a:rPr>
                        <a:t>Handle: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Mwirigi</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03175">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2018-08-06</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03175">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Mwirigi</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03175">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26620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03175">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R2 928.20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03175">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a:solidFill>
                            <a:srgbClr val="000000"/>
                          </a:solidFill>
                          <a:effectLst/>
                          <a:latin typeface="Arial" panose="020B0604020202020204" pitchFamily="34" charset="0"/>
                        </a:rPr>
                        <a:t> http://bit.ly/2MikLam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116409">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2018 Nissan </a:t>
                      </a:r>
                      <a:r>
                        <a:rPr lang="en-ZA" sz="1400" b="0" i="1" u="none" strike="noStrike" dirty="0" err="1">
                          <a:solidFill>
                            <a:srgbClr val="595959"/>
                          </a:solidFill>
                          <a:effectLst/>
                          <a:latin typeface="Arial" panose="020B0604020202020204" pitchFamily="34" charset="0"/>
                        </a:rPr>
                        <a:t>Navara</a:t>
                      </a:r>
                      <a:r>
                        <a:rPr lang="en-ZA" sz="1400" b="0" i="1" u="none" strike="noStrike" dirty="0">
                          <a:solidFill>
                            <a:srgbClr val="595959"/>
                          </a:solidFill>
                          <a:effectLst/>
                          <a:latin typeface="Arial" panose="020B0604020202020204" pitchFamily="34" charset="0"/>
                        </a:rPr>
                        <a:t> ST-X off-road review https://t.co/Qlhuy1R2Jg via @YouTube</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8" name="Rectangle 7"/>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9563024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7" name="object 13">
            <a:extLst>
              <a:ext uri="{FF2B5EF4-FFF2-40B4-BE49-F238E27FC236}">
                <a16:creationId xmlns:a16="http://schemas.microsoft.com/office/drawing/2014/main" id="{A621BEAB-06EA-4E03-A87B-4E2117D118C1}"/>
              </a:ext>
            </a:extLst>
          </p:cNvPr>
          <p:cNvSpPr txBox="1">
            <a:spLocks/>
          </p:cNvSpPr>
          <p:nvPr/>
        </p:nvSpPr>
        <p:spPr>
          <a:xfrm>
            <a:off x="106017" y="1442925"/>
            <a:ext cx="8653670" cy="614955"/>
          </a:xfrm>
          <a:prstGeom prst="rect">
            <a:avLst/>
          </a:prstGeom>
        </p:spPr>
        <p:txBody>
          <a:bodyPr vert="horz" wrap="square" lIns="0" tIns="603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lnSpc>
                <a:spcPct val="100000"/>
              </a:lnSpc>
            </a:pPr>
            <a:r>
              <a:rPr lang="en-ZA" sz="3600" b="1" spc="85" dirty="0"/>
              <a:t>SNAPSHOT OF THE TOP 3 TWITTER POSTS</a:t>
            </a:r>
            <a:endParaRPr lang="en-ZA" sz="3600" spc="95" dirty="0">
              <a:solidFill>
                <a:schemeClr val="bg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584079829"/>
              </p:ext>
            </p:extLst>
          </p:nvPr>
        </p:nvGraphicFramePr>
        <p:xfrm>
          <a:off x="326859" y="2408886"/>
          <a:ext cx="6172200" cy="4272713"/>
        </p:xfrm>
        <a:graphic>
          <a:graphicData uri="http://schemas.openxmlformats.org/drawingml/2006/table">
            <a:tbl>
              <a:tblPr/>
              <a:tblGrid>
                <a:gridCol w="1066800">
                  <a:extLst>
                    <a:ext uri="{9D8B030D-6E8A-4147-A177-3AD203B41FA5}">
                      <a16:colId xmlns:a16="http://schemas.microsoft.com/office/drawing/2014/main" val="20000"/>
                    </a:ext>
                  </a:extLst>
                </a:gridCol>
                <a:gridCol w="76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173511">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173511">
                <a:tc>
                  <a:txBody>
                    <a:bodyPr/>
                    <a:lstStyle/>
                    <a:p>
                      <a:pPr algn="r" fontAlgn="ctr"/>
                      <a:r>
                        <a:rPr lang="en-ZA" sz="1400" b="0" i="0" u="none" strike="noStrike">
                          <a:solidFill>
                            <a:srgbClr val="000000"/>
                          </a:solidFill>
                          <a:effectLst/>
                          <a:latin typeface="Arial" panose="020B0604020202020204" pitchFamily="34" charset="0"/>
                        </a:rPr>
                        <a:t>Subject: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Nissan Kicks</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51615">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 Nissan Kicks: It’s powered by a 1.6-liter DOHC 16-valve 4-cylinder with a continuous variable valve timing control system, and boasts 125 horsepower and 115 lb-ft of torque.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173511">
                <a:tc>
                  <a:txBody>
                    <a:bodyPr/>
                    <a:lstStyle/>
                    <a:p>
                      <a:pPr algn="r" fontAlgn="ctr"/>
                      <a:r>
                        <a:rPr lang="en-ZA" sz="1400" b="0" i="0" u="none" strike="noStrike">
                          <a:solidFill>
                            <a:srgbClr val="000000"/>
                          </a:solidFill>
                          <a:effectLst/>
                          <a:latin typeface="Arial" panose="020B0604020202020204" pitchFamily="34" charset="0"/>
                        </a:rPr>
                        <a:t>Handle: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TrevorObolla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173511">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2018-08-03</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173511">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Trevorobolla</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173511">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25296</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173511">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R2 782.56</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173511">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a:solidFill>
                            <a:srgbClr val="000000"/>
                          </a:solidFill>
                          <a:effectLst/>
                          <a:latin typeface="Arial" panose="020B0604020202020204" pitchFamily="34" charset="0"/>
                        </a:rPr>
                        <a:t> http://bit.ly/2MiWnWc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1626668">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2018 Nissan Kicks: It’s powered by a 1.6-liter DOHC 16-valve 4-cylinder with a continuous variable valve timing control system, and boasts 125 horsepower and 115 lb-</a:t>
                      </a:r>
                      <a:r>
                        <a:rPr lang="en-ZA" sz="1400" b="0" i="1" u="none" strike="noStrike" dirty="0" err="1">
                          <a:solidFill>
                            <a:srgbClr val="595959"/>
                          </a:solidFill>
                          <a:effectLst/>
                          <a:latin typeface="Arial" panose="020B0604020202020204" pitchFamily="34" charset="0"/>
                        </a:rPr>
                        <a:t>ft</a:t>
                      </a:r>
                      <a:r>
                        <a:rPr lang="en-ZA" sz="1400" b="0" i="1" u="none" strike="noStrike" dirty="0">
                          <a:solidFill>
                            <a:srgbClr val="595959"/>
                          </a:solidFill>
                          <a:effectLst/>
                          <a:latin typeface="Arial" panose="020B0604020202020204" pitchFamily="34" charset="0"/>
                        </a:rPr>
                        <a:t> of torque. https://t.co/RTNH6x1x7p</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8" name="Rectangle 7"/>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832929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PRINT</a:t>
            </a:r>
            <a:endParaRPr sz="3600" spc="95" dirty="0">
              <a:solidFill>
                <a:schemeClr val="bg1">
                  <a:lumMod val="50000"/>
                </a:schemeClr>
              </a:solidFill>
            </a:endParaRPr>
          </a:p>
        </p:txBody>
      </p:sp>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15" name="object 15"/>
          <p:cNvSpPr/>
          <p:nvPr/>
        </p:nvSpPr>
        <p:spPr>
          <a:xfrm>
            <a:off x="71" y="0"/>
            <a:ext cx="12185921" cy="1496571"/>
          </a:xfrm>
          <a:prstGeom prst="rect">
            <a:avLst/>
          </a:prstGeom>
          <a:blipFill>
            <a:blip r:embed="rId2" cstate="print"/>
            <a:stretch>
              <a:fillRect/>
            </a:stretch>
          </a:blipFill>
        </p:spPr>
        <p:txBody>
          <a:bodyPr wrap="square" lIns="0" tIns="0" rIns="0" bIns="0" rtlCol="0"/>
          <a:lstStyle/>
          <a:p>
            <a:endParaRPr dirty="0"/>
          </a:p>
        </p:txBody>
      </p:sp>
      <p:graphicFrame>
        <p:nvGraphicFramePr>
          <p:cNvPr id="2" name="Table 1"/>
          <p:cNvGraphicFramePr>
            <a:graphicFrameLocks noGrp="1"/>
          </p:cNvGraphicFramePr>
          <p:nvPr>
            <p:extLst>
              <p:ext uri="{D42A27DB-BD31-4B8C-83A1-F6EECF244321}">
                <p14:modId xmlns:p14="http://schemas.microsoft.com/office/powerpoint/2010/main" val="2001118033"/>
              </p:ext>
            </p:extLst>
          </p:nvPr>
        </p:nvGraphicFramePr>
        <p:xfrm>
          <a:off x="286490" y="2344445"/>
          <a:ext cx="5499100" cy="4324350"/>
        </p:xfrm>
        <a:graphic>
          <a:graphicData uri="http://schemas.openxmlformats.org/drawingml/2006/table">
            <a:tbl>
              <a:tblPr/>
              <a:tblGrid>
                <a:gridCol w="1066800">
                  <a:extLst>
                    <a:ext uri="{9D8B030D-6E8A-4147-A177-3AD203B41FA5}">
                      <a16:colId xmlns:a16="http://schemas.microsoft.com/office/drawing/2014/main" val="20000"/>
                    </a:ext>
                  </a:extLst>
                </a:gridCol>
                <a:gridCol w="76200">
                  <a:extLst>
                    <a:ext uri="{9D8B030D-6E8A-4147-A177-3AD203B41FA5}">
                      <a16:colId xmlns:a16="http://schemas.microsoft.com/office/drawing/2014/main" val="20001"/>
                    </a:ext>
                  </a:extLst>
                </a:gridCol>
                <a:gridCol w="4356100">
                  <a:extLst>
                    <a:ext uri="{9D8B030D-6E8A-4147-A177-3AD203B41FA5}">
                      <a16:colId xmlns:a16="http://schemas.microsoft.com/office/drawing/2014/main" val="20002"/>
                    </a:ext>
                  </a:extLst>
                </a:gridCol>
              </a:tblGrid>
              <a:tr h="228600">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28600">
                <a:tc>
                  <a:txBody>
                    <a:bodyPr/>
                    <a:lstStyle/>
                    <a:p>
                      <a:pPr algn="r" fontAlgn="ctr"/>
                      <a:r>
                        <a:rPr lang="en-ZA" sz="1400" b="0" i="0" u="none" strike="noStrike">
                          <a:solidFill>
                            <a:srgbClr val="000000"/>
                          </a:solidFill>
                          <a:effectLst/>
                          <a:latin typeface="Arial" panose="020B0604020202020204" pitchFamily="34" charset="0"/>
                        </a:rPr>
                        <a:t>Product: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err="1" smtClean="0">
                          <a:solidFill>
                            <a:srgbClr val="000000"/>
                          </a:solidFill>
                          <a:effectLst/>
                          <a:latin typeface="Arial" panose="020B0604020202020204" pitchFamily="34" charset="0"/>
                        </a:rPr>
                        <a:t>Navara</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X-Class: worth the price?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Star </a:t>
                      </a:r>
                      <a:r>
                        <a:rPr lang="en-ZA" sz="1400" b="1" i="0" u="none" strike="noStrike" dirty="0" smtClean="0">
                          <a:solidFill>
                            <a:srgbClr val="000000"/>
                          </a:solidFill>
                          <a:effectLst/>
                          <a:latin typeface="Arial" panose="020B0604020202020204" pitchFamily="34" charset="0"/>
                        </a:rPr>
                        <a:t>Drive</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08-08-2018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Positive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80345</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28600">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R413 128.46</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28600">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a:solidFill>
                            <a:srgbClr val="000000"/>
                          </a:solidFill>
                          <a:effectLst/>
                          <a:latin typeface="Arial" panose="020B0604020202020204" pitchFamily="34" charset="0"/>
                        </a:rPr>
                        <a:t> http://bit.ly/2MkOsYy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266950">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dirty="0">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smtClean="0">
                          <a:solidFill>
                            <a:srgbClr val="595959"/>
                          </a:solidFill>
                          <a:effectLst/>
                          <a:latin typeface="Arial" panose="020B0604020202020204" pitchFamily="34" charset="0"/>
                        </a:rPr>
                        <a:t>MERCEDES </a:t>
                      </a:r>
                      <a:r>
                        <a:rPr lang="en-ZA" sz="1400" b="0" i="1" u="none" strike="noStrike" dirty="0">
                          <a:solidFill>
                            <a:srgbClr val="595959"/>
                          </a:solidFill>
                          <a:effectLst/>
                          <a:latin typeface="Arial" panose="020B0604020202020204" pitchFamily="34" charset="0"/>
                        </a:rPr>
                        <a:t>didn’t invent the lux- </a:t>
                      </a:r>
                      <a:r>
                        <a:rPr lang="en-ZA" sz="1400" b="0" i="1" u="none" strike="noStrike" dirty="0" err="1">
                          <a:solidFill>
                            <a:srgbClr val="595959"/>
                          </a:solidFill>
                          <a:effectLst/>
                          <a:latin typeface="Arial" panose="020B0604020202020204" pitchFamily="34" charset="0"/>
                        </a:rPr>
                        <a:t>ury</a:t>
                      </a:r>
                      <a:r>
                        <a:rPr lang="en-ZA" sz="1400" b="0" i="1" u="none" strike="noStrike" dirty="0">
                          <a:solidFill>
                            <a:srgbClr val="595959"/>
                          </a:solidFill>
                          <a:effectLst/>
                          <a:latin typeface="Arial" panose="020B0604020202020204" pitchFamily="34" charset="0"/>
                        </a:rPr>
                        <a:t> double cab segment. The gentrification of workhorses has been taking place for some time, which has led to ever more refined load-lug- </a:t>
                      </a:r>
                      <a:r>
                        <a:rPr lang="en-ZA" sz="1400" b="0" i="1" u="none" strike="noStrike" dirty="0" err="1">
                          <a:solidFill>
                            <a:srgbClr val="595959"/>
                          </a:solidFill>
                          <a:effectLst/>
                          <a:latin typeface="Arial" panose="020B0604020202020204" pitchFamily="34" charset="0"/>
                        </a:rPr>
                        <a:t>gers</a:t>
                      </a:r>
                      <a:r>
                        <a:rPr lang="en-ZA" sz="1400" b="0" i="1" u="none" strike="noStrike" dirty="0">
                          <a:solidFill>
                            <a:srgbClr val="595959"/>
                          </a:solidFill>
                          <a:effectLst/>
                          <a:latin typeface="Arial" panose="020B0604020202020204" pitchFamily="34" charset="0"/>
                        </a:rPr>
                        <a:t> that are equipped with many of the mod cons of executive cars and SUVs.</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2802974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A6380D-9D67-4C11-BC86-190BEB0151FC}"/>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8" name="Straight Connector 17">
            <a:extLst>
              <a:ext uri="{FF2B5EF4-FFF2-40B4-BE49-F238E27FC236}">
                <a16:creationId xmlns:a16="http://schemas.microsoft.com/office/drawing/2014/main" id="{C72A80D0-793A-4623-8A6A-2F3E6F1661F5}"/>
              </a:ext>
            </a:extLst>
          </p:cNvPr>
          <p:cNvCxnSpPr>
            <a:cxnSpLocks/>
          </p:cNvCxnSpPr>
          <p:nvPr/>
        </p:nvCxnSpPr>
        <p:spPr>
          <a:xfrm>
            <a:off x="0" y="5750436"/>
            <a:ext cx="6864626" cy="1006"/>
          </a:xfrm>
          <a:prstGeom prst="line">
            <a:avLst/>
          </a:prstGeom>
          <a:ln w="28575">
            <a:solidFill>
              <a:srgbClr val="C3092E"/>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1C6EFA9-E86C-4266-962C-CCC6DB50EB16}"/>
              </a:ext>
            </a:extLst>
          </p:cNvPr>
          <p:cNvSpPr txBox="1"/>
          <p:nvPr/>
        </p:nvSpPr>
        <p:spPr>
          <a:xfrm>
            <a:off x="246358" y="6105045"/>
            <a:ext cx="2240810" cy="461665"/>
          </a:xfrm>
          <a:prstGeom prst="rect">
            <a:avLst/>
          </a:prstGeom>
          <a:noFill/>
        </p:spPr>
        <p:txBody>
          <a:bodyPr wrap="square" rtlCol="0">
            <a:spAutoFit/>
          </a:bodyPr>
          <a:lstStyle/>
          <a:p>
            <a:r>
              <a:rPr lang="en-ZA" sz="2400" b="1" dirty="0">
                <a:latin typeface="Nissan" pitchFamily="2" charset="0"/>
              </a:rPr>
              <a:t>THANK YOU</a:t>
            </a:r>
          </a:p>
        </p:txBody>
      </p:sp>
      <p:sp>
        <p:nvSpPr>
          <p:cNvPr id="8" name="TextBox 7">
            <a:extLst>
              <a:ext uri="{FF2B5EF4-FFF2-40B4-BE49-F238E27FC236}">
                <a16:creationId xmlns:a16="http://schemas.microsoft.com/office/drawing/2014/main" id="{0289698C-74CD-4A16-9709-48F69A3F86E2}"/>
              </a:ext>
            </a:extLst>
          </p:cNvPr>
          <p:cNvSpPr txBox="1"/>
          <p:nvPr/>
        </p:nvSpPr>
        <p:spPr>
          <a:xfrm>
            <a:off x="246358" y="2303338"/>
            <a:ext cx="5849642" cy="3447098"/>
          </a:xfrm>
          <a:prstGeom prst="rect">
            <a:avLst/>
          </a:prstGeom>
          <a:noFill/>
        </p:spPr>
        <p:txBody>
          <a:bodyPr wrap="square" rtlCol="0">
            <a:spAutoFit/>
          </a:bodyPr>
          <a:lstStyle/>
          <a:p>
            <a:r>
              <a:rPr lang="en-ZA" b="1" dirty="0">
                <a:solidFill>
                  <a:srgbClr val="C3092E"/>
                </a:solidFill>
                <a:latin typeface="+mj-lt"/>
              </a:rPr>
              <a:t>DDI Media Monitoring</a:t>
            </a:r>
          </a:p>
          <a:p>
            <a:endParaRPr lang="en-ZA" b="1" dirty="0">
              <a:solidFill>
                <a:srgbClr val="C3092E"/>
              </a:solidFill>
              <a:latin typeface="+mj-lt"/>
            </a:endParaRPr>
          </a:p>
          <a:p>
            <a:r>
              <a:rPr lang="en-ZA" dirty="0">
                <a:solidFill>
                  <a:schemeClr val="tx1">
                    <a:lumMod val="65000"/>
                    <a:lumOff val="35000"/>
                  </a:schemeClr>
                </a:solidFill>
                <a:latin typeface="+mj-lt"/>
              </a:rPr>
              <a:t>(Tel) +27 (0) 11 </a:t>
            </a:r>
            <a:r>
              <a:rPr lang="en-ZA" dirty="0" smtClean="0">
                <a:solidFill>
                  <a:schemeClr val="tx1">
                    <a:lumMod val="65000"/>
                    <a:lumOff val="35000"/>
                  </a:schemeClr>
                </a:solidFill>
                <a:latin typeface="+mj-lt"/>
              </a:rPr>
              <a:t>057 2892</a:t>
            </a:r>
            <a:endParaRPr lang="en-ZA" dirty="0">
              <a:solidFill>
                <a:schemeClr val="tx1">
                  <a:lumMod val="65000"/>
                  <a:lumOff val="35000"/>
                </a:schemeClr>
              </a:solidFill>
              <a:latin typeface="+mj-lt"/>
            </a:endParaRPr>
          </a:p>
          <a:p>
            <a:r>
              <a:rPr lang="en-ZA" dirty="0" err="1" smtClean="0">
                <a:hlinkClick r:id="rId3"/>
              </a:rPr>
              <a:t>info@ddi.media</a:t>
            </a:r>
            <a:r>
              <a:rPr lang="en-ZA" dirty="0" smtClean="0"/>
              <a:t> </a:t>
            </a:r>
            <a:endParaRPr lang="en-ZA" dirty="0">
              <a:solidFill>
                <a:schemeClr val="tx1">
                  <a:lumMod val="65000"/>
                  <a:lumOff val="35000"/>
                </a:schemeClr>
              </a:solidFill>
              <a:latin typeface="+mj-lt"/>
            </a:endParaRPr>
          </a:p>
          <a:p>
            <a:endParaRPr lang="en-ZA" sz="1000" dirty="0">
              <a:solidFill>
                <a:schemeClr val="tx1">
                  <a:lumMod val="65000"/>
                  <a:lumOff val="35000"/>
                </a:schemeClr>
              </a:solidFill>
              <a:latin typeface="+mj-lt"/>
            </a:endParaRPr>
          </a:p>
          <a:p>
            <a:endParaRPr lang="en-ZA" sz="1000" dirty="0">
              <a:solidFill>
                <a:schemeClr val="tx1">
                  <a:lumMod val="65000"/>
                  <a:lumOff val="35000"/>
                </a:schemeClr>
              </a:solidFill>
              <a:latin typeface="+mj-lt"/>
            </a:endParaRPr>
          </a:p>
          <a:p>
            <a:r>
              <a:rPr lang="en-ZA" dirty="0" err="1">
                <a:solidFill>
                  <a:schemeClr val="tx1">
                    <a:lumMod val="65000"/>
                    <a:lumOff val="35000"/>
                  </a:schemeClr>
                </a:solidFill>
                <a:latin typeface="+mj-lt"/>
              </a:rPr>
              <a:t>Hammets</a:t>
            </a:r>
            <a:r>
              <a:rPr lang="en-ZA" dirty="0">
                <a:solidFill>
                  <a:schemeClr val="tx1">
                    <a:lumMod val="65000"/>
                    <a:lumOff val="35000"/>
                  </a:schemeClr>
                </a:solidFill>
                <a:latin typeface="+mj-lt"/>
              </a:rPr>
              <a:t> Crossing Office Park,</a:t>
            </a:r>
          </a:p>
          <a:p>
            <a:r>
              <a:rPr lang="en-ZA" dirty="0" smtClean="0">
                <a:solidFill>
                  <a:schemeClr val="tx1">
                    <a:lumMod val="65000"/>
                    <a:lumOff val="35000"/>
                  </a:schemeClr>
                </a:solidFill>
                <a:latin typeface="+mj-lt"/>
              </a:rPr>
              <a:t>1st Floor</a:t>
            </a:r>
            <a:r>
              <a:rPr lang="en-ZA" dirty="0">
                <a:solidFill>
                  <a:schemeClr val="tx1">
                    <a:lumMod val="65000"/>
                    <a:lumOff val="35000"/>
                  </a:schemeClr>
                </a:solidFill>
                <a:latin typeface="+mj-lt"/>
              </a:rPr>
              <a:t>, Building </a:t>
            </a:r>
            <a:r>
              <a:rPr lang="en-ZA" dirty="0" smtClean="0">
                <a:solidFill>
                  <a:schemeClr val="tx1">
                    <a:lumMod val="65000"/>
                    <a:lumOff val="35000"/>
                  </a:schemeClr>
                </a:solidFill>
                <a:latin typeface="+mj-lt"/>
              </a:rPr>
              <a:t>816/4, </a:t>
            </a:r>
          </a:p>
          <a:p>
            <a:r>
              <a:rPr lang="en-ZA" dirty="0">
                <a:solidFill>
                  <a:schemeClr val="tx1">
                    <a:lumMod val="65000"/>
                    <a:lumOff val="35000"/>
                  </a:schemeClr>
                </a:solidFill>
                <a:latin typeface="+mj-lt"/>
              </a:rPr>
              <a:t>2 Selbourne Road,</a:t>
            </a:r>
          </a:p>
          <a:p>
            <a:r>
              <a:rPr lang="en-ZA" dirty="0" err="1">
                <a:solidFill>
                  <a:schemeClr val="tx1">
                    <a:lumMod val="65000"/>
                    <a:lumOff val="35000"/>
                  </a:schemeClr>
                </a:solidFill>
                <a:latin typeface="+mj-lt"/>
              </a:rPr>
              <a:t>Fourways</a:t>
            </a:r>
            <a:r>
              <a:rPr lang="en-ZA" dirty="0">
                <a:solidFill>
                  <a:schemeClr val="tx1">
                    <a:lumMod val="65000"/>
                    <a:lumOff val="35000"/>
                  </a:schemeClr>
                </a:solidFill>
                <a:latin typeface="+mj-lt"/>
              </a:rPr>
              <a:t>,</a:t>
            </a:r>
            <a:endParaRPr lang="en-ZA" dirty="0" smtClean="0">
              <a:solidFill>
                <a:schemeClr val="tx1">
                  <a:lumMod val="65000"/>
                  <a:lumOff val="35000"/>
                </a:schemeClr>
              </a:solidFill>
              <a:latin typeface="+mj-lt"/>
            </a:endParaRPr>
          </a:p>
          <a:p>
            <a:r>
              <a:rPr lang="en-ZA" dirty="0" smtClean="0">
                <a:solidFill>
                  <a:schemeClr val="tx1">
                    <a:lumMod val="65000"/>
                    <a:lumOff val="35000"/>
                  </a:schemeClr>
                </a:solidFill>
                <a:latin typeface="+mj-lt"/>
              </a:rPr>
              <a:t>2188,</a:t>
            </a:r>
            <a:endParaRPr lang="en-ZA" dirty="0">
              <a:solidFill>
                <a:schemeClr val="tx1">
                  <a:lumMod val="65000"/>
                  <a:lumOff val="35000"/>
                </a:schemeClr>
              </a:solidFill>
              <a:latin typeface="+mj-lt"/>
            </a:endParaRPr>
          </a:p>
          <a:p>
            <a:r>
              <a:rPr lang="en-ZA" dirty="0">
                <a:solidFill>
                  <a:schemeClr val="tx1">
                    <a:lumMod val="65000"/>
                    <a:lumOff val="35000"/>
                  </a:schemeClr>
                </a:solidFill>
                <a:latin typeface="+mj-lt"/>
              </a:rPr>
              <a:t>Johannesburg,</a:t>
            </a:r>
          </a:p>
          <a:p>
            <a:r>
              <a:rPr lang="en-ZA" dirty="0">
                <a:solidFill>
                  <a:schemeClr val="tx1">
                    <a:lumMod val="65000"/>
                    <a:lumOff val="35000"/>
                  </a:schemeClr>
                </a:solidFill>
                <a:latin typeface="+mj-lt"/>
              </a:rPr>
              <a:t>South Africa.</a:t>
            </a:r>
          </a:p>
        </p:txBody>
      </p:sp>
    </p:spTree>
    <p:extLst>
      <p:ext uri="{BB962C8B-B14F-4D97-AF65-F5344CB8AC3E}">
        <p14:creationId xmlns:p14="http://schemas.microsoft.com/office/powerpoint/2010/main" val="196073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16" name="object 13">
            <a:extLst>
              <a:ext uri="{FF2B5EF4-FFF2-40B4-BE49-F238E27FC236}">
                <a16:creationId xmlns:a16="http://schemas.microsoft.com/office/drawing/2014/main" id="{7132148F-74DB-4129-B1EB-DA28F0809F67}"/>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PRINT</a:t>
            </a:r>
            <a:endParaRPr sz="3600" spc="95" dirty="0">
              <a:solidFill>
                <a:schemeClr val="bg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789095385"/>
              </p:ext>
            </p:extLst>
          </p:nvPr>
        </p:nvGraphicFramePr>
        <p:xfrm>
          <a:off x="369238" y="2260812"/>
          <a:ext cx="5116441" cy="4443069"/>
        </p:xfrm>
        <a:graphic>
          <a:graphicData uri="http://schemas.openxmlformats.org/drawingml/2006/table">
            <a:tbl>
              <a:tblPr/>
              <a:tblGrid>
                <a:gridCol w="992566">
                  <a:extLst>
                    <a:ext uri="{9D8B030D-6E8A-4147-A177-3AD203B41FA5}">
                      <a16:colId xmlns:a16="http://schemas.microsoft.com/office/drawing/2014/main" val="20000"/>
                    </a:ext>
                  </a:extLst>
                </a:gridCol>
                <a:gridCol w="70898">
                  <a:extLst>
                    <a:ext uri="{9D8B030D-6E8A-4147-A177-3AD203B41FA5}">
                      <a16:colId xmlns:a16="http://schemas.microsoft.com/office/drawing/2014/main" val="20001"/>
                    </a:ext>
                  </a:extLst>
                </a:gridCol>
                <a:gridCol w="4052977">
                  <a:extLst>
                    <a:ext uri="{9D8B030D-6E8A-4147-A177-3AD203B41FA5}">
                      <a16:colId xmlns:a16="http://schemas.microsoft.com/office/drawing/2014/main" val="20002"/>
                    </a:ext>
                  </a:extLst>
                </a:gridCol>
              </a:tblGrid>
              <a:tr h="212693">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12693">
                <a:tc>
                  <a:txBody>
                    <a:bodyPr/>
                    <a:lstStyle/>
                    <a:p>
                      <a:pPr algn="r" fontAlgn="ctr"/>
                      <a:r>
                        <a:rPr lang="en-ZA" sz="1400" b="0" i="0" u="none" strike="noStrike">
                          <a:solidFill>
                            <a:srgbClr val="000000"/>
                          </a:solidFill>
                          <a:effectLst/>
                          <a:latin typeface="Arial" panose="020B0604020202020204" pitchFamily="34" charset="0"/>
                        </a:rPr>
                        <a:t>Product: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Qashqai</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12693">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SMART ENTRY LEVEL SUV</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12693">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a:solidFill>
                            <a:srgbClr val="000000"/>
                          </a:solidFill>
                          <a:effectLst/>
                          <a:latin typeface="Arial" panose="020B0604020202020204" pitchFamily="34" charset="0"/>
                        </a:rPr>
                        <a:t>Daily Sun KZN </a:t>
                      </a:r>
                      <a:r>
                        <a:rPr lang="en-ZA" sz="1400" b="1" i="0" u="none" strike="noStrike" dirty="0">
                          <a:solidFill>
                            <a:srgbClr val="0070C0"/>
                          </a:solidFill>
                          <a:effectLst/>
                          <a:latin typeface="Arial" panose="020B0604020202020204" pitchFamily="34" charset="0"/>
                        </a:rPr>
                        <a:t>[PRIME]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12693">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08-08-2018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12693">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12693">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217078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12693">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R105 651.66</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12693">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://bit.ly/2P5wsj4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437104">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The rivals of the Peugeot 3008, </a:t>
                      </a:r>
                      <a:r>
                        <a:rPr lang="en-ZA" sz="1400" b="0" i="1" u="none" strike="noStrike" dirty="0" smtClean="0">
                          <a:solidFill>
                            <a:srgbClr val="595959"/>
                          </a:solidFill>
                          <a:effectLst/>
                          <a:latin typeface="Arial" panose="020B0604020202020204" pitchFamily="34" charset="0"/>
                        </a:rPr>
                        <a:t>which </a:t>
                      </a:r>
                      <a:r>
                        <a:rPr lang="en-ZA" sz="1400" b="0" i="1" u="none" strike="noStrike" dirty="0">
                          <a:solidFill>
                            <a:srgbClr val="595959"/>
                          </a:solidFill>
                          <a:effectLst/>
                          <a:latin typeface="Arial" panose="020B0604020202020204" pitchFamily="34" charset="0"/>
                        </a:rPr>
                        <a:t>include the Hyundai </a:t>
                      </a:r>
                      <a:r>
                        <a:rPr lang="en-ZA" sz="1400" b="0" i="1" u="none" strike="noStrike" dirty="0" err="1">
                          <a:solidFill>
                            <a:srgbClr val="595959"/>
                          </a:solidFill>
                          <a:effectLst/>
                          <a:latin typeface="Arial" panose="020B0604020202020204" pitchFamily="34" charset="0"/>
                        </a:rPr>
                        <a:t>Creta</a:t>
                      </a:r>
                      <a:r>
                        <a:rPr lang="en-ZA" sz="1400" b="0" i="1" u="none" strike="noStrike" dirty="0">
                          <a:solidFill>
                            <a:srgbClr val="595959"/>
                          </a:solidFill>
                          <a:effectLst/>
                          <a:latin typeface="Arial" panose="020B0604020202020204" pitchFamily="34" charset="0"/>
                        </a:rPr>
                        <a:t> and Nissan Qashqai, face the limited edition Active aimed at </a:t>
                      </a:r>
                      <a:r>
                        <a:rPr lang="en-ZA" sz="1400" b="0" i="1" u="none" strike="noStrike" dirty="0" err="1">
                          <a:solidFill>
                            <a:srgbClr val="595959"/>
                          </a:solidFill>
                          <a:effectLst/>
                          <a:latin typeface="Arial" panose="020B0604020202020204" pitchFamily="34" charset="0"/>
                        </a:rPr>
                        <a:t>Mzansi's</a:t>
                      </a:r>
                      <a:r>
                        <a:rPr lang="en-ZA" sz="1400" b="0" i="1" u="none" strike="noStrike" dirty="0">
                          <a:solidFill>
                            <a:srgbClr val="595959"/>
                          </a:solidFill>
                          <a:effectLst/>
                          <a:latin typeface="Arial" panose="020B0604020202020204" pitchFamily="34" charset="0"/>
                        </a:rPr>
                        <a:t> small SUV </a:t>
                      </a:r>
                      <a:r>
                        <a:rPr lang="en-ZA" sz="1400" b="0" i="1" u="none" strike="noStrike" dirty="0" smtClean="0">
                          <a:solidFill>
                            <a:srgbClr val="595959"/>
                          </a:solidFill>
                          <a:effectLst/>
                          <a:latin typeface="Arial" panose="020B0604020202020204" pitchFamily="34" charset="0"/>
                        </a:rPr>
                        <a:t>market.</a:t>
                      </a:r>
                      <a:r>
                        <a:rPr lang="en-ZA" sz="1400" b="0" i="1" u="none" strike="noStrike" baseline="0" dirty="0" smtClean="0">
                          <a:solidFill>
                            <a:srgbClr val="595959"/>
                          </a:solidFill>
                          <a:effectLst/>
                          <a:latin typeface="Arial" panose="020B0604020202020204" pitchFamily="34" charset="0"/>
                        </a:rPr>
                        <a:t> </a:t>
                      </a:r>
                      <a:r>
                        <a:rPr lang="en-ZA" sz="1400" b="0" i="1" u="none" strike="noStrike" dirty="0" smtClean="0">
                          <a:solidFill>
                            <a:srgbClr val="595959"/>
                          </a:solidFill>
                          <a:effectLst/>
                          <a:latin typeface="Arial" panose="020B0604020202020204" pitchFamily="34" charset="0"/>
                        </a:rPr>
                        <a:t>PEUGEOT </a:t>
                      </a:r>
                      <a:r>
                        <a:rPr lang="en-ZA" sz="1400" b="0" i="1" u="none" strike="noStrike" dirty="0">
                          <a:solidFill>
                            <a:srgbClr val="595959"/>
                          </a:solidFill>
                          <a:effectLst/>
                          <a:latin typeface="Arial" panose="020B0604020202020204" pitchFamily="34" charset="0"/>
                        </a:rPr>
                        <a:t>made its stylish SUV more </a:t>
                      </a:r>
                      <a:r>
                        <a:rPr lang="en-ZA" sz="1400" b="0" i="1" u="none" strike="noStrike" dirty="0" err="1">
                          <a:solidFill>
                            <a:srgbClr val="595959"/>
                          </a:solidFill>
                          <a:effectLst/>
                          <a:latin typeface="Arial" panose="020B0604020202020204" pitchFamily="34" charset="0"/>
                        </a:rPr>
                        <a:t>styl</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ish</a:t>
                      </a:r>
                      <a:r>
                        <a:rPr lang="en-ZA" sz="1400" b="0" i="1" u="none" strike="noStrike" dirty="0">
                          <a:solidFill>
                            <a:srgbClr val="595959"/>
                          </a:solidFill>
                          <a:effectLst/>
                          <a:latin typeface="Arial" panose="020B0604020202020204" pitchFamily="34" charset="0"/>
                        </a:rPr>
                        <a:t> by adding a wallet- friendly version to its 3008 range - the entry level 1,2-litre Active.</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787396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1A06767F-3428-4618-82AA-EA69FDE4940C}"/>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PRINT</a:t>
            </a:r>
            <a:endParaRPr sz="3600" spc="95" dirty="0">
              <a:solidFill>
                <a:schemeClr val="bg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53919434"/>
              </p:ext>
            </p:extLst>
          </p:nvPr>
        </p:nvGraphicFramePr>
        <p:xfrm>
          <a:off x="212167" y="2281248"/>
          <a:ext cx="5390928" cy="4149090"/>
        </p:xfrm>
        <a:graphic>
          <a:graphicData uri="http://schemas.openxmlformats.org/drawingml/2006/table">
            <a:tbl>
              <a:tblPr/>
              <a:tblGrid>
                <a:gridCol w="1045815">
                  <a:extLst>
                    <a:ext uri="{9D8B030D-6E8A-4147-A177-3AD203B41FA5}">
                      <a16:colId xmlns:a16="http://schemas.microsoft.com/office/drawing/2014/main" val="20000"/>
                    </a:ext>
                  </a:extLst>
                </a:gridCol>
                <a:gridCol w="74701">
                  <a:extLst>
                    <a:ext uri="{9D8B030D-6E8A-4147-A177-3AD203B41FA5}">
                      <a16:colId xmlns:a16="http://schemas.microsoft.com/office/drawing/2014/main" val="20001"/>
                    </a:ext>
                  </a:extLst>
                </a:gridCol>
                <a:gridCol w="4270412">
                  <a:extLst>
                    <a:ext uri="{9D8B030D-6E8A-4147-A177-3AD203B41FA5}">
                      <a16:colId xmlns:a16="http://schemas.microsoft.com/office/drawing/2014/main" val="20002"/>
                    </a:ext>
                  </a:extLst>
                </a:gridCol>
              </a:tblGrid>
              <a:tr h="213040">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158385">
                <a:tc>
                  <a:txBody>
                    <a:bodyPr/>
                    <a:lstStyle/>
                    <a:p>
                      <a:pPr algn="r" fontAlgn="ctr"/>
                      <a:r>
                        <a:rPr lang="en-ZA" sz="1400" b="0" i="0" u="none" strike="noStrike">
                          <a:solidFill>
                            <a:srgbClr val="000000"/>
                          </a:solidFill>
                          <a:effectLst/>
                          <a:latin typeface="Arial" panose="020B0604020202020204" pitchFamily="34" charset="0"/>
                        </a:rPr>
                        <a:t>Product: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Patrol</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190994">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nl-NL" sz="1400" b="1" i="0" u="none" strike="noStrike">
                          <a:solidFill>
                            <a:srgbClr val="000000"/>
                          </a:solidFill>
                          <a:effectLst/>
                          <a:latin typeface="Arial" panose="020B0604020202020204" pitchFamily="34" charset="0"/>
                        </a:rPr>
                        <a:t>Kolskote uit die Nissan-stal snoesig, met kameras en 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13040">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DistrictMail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13040">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08-08-2018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13040">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Positive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13040">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48000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13040">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R27 510.95</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13040">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://bit.ly/2P44EM4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1926559">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Die Nissan se </a:t>
                      </a:r>
                      <a:r>
                        <a:rPr lang="en-ZA" sz="1400" b="0" i="1" u="none" strike="noStrike" dirty="0" err="1">
                          <a:solidFill>
                            <a:srgbClr val="595959"/>
                          </a:solidFill>
                          <a:effectLst/>
                          <a:latin typeface="Arial" panose="020B0604020202020204" pitchFamily="34" charset="0"/>
                        </a:rPr>
                        <a:t>ruim</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binnekant</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bied</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seifs</a:t>
                      </a:r>
                      <a:r>
                        <a:rPr lang="en-ZA" sz="1400" b="0" i="1" u="none" strike="noStrike" dirty="0">
                          <a:solidFill>
                            <a:srgbClr val="595959"/>
                          </a:solidFill>
                          <a:effectLst/>
                          <a:latin typeface="Arial" panose="020B0604020202020204" pitchFamily="34" charset="0"/>
                        </a:rPr>
                        <a:t> infotainment-skerms </a:t>
                      </a:r>
                      <a:r>
                        <a:rPr lang="en-ZA" sz="1400" b="0" i="1" u="none" strike="noStrike" dirty="0" err="1">
                          <a:solidFill>
                            <a:srgbClr val="595959"/>
                          </a:solidFill>
                          <a:effectLst/>
                          <a:latin typeface="Arial" panose="020B0604020202020204" pitchFamily="34" charset="0"/>
                        </a:rPr>
                        <a:t>vir</a:t>
                      </a:r>
                      <a:r>
                        <a:rPr lang="en-ZA" sz="1400" b="0" i="1" u="none" strike="noStrike" dirty="0">
                          <a:solidFill>
                            <a:srgbClr val="595959"/>
                          </a:solidFill>
                          <a:effectLst/>
                          <a:latin typeface="Arial" panose="020B0604020202020204" pitchFamily="34" charset="0"/>
                        </a:rPr>
                        <a:t> die </a:t>
                      </a:r>
                      <a:r>
                        <a:rPr lang="en-ZA" sz="1400" b="0" i="1" u="none" strike="noStrike" dirty="0" err="1">
                          <a:solidFill>
                            <a:srgbClr val="595959"/>
                          </a:solidFill>
                          <a:effectLst/>
                          <a:latin typeface="Arial" panose="020B0604020202020204" pitchFamily="34" charset="0"/>
                        </a:rPr>
                        <a:t>agterste</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passasiers</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Foto</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MotorPress</a:t>
                      </a:r>
                      <a:r>
                        <a:rPr lang="en-ZA" sz="1400" b="0" i="1" u="none" strike="noStrike" dirty="0">
                          <a:solidFill>
                            <a:srgbClr val="595959"/>
                          </a:solidFill>
                          <a:effectLst/>
                          <a:latin typeface="Arial" panose="020B0604020202020204" pitchFamily="34" charset="0"/>
                        </a:rPr>
                        <a:t> Patrol V8 </a:t>
                      </a:r>
                      <a:r>
                        <a:rPr lang="en-ZA" sz="1400" b="0" i="1" u="none" strike="noStrike" dirty="0" err="1">
                          <a:solidFill>
                            <a:srgbClr val="595959"/>
                          </a:solidFill>
                          <a:effectLst/>
                          <a:latin typeface="Arial" panose="020B0604020202020204" pitchFamily="34" charset="0"/>
                        </a:rPr>
                        <a:t>Kolskote</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uit</a:t>
                      </a:r>
                      <a:r>
                        <a:rPr lang="en-ZA" sz="1400" b="0" i="1" u="none" strike="noStrike" dirty="0">
                          <a:solidFill>
                            <a:srgbClr val="595959"/>
                          </a:solidFill>
                          <a:effectLst/>
                          <a:latin typeface="Arial" panose="020B0604020202020204" pitchFamily="34" charset="0"/>
                        </a:rPr>
                        <a:t> die Nissan-</a:t>
                      </a:r>
                      <a:r>
                        <a:rPr lang="en-ZA" sz="1400" b="0" i="1" u="none" strike="noStrike" dirty="0" err="1">
                          <a:solidFill>
                            <a:srgbClr val="595959"/>
                          </a:solidFill>
                          <a:effectLst/>
                          <a:latin typeface="Arial" panose="020B0604020202020204" pitchFamily="34" charset="0"/>
                        </a:rPr>
                        <a:t>stal</a:t>
                      </a:r>
                      <a:r>
                        <a:rPr lang="en-ZA" sz="1400" b="0" i="1" u="none" strike="noStrike" dirty="0">
                          <a:solidFill>
                            <a:srgbClr val="595959"/>
                          </a:solidFill>
                          <a:effectLst/>
                          <a:latin typeface="Arial" panose="020B0604020202020204" pitchFamily="34" charset="0"/>
                        </a:rPr>
                        <a:t> Die Patrol </a:t>
                      </a:r>
                      <a:r>
                        <a:rPr lang="en-ZA" sz="1400" b="0" i="1" u="none" strike="noStrike" dirty="0" err="1">
                          <a:solidFill>
                            <a:srgbClr val="595959"/>
                          </a:solidFill>
                          <a:effectLst/>
                          <a:latin typeface="Arial" panose="020B0604020202020204" pitchFamily="34" charset="0"/>
                        </a:rPr>
                        <a:t>skrik</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nie</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vir</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woeste</a:t>
                      </a:r>
                      <a:r>
                        <a:rPr lang="en-ZA" sz="1400" b="0" i="1" u="none" strike="noStrike" dirty="0">
                          <a:solidFill>
                            <a:srgbClr val="595959"/>
                          </a:solidFill>
                          <a:effectLst/>
                          <a:latin typeface="Arial" panose="020B0604020202020204" pitchFamily="34" charset="0"/>
                        </a:rPr>
                        <a:t> wind </a:t>
                      </a:r>
                      <a:r>
                        <a:rPr lang="en-ZA" sz="1400" b="0" i="1" u="none" strike="noStrike" dirty="0" err="1">
                          <a:solidFill>
                            <a:srgbClr val="595959"/>
                          </a:solidFill>
                          <a:effectLst/>
                          <a:latin typeface="Arial" panose="020B0604020202020204" pitchFamily="34" charset="0"/>
                        </a:rPr>
                        <a:t>en</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weer</a:t>
                      </a:r>
                      <a:r>
                        <a:rPr lang="en-ZA" sz="1400" b="0" i="1" u="none" strike="noStrike" dirty="0">
                          <a:solidFill>
                            <a:srgbClr val="595959"/>
                          </a:solidFill>
                          <a:effectLst/>
                          <a:latin typeface="Arial" panose="020B0604020202020204" pitchFamily="34" charset="0"/>
                        </a:rPr>
                        <a:t> in </a:t>
                      </a:r>
                      <a:r>
                        <a:rPr lang="en-ZA" sz="1400" b="0" i="1" u="none" strike="noStrike" dirty="0" err="1">
                          <a:solidFill>
                            <a:srgbClr val="595959"/>
                          </a:solidFill>
                          <a:effectLst/>
                          <a:latin typeface="Arial" panose="020B0604020202020204" pitchFamily="34" charset="0"/>
                        </a:rPr>
                        <a:t>Franschhoek</a:t>
                      </a:r>
                      <a:r>
                        <a:rPr lang="en-ZA" sz="1400" b="0" i="1" u="none" strike="noStrike" dirty="0">
                          <a:solidFill>
                            <a:srgbClr val="595959"/>
                          </a:solidFill>
                          <a:effectLst/>
                          <a:latin typeface="Arial" panose="020B0604020202020204" pitchFamily="34" charset="0"/>
                        </a:rPr>
                        <a:t>-pas </a:t>
                      </a:r>
                      <a:r>
                        <a:rPr lang="en-ZA" sz="1400" b="0" i="1" u="none" strike="noStrike" dirty="0" err="1">
                          <a:solidFill>
                            <a:srgbClr val="595959"/>
                          </a:solidFill>
                          <a:effectLst/>
                          <a:latin typeface="Arial" panose="020B0604020202020204" pitchFamily="34" charset="0"/>
                        </a:rPr>
                        <a:t>nie</a:t>
                      </a:r>
                      <a:r>
                        <a:rPr lang="en-ZA" sz="1400" b="0" i="1" u="none" strike="noStrike" dirty="0">
                          <a:solidFill>
                            <a:srgbClr val="595959"/>
                          </a:solidFill>
                          <a:effectLst/>
                          <a:latin typeface="Arial" panose="020B0604020202020204" pitchFamily="34" charset="0"/>
                        </a:rPr>
                        <a:t>. </a:t>
                      </a:r>
                      <a:r>
                        <a:rPr lang="en-ZA" sz="1400" b="0" i="1" u="none" strike="noStrike" dirty="0" smtClean="0">
                          <a:solidFill>
                            <a:srgbClr val="595959"/>
                          </a:solidFill>
                          <a:effectLst/>
                          <a:latin typeface="Arial" panose="020B0604020202020204" pitchFamily="34" charset="0"/>
                        </a:rPr>
                        <a:t>Nissan </a:t>
                      </a:r>
                      <a:r>
                        <a:rPr lang="en-ZA" sz="1400" b="0" i="1" u="none" strike="noStrike" dirty="0">
                          <a:solidFill>
                            <a:srgbClr val="595959"/>
                          </a:solidFill>
                          <a:effectLst/>
                          <a:latin typeface="Arial" panose="020B0604020202020204" pitchFamily="34" charset="0"/>
                        </a:rPr>
                        <a:t>met die land se Junie- </a:t>
                      </a:r>
                      <a:r>
                        <a:rPr lang="en-ZA" sz="1400" b="0" i="1" u="none" strike="noStrike" dirty="0" err="1">
                          <a:solidFill>
                            <a:srgbClr val="595959"/>
                          </a:solidFill>
                          <a:effectLst/>
                          <a:latin typeface="Arial" panose="020B0604020202020204" pitchFamily="34" charset="0"/>
                        </a:rPr>
                        <a:t>voertuigverkope</a:t>
                      </a:r>
                      <a:r>
                        <a:rPr lang="en-ZA" sz="1400" b="0" i="1" u="none" strike="noStrike" dirty="0">
                          <a:solidFill>
                            <a:srgbClr val="595959"/>
                          </a:solidFill>
                          <a:effectLst/>
                          <a:latin typeface="Arial" panose="020B0604020202020204" pitchFamily="34" charset="0"/>
                        </a:rPr>
                        <a:t> in die </a:t>
                      </a:r>
                      <a:r>
                        <a:rPr lang="en-ZA" sz="1400" b="0" i="1" u="none" strike="noStrike" dirty="0" err="1">
                          <a:solidFill>
                            <a:srgbClr val="595959"/>
                          </a:solidFill>
                          <a:effectLst/>
                          <a:latin typeface="Arial" panose="020B0604020202020204" pitchFamily="34" charset="0"/>
                        </a:rPr>
                        <a:t>derde</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plek</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algeheel</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opgeskuif</a:t>
                      </a:r>
                      <a:r>
                        <a:rPr lang="en-ZA" sz="1400" b="0" i="1" u="none" strike="noStrike" dirty="0">
                          <a:solidFill>
                            <a:srgbClr val="595959"/>
                          </a:solidFill>
                          <a:effectLst/>
                          <a:latin typeface="Arial" panose="020B0604020202020204" pitchFamily="34" charset="0"/>
                        </a:rPr>
                        <a:t> het was </a:t>
                      </a:r>
                      <a:r>
                        <a:rPr lang="en-ZA" sz="1400" b="0" i="1" u="none" strike="noStrike" dirty="0" err="1">
                          <a:solidFill>
                            <a:srgbClr val="595959"/>
                          </a:solidFill>
                          <a:effectLst/>
                          <a:latin typeface="Arial" panose="020B0604020202020204" pitchFamily="34" charset="0"/>
                        </a:rPr>
                        <a:t>geensins</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verbasend</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nie</a:t>
                      </a:r>
                      <a:r>
                        <a:rPr lang="en-ZA" sz="1400" b="0" i="1" u="none" strike="noStrike" dirty="0">
                          <a:solidFill>
                            <a:srgbClr val="595959"/>
                          </a:solidFill>
                          <a:effectLst/>
                          <a:latin typeface="Arial" panose="020B0604020202020204" pitchFamily="34" charset="0"/>
                        </a:rPr>
                        <a:t>, want Nissan </a:t>
                      </a:r>
                      <a:r>
                        <a:rPr lang="en-ZA" sz="1400" b="0" i="1" u="none" strike="noStrike" dirty="0" err="1">
                          <a:solidFill>
                            <a:srgbClr val="595959"/>
                          </a:solidFill>
                          <a:effectLst/>
                          <a:latin typeface="Arial" panose="020B0604020202020204" pitchFamily="34" charset="0"/>
                        </a:rPr>
                        <a:t>Suid-Afrika</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spog</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deesdae</a:t>
                      </a:r>
                      <a:r>
                        <a:rPr lang="en-ZA" sz="1400" b="0" i="1" u="none" strike="noStrike" dirty="0">
                          <a:solidFill>
                            <a:srgbClr val="595959"/>
                          </a:solidFill>
                          <a:effectLst/>
                          <a:latin typeface="Arial" panose="020B0604020202020204" pitchFamily="34" charset="0"/>
                        </a:rPr>
                        <a:t> met 'n </a:t>
                      </a:r>
                      <a:r>
                        <a:rPr lang="en-ZA" sz="1400" b="0" i="1" u="none" strike="noStrike" dirty="0" err="1">
                          <a:solidFill>
                            <a:srgbClr val="595959"/>
                          </a:solidFill>
                          <a:effectLst/>
                          <a:latin typeface="Arial" panose="020B0604020202020204" pitchFamily="34" charset="0"/>
                        </a:rPr>
                        <a:t>stal</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uitnemende</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voertuie</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oor</a:t>
                      </a:r>
                      <a:r>
                        <a:rPr lang="en-ZA" sz="1400" b="0" i="1" u="none" strike="noStrike" dirty="0">
                          <a:solidFill>
                            <a:srgbClr val="595959"/>
                          </a:solidFill>
                          <a:effectLst/>
                          <a:latin typeface="Arial" panose="020B0604020202020204" pitchFamily="34" charset="0"/>
                        </a:rPr>
                        <a:t> ’n wye </a:t>
                      </a:r>
                      <a:r>
                        <a:rPr lang="en-ZA" sz="1400" b="0" i="1" u="none" strike="noStrike" dirty="0" err="1">
                          <a:solidFill>
                            <a:srgbClr val="595959"/>
                          </a:solidFill>
                          <a:effectLst/>
                          <a:latin typeface="Arial" panose="020B0604020202020204" pitchFamily="34" charset="0"/>
                        </a:rPr>
                        <a:t>stylspektrum</a:t>
                      </a:r>
                      <a:r>
                        <a:rPr lang="en-ZA" sz="1400" b="0" i="1" u="none" strike="noStrike" dirty="0">
                          <a:solidFill>
                            <a:srgbClr val="595959"/>
                          </a:solidFill>
                          <a:effectLst/>
                          <a:latin typeface="Arial" panose="020B0604020202020204" pitchFamily="34" charset="0"/>
                        </a:rPr>
                        <a:t>.</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3" name="AutoShape 2" descr="http://192.168.100.129/mprint/getfile?year=2018&amp;month=07&amp;day=17&amp;articleid=4230869&amp;zoomlevel=25&amp;pageindex=001&amp;type=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ZA"/>
          </a:p>
        </p:txBody>
      </p:sp>
      <p:sp>
        <p:nvSpPr>
          <p:cNvPr id="9" name="Rectangle 8"/>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317918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ADF3766C-0BD4-4CEE-8B0A-D96F5A62AE2B}"/>
              </a:ext>
            </a:extLst>
          </p:cNvPr>
          <p:cNvSpPr txBox="1">
            <a:spLocks/>
          </p:cNvSpPr>
          <p:nvPr/>
        </p:nvSpPr>
        <p:spPr>
          <a:xfrm>
            <a:off x="106017" y="1442925"/>
            <a:ext cx="7633253" cy="614955"/>
          </a:xfrm>
          <a:prstGeom prst="rect">
            <a:avLst/>
          </a:prstGeom>
        </p:spPr>
        <p:txBody>
          <a:bodyPr vert="horz" wrap="square" lIns="0" tIns="603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lnSpc>
                <a:spcPct val="100000"/>
              </a:lnSpc>
            </a:pPr>
            <a:r>
              <a:rPr lang="en-ZA" sz="3600" b="1" spc="85" dirty="0"/>
              <a:t>SNAPSHOT OF THE TOP 5 IN PRINT</a:t>
            </a:r>
            <a:endParaRPr lang="en-ZA" sz="3600" spc="95" dirty="0">
              <a:solidFill>
                <a:schemeClr val="bg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833895778"/>
              </p:ext>
            </p:extLst>
          </p:nvPr>
        </p:nvGraphicFramePr>
        <p:xfrm>
          <a:off x="106017" y="2330953"/>
          <a:ext cx="5390928" cy="4351336"/>
        </p:xfrm>
        <a:graphic>
          <a:graphicData uri="http://schemas.openxmlformats.org/drawingml/2006/table">
            <a:tbl>
              <a:tblPr/>
              <a:tblGrid>
                <a:gridCol w="1045815">
                  <a:extLst>
                    <a:ext uri="{9D8B030D-6E8A-4147-A177-3AD203B41FA5}">
                      <a16:colId xmlns:a16="http://schemas.microsoft.com/office/drawing/2014/main" val="20000"/>
                    </a:ext>
                  </a:extLst>
                </a:gridCol>
                <a:gridCol w="74701">
                  <a:extLst>
                    <a:ext uri="{9D8B030D-6E8A-4147-A177-3AD203B41FA5}">
                      <a16:colId xmlns:a16="http://schemas.microsoft.com/office/drawing/2014/main" val="20001"/>
                    </a:ext>
                  </a:extLst>
                </a:gridCol>
                <a:gridCol w="4270412">
                  <a:extLst>
                    <a:ext uri="{9D8B030D-6E8A-4147-A177-3AD203B41FA5}">
                      <a16:colId xmlns:a16="http://schemas.microsoft.com/office/drawing/2014/main" val="20002"/>
                    </a:ext>
                  </a:extLst>
                </a:gridCol>
              </a:tblGrid>
              <a:tr h="224103">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24103">
                <a:tc>
                  <a:txBody>
                    <a:bodyPr/>
                    <a:lstStyle/>
                    <a:p>
                      <a:pPr algn="r" fontAlgn="ctr"/>
                      <a:r>
                        <a:rPr lang="en-ZA" sz="1400" b="0" i="0" u="none" strike="noStrike">
                          <a:solidFill>
                            <a:srgbClr val="000000"/>
                          </a:solidFill>
                          <a:effectLst/>
                          <a:latin typeface="Arial" panose="020B0604020202020204" pitchFamily="34" charset="0"/>
                        </a:rPr>
                        <a:t>Product: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smtClean="0">
                          <a:solidFill>
                            <a:srgbClr val="000000"/>
                          </a:solidFill>
                          <a:effectLst/>
                          <a:latin typeface="Arial" panose="020B0604020202020204" pitchFamily="34" charset="0"/>
                        </a:rPr>
                        <a:t>Qashqai</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24103">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Nog Nissan-kolskote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24103">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Hermanus Times</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24103">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02-08-2018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24103">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Positive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24103">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56000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24103">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R14 236.56</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24103">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://bit.ly/2P44Gna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334409">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smtClean="0">
                          <a:solidFill>
                            <a:srgbClr val="595959"/>
                          </a:solidFill>
                          <a:effectLst/>
                          <a:latin typeface="Arial" panose="020B0604020202020204" pitchFamily="34" charset="0"/>
                        </a:rPr>
                        <a:t>Met </a:t>
                      </a:r>
                      <a:r>
                        <a:rPr lang="en-ZA" sz="1400" b="0" i="1" u="none" strike="noStrike" dirty="0">
                          <a:solidFill>
                            <a:srgbClr val="595959"/>
                          </a:solidFill>
                          <a:effectLst/>
                          <a:latin typeface="Arial" panose="020B0604020202020204" pitchFamily="34" charset="0"/>
                        </a:rPr>
                        <a:t>die </a:t>
                      </a:r>
                      <a:r>
                        <a:rPr lang="en-ZA" sz="1400" b="0" i="1" u="none" strike="noStrike" dirty="0" err="1">
                          <a:solidFill>
                            <a:srgbClr val="595959"/>
                          </a:solidFill>
                          <a:effectLst/>
                          <a:latin typeface="Arial" panose="020B0604020202020204" pitchFamily="34" charset="0"/>
                        </a:rPr>
                        <a:t>huidige</a:t>
                      </a:r>
                      <a:r>
                        <a:rPr lang="en-ZA" sz="1400" b="0" i="1" u="none" strike="noStrike" dirty="0">
                          <a:solidFill>
                            <a:srgbClr val="595959"/>
                          </a:solidFill>
                          <a:effectLst/>
                          <a:latin typeface="Arial" panose="020B0604020202020204" pitchFamily="34" charset="0"/>
                        </a:rPr>
                        <a:t> stand van sake wat </a:t>
                      </a:r>
                      <a:r>
                        <a:rPr lang="en-ZA" sz="1400" b="0" i="1" u="none" strike="noStrike" dirty="0" err="1">
                          <a:solidFill>
                            <a:srgbClr val="595959"/>
                          </a:solidFill>
                          <a:effectLst/>
                          <a:latin typeface="Arial" panose="020B0604020202020204" pitchFamily="34" charset="0"/>
                        </a:rPr>
                        <a:t>brandstofpryse</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en</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uitlaatbewustheid</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betref</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moet</a:t>
                      </a:r>
                      <a:r>
                        <a:rPr lang="en-ZA" sz="1400" b="0" i="1" u="none" strike="noStrike" dirty="0">
                          <a:solidFill>
                            <a:srgbClr val="595959"/>
                          </a:solidFill>
                          <a:effectLst/>
                          <a:latin typeface="Arial" panose="020B0604020202020204" pitchFamily="34" charset="0"/>
                        </a:rPr>
                        <a:t> n </a:t>
                      </a:r>
                      <a:r>
                        <a:rPr lang="en-ZA" sz="1400" b="0" i="1" u="none" strike="noStrike" dirty="0" err="1">
                          <a:solidFill>
                            <a:srgbClr val="595959"/>
                          </a:solidFill>
                          <a:effectLst/>
                          <a:latin typeface="Arial" panose="020B0604020202020204" pitchFamily="34" charset="0"/>
                        </a:rPr>
                        <a:t>mens</a:t>
                      </a:r>
                      <a:r>
                        <a:rPr lang="en-ZA" sz="1400" b="0" i="1" u="none" strike="noStrike" dirty="0">
                          <a:solidFill>
                            <a:srgbClr val="595959"/>
                          </a:solidFill>
                          <a:effectLst/>
                          <a:latin typeface="Arial" panose="020B0604020202020204" pitchFamily="34" charset="0"/>
                        </a:rPr>
                        <a:t> al hoe </a:t>
                      </a:r>
                      <a:r>
                        <a:rPr lang="en-ZA" sz="1400" b="0" i="1" u="none" strike="noStrike" dirty="0" err="1">
                          <a:solidFill>
                            <a:srgbClr val="595959"/>
                          </a:solidFill>
                          <a:effectLst/>
                          <a:latin typeface="Arial" panose="020B0604020202020204" pitchFamily="34" charset="0"/>
                        </a:rPr>
                        <a:t>meer</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kyk</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na</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kleiner</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enjins</a:t>
                      </a:r>
                      <a:r>
                        <a:rPr lang="en-ZA" sz="1400" b="0" i="1" u="none" strike="noStrike" dirty="0">
                          <a:solidFill>
                            <a:srgbClr val="595959"/>
                          </a:solidFill>
                          <a:effectLst/>
                          <a:latin typeface="Arial" panose="020B0604020202020204" pitchFamily="34" charset="0"/>
                        </a:rPr>
                        <a:t> - ’n Reuse wat al </a:t>
                      </a:r>
                      <a:r>
                        <a:rPr lang="en-ZA" sz="1400" b="0" i="1" u="none" strike="noStrike" dirty="0" err="1">
                          <a:solidFill>
                            <a:srgbClr val="595959"/>
                          </a:solidFill>
                          <a:effectLst/>
                          <a:latin typeface="Arial" panose="020B0604020202020204" pitchFamily="34" charset="0"/>
                        </a:rPr>
                        <a:t>makliker</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gemaak</a:t>
                      </a:r>
                      <a:r>
                        <a:rPr lang="en-ZA" sz="1400" b="0" i="1" u="none" strike="noStrike" dirty="0">
                          <a:solidFill>
                            <a:srgbClr val="595959"/>
                          </a:solidFill>
                          <a:effectLst/>
                          <a:latin typeface="Arial" panose="020B0604020202020204" pitchFamily="34" charset="0"/>
                        </a:rPr>
                        <a:t> word </a:t>
                      </a:r>
                      <a:r>
                        <a:rPr lang="en-ZA" sz="1400" b="0" i="1" u="none" strike="noStrike" dirty="0" err="1">
                          <a:solidFill>
                            <a:srgbClr val="595959"/>
                          </a:solidFill>
                          <a:effectLst/>
                          <a:latin typeface="Arial" panose="020B0604020202020204" pitchFamily="34" charset="0"/>
                        </a:rPr>
                        <a:t>deur</a:t>
                      </a:r>
                      <a:r>
                        <a:rPr lang="en-ZA" sz="1400" b="0" i="1" u="none" strike="noStrike" dirty="0">
                          <a:solidFill>
                            <a:srgbClr val="595959"/>
                          </a:solidFill>
                          <a:effectLst/>
                          <a:latin typeface="Arial" panose="020B0604020202020204" pitchFamily="34" charset="0"/>
                        </a:rPr>
                        <a:t> die </a:t>
                      </a:r>
                      <a:r>
                        <a:rPr lang="en-ZA" sz="1400" b="0" i="1" u="none" strike="noStrike" dirty="0" err="1">
                          <a:solidFill>
                            <a:srgbClr val="595959"/>
                          </a:solidFill>
                          <a:effectLst/>
                          <a:latin typeface="Arial" panose="020B0604020202020204" pitchFamily="34" charset="0"/>
                        </a:rPr>
                        <a:t>wonderwerke</a:t>
                      </a:r>
                      <a:r>
                        <a:rPr lang="en-ZA" sz="1400" b="0" i="1" u="none" strike="noStrike" dirty="0">
                          <a:solidFill>
                            <a:srgbClr val="595959"/>
                          </a:solidFill>
                          <a:effectLst/>
                          <a:latin typeface="Arial" panose="020B0604020202020204" pitchFamily="34" charset="0"/>
                        </a:rPr>
                        <a:t> wat </a:t>
                      </a:r>
                      <a:r>
                        <a:rPr lang="en-ZA" sz="1400" b="0" i="1" u="none" strike="noStrike" dirty="0" err="1">
                          <a:solidFill>
                            <a:srgbClr val="595959"/>
                          </a:solidFill>
                          <a:effectLst/>
                          <a:latin typeface="Arial" panose="020B0604020202020204" pitchFamily="34" charset="0"/>
                        </a:rPr>
                        <a:t>deesdae</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verrig</a:t>
                      </a:r>
                      <a:r>
                        <a:rPr lang="en-ZA" sz="1400" b="0" i="1" u="none" strike="noStrike" dirty="0">
                          <a:solidFill>
                            <a:srgbClr val="595959"/>
                          </a:solidFill>
                          <a:effectLst/>
                          <a:latin typeface="Arial" panose="020B0604020202020204" pitchFamily="34" charset="0"/>
                        </a:rPr>
                        <a:t> word met </a:t>
                      </a:r>
                      <a:r>
                        <a:rPr lang="en-ZA" sz="1400" b="0" i="1" u="none" strike="noStrike" dirty="0" err="1">
                          <a:solidFill>
                            <a:srgbClr val="595959"/>
                          </a:solidFill>
                          <a:effectLst/>
                          <a:latin typeface="Arial" panose="020B0604020202020204" pitchFamily="34" charset="0"/>
                        </a:rPr>
                        <a:t>meer</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krag</a:t>
                      </a:r>
                      <a:r>
                        <a:rPr lang="en-ZA" sz="1400" b="0" i="1" u="none" strike="noStrike" dirty="0">
                          <a:solidFill>
                            <a:srgbClr val="595959"/>
                          </a:solidFill>
                          <a:effectLst/>
                          <a:latin typeface="Arial" panose="020B0604020202020204" pitchFamily="34" charset="0"/>
                        </a:rPr>
                        <a:t> nit </a:t>
                      </a:r>
                      <a:r>
                        <a:rPr lang="en-ZA" sz="1400" b="0" i="1" u="none" strike="noStrike" dirty="0" err="1">
                          <a:solidFill>
                            <a:srgbClr val="595959"/>
                          </a:solidFill>
                          <a:effectLst/>
                          <a:latin typeface="Arial" panose="020B0604020202020204" pitchFamily="34" charset="0"/>
                        </a:rPr>
                        <a:t>kleiner</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kragbronne</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Onthou</a:t>
                      </a:r>
                      <a:r>
                        <a:rPr lang="en-ZA" sz="1400" b="0" i="1" u="none" strike="noStrike" dirty="0">
                          <a:solidFill>
                            <a:srgbClr val="595959"/>
                          </a:solidFill>
                          <a:effectLst/>
                          <a:latin typeface="Arial" panose="020B0604020202020204" pitchFamily="34" charset="0"/>
                        </a:rPr>
                        <a:t>, hoe </a:t>
                      </a:r>
                      <a:r>
                        <a:rPr lang="en-ZA" sz="1400" b="0" i="1" u="none" strike="noStrike" dirty="0" err="1">
                          <a:solidFill>
                            <a:srgbClr val="595959"/>
                          </a:solidFill>
                          <a:effectLst/>
                          <a:latin typeface="Arial" panose="020B0604020202020204" pitchFamily="34" charset="0"/>
                        </a:rPr>
                        <a:t>brandstofpryse</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gaan</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bly</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en</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herverkoop</a:t>
                      </a:r>
                      <a:r>
                        <a:rPr lang="en-ZA" sz="1400" b="0" i="1" u="none" strike="noStrike" dirty="0">
                          <a:solidFill>
                            <a:srgbClr val="595959"/>
                          </a:solidFill>
                          <a:effectLst/>
                          <a:latin typeface="Arial" panose="020B0604020202020204" pitchFamily="34" charset="0"/>
                        </a:rPr>
                        <a:t> van </a:t>
                      </a:r>
                      <a:r>
                        <a:rPr lang="en-ZA" sz="1400" b="0" i="1" u="none" strike="noStrike" dirty="0" err="1">
                          <a:solidFill>
                            <a:srgbClr val="595959"/>
                          </a:solidFill>
                          <a:effectLst/>
                          <a:latin typeface="Arial" panose="020B0604020202020204" pitchFamily="34" charset="0"/>
                        </a:rPr>
                        <a:t>dorstiger</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voertuie</a:t>
                      </a:r>
                      <a:r>
                        <a:rPr lang="en-ZA" sz="1400" b="0" i="1" u="none" strike="noStrike" dirty="0">
                          <a:solidFill>
                            <a:srgbClr val="595959"/>
                          </a:solidFill>
                          <a:effectLst/>
                          <a:latin typeface="Arial" panose="020B0604020202020204" pitchFamily="34" charset="0"/>
                        </a:rPr>
                        <a:t> </a:t>
                      </a:r>
                      <a:r>
                        <a:rPr lang="en-ZA" sz="1400" b="0" i="1" u="none" strike="noStrike" dirty="0" err="1">
                          <a:solidFill>
                            <a:srgbClr val="595959"/>
                          </a:solidFill>
                          <a:effectLst/>
                          <a:latin typeface="Arial" panose="020B0604020202020204" pitchFamily="34" charset="0"/>
                        </a:rPr>
                        <a:t>gaan</a:t>
                      </a:r>
                      <a:r>
                        <a:rPr lang="en-ZA" sz="1400" b="0" i="1" u="none" strike="noStrike" dirty="0">
                          <a:solidFill>
                            <a:srgbClr val="595959"/>
                          </a:solidFill>
                          <a:effectLst/>
                          <a:latin typeface="Arial" panose="020B0604020202020204" pitchFamily="34" charset="0"/>
                        </a:rPr>
                        <a:t> ’n </a:t>
                      </a:r>
                      <a:r>
                        <a:rPr lang="en-ZA" sz="1400" b="0" i="1" u="none" strike="noStrike" dirty="0" err="1">
                          <a:solidFill>
                            <a:srgbClr val="595959"/>
                          </a:solidFill>
                          <a:effectLst/>
                          <a:latin typeface="Arial" panose="020B0604020202020204" pitchFamily="34" charset="0"/>
                        </a:rPr>
                        <a:t>nuwe</a:t>
                      </a:r>
                      <a:r>
                        <a:rPr lang="en-ZA" sz="1400" b="0" i="1" u="none" strike="noStrike" dirty="0">
                          <a:solidFill>
                            <a:srgbClr val="595959"/>
                          </a:solidFill>
                          <a:effectLst/>
                          <a:latin typeface="Arial" panose="020B0604020202020204" pitchFamily="34" charset="0"/>
                        </a:rPr>
                        <a:t> ball game word.</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7" name="Rectangle 6"/>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142055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2068855"/>
            <a:ext cx="4221480" cy="75565"/>
          </a:xfrm>
          <a:custGeom>
            <a:avLst/>
            <a:gdLst/>
            <a:ahLst/>
            <a:cxnLst/>
            <a:rect l="l" t="t" r="r" b="b"/>
            <a:pathLst>
              <a:path w="4221480" h="75564">
                <a:moveTo>
                  <a:pt x="0" y="75501"/>
                </a:moveTo>
                <a:lnTo>
                  <a:pt x="4220997" y="75501"/>
                </a:lnTo>
                <a:lnTo>
                  <a:pt x="4220997" y="0"/>
                </a:lnTo>
                <a:lnTo>
                  <a:pt x="0" y="0"/>
                </a:lnTo>
                <a:lnTo>
                  <a:pt x="0" y="75501"/>
                </a:lnTo>
                <a:close/>
              </a:path>
            </a:pathLst>
          </a:custGeom>
          <a:solidFill>
            <a:srgbClr val="D3112B"/>
          </a:solidFill>
        </p:spPr>
        <p:txBody>
          <a:bodyPr wrap="square" lIns="0" tIns="0" rIns="0" bIns="0" rtlCol="0"/>
          <a:lstStyle/>
          <a:p>
            <a:endParaRPr dirty="0"/>
          </a:p>
        </p:txBody>
      </p:sp>
      <p:sp>
        <p:nvSpPr>
          <p:cNvPr id="8" name="object 13">
            <a:extLst>
              <a:ext uri="{FF2B5EF4-FFF2-40B4-BE49-F238E27FC236}">
                <a16:creationId xmlns:a16="http://schemas.microsoft.com/office/drawing/2014/main" id="{00108A00-2947-4C04-BEF5-A6C7FF1E062F}"/>
              </a:ext>
            </a:extLst>
          </p:cNvPr>
          <p:cNvSpPr txBox="1">
            <a:spLocks noGrp="1"/>
          </p:cNvSpPr>
          <p:nvPr>
            <p:ph type="title"/>
          </p:nvPr>
        </p:nvSpPr>
        <p:spPr>
          <a:xfrm>
            <a:off x="106017" y="1442925"/>
            <a:ext cx="7633253" cy="614955"/>
          </a:xfrm>
          <a:prstGeom prst="rect">
            <a:avLst/>
          </a:prstGeom>
        </p:spPr>
        <p:txBody>
          <a:bodyPr vert="horz" wrap="square" lIns="0" tIns="60368" rIns="0" bIns="0" rtlCol="0">
            <a:spAutoFit/>
          </a:bodyPr>
          <a:lstStyle/>
          <a:p>
            <a:pPr marL="9525">
              <a:lnSpc>
                <a:spcPct val="100000"/>
              </a:lnSpc>
            </a:pPr>
            <a:r>
              <a:rPr lang="en-ZA" sz="3600" b="1" spc="85" dirty="0"/>
              <a:t>SNAPSHOT OF THE TOP 5 IN PRINT</a:t>
            </a:r>
            <a:endParaRPr sz="3600" spc="95" dirty="0">
              <a:solidFill>
                <a:schemeClr val="bg1">
                  <a:lumMod val="5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32725563"/>
              </p:ext>
            </p:extLst>
          </p:nvPr>
        </p:nvGraphicFramePr>
        <p:xfrm>
          <a:off x="224199" y="2415174"/>
          <a:ext cx="5390928" cy="4390197"/>
        </p:xfrm>
        <a:graphic>
          <a:graphicData uri="http://schemas.openxmlformats.org/drawingml/2006/table">
            <a:tbl>
              <a:tblPr/>
              <a:tblGrid>
                <a:gridCol w="1045815">
                  <a:extLst>
                    <a:ext uri="{9D8B030D-6E8A-4147-A177-3AD203B41FA5}">
                      <a16:colId xmlns:a16="http://schemas.microsoft.com/office/drawing/2014/main" val="20000"/>
                    </a:ext>
                  </a:extLst>
                </a:gridCol>
                <a:gridCol w="74701">
                  <a:extLst>
                    <a:ext uri="{9D8B030D-6E8A-4147-A177-3AD203B41FA5}">
                      <a16:colId xmlns:a16="http://schemas.microsoft.com/office/drawing/2014/main" val="20001"/>
                    </a:ext>
                  </a:extLst>
                </a:gridCol>
                <a:gridCol w="4270412">
                  <a:extLst>
                    <a:ext uri="{9D8B030D-6E8A-4147-A177-3AD203B41FA5}">
                      <a16:colId xmlns:a16="http://schemas.microsoft.com/office/drawing/2014/main" val="20002"/>
                    </a:ext>
                  </a:extLst>
                </a:gridCol>
              </a:tblGrid>
              <a:tr h="215257">
                <a:tc gridSpan="3">
                  <a:txBody>
                    <a:bodyPr/>
                    <a:lstStyle/>
                    <a:p>
                      <a:pPr algn="l" fontAlgn="ctr"/>
                      <a:r>
                        <a:rPr lang="en-ZA" sz="1400" b="1" i="0" u="none" strike="noStrike" dirty="0">
                          <a:solidFill>
                            <a:srgbClr val="C00000"/>
                          </a:solidFill>
                          <a:effectLst/>
                          <a:latin typeface="Arial" panose="020B0604020202020204" pitchFamily="34" charset="0"/>
                        </a:rPr>
                        <a:t>COVERAGE HIGHLIGHTS</a:t>
                      </a:r>
                    </a:p>
                  </a:txBody>
                  <a:tcPr marL="9525" marR="9525" marT="9525" marB="0" anchor="ctr">
                    <a:lnL>
                      <a:noFill/>
                    </a:lnL>
                    <a:lnR>
                      <a:noFill/>
                    </a:lnR>
                    <a:lnT>
                      <a:noFill/>
                    </a:lnT>
                    <a:lnB>
                      <a:noFill/>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215257">
                <a:tc>
                  <a:txBody>
                    <a:bodyPr/>
                    <a:lstStyle/>
                    <a:p>
                      <a:pPr algn="r" fontAlgn="ctr"/>
                      <a:r>
                        <a:rPr lang="en-ZA" sz="1400" b="0" i="0" u="none" strike="noStrike">
                          <a:solidFill>
                            <a:srgbClr val="000000"/>
                          </a:solidFill>
                          <a:effectLst/>
                          <a:latin typeface="Arial" panose="020B0604020202020204" pitchFamily="34" charset="0"/>
                        </a:rPr>
                        <a:t>Product:</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dirty="0" err="1" smtClean="0">
                          <a:solidFill>
                            <a:srgbClr val="000000"/>
                          </a:solidFill>
                          <a:effectLst/>
                          <a:latin typeface="Arial" panose="020B0604020202020204" pitchFamily="34" charset="0"/>
                        </a:rPr>
                        <a:t>Navara</a:t>
                      </a:r>
                      <a:endParaRPr lang="en-ZA" sz="14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85668">
                <a:tc>
                  <a:txBody>
                    <a:bodyPr/>
                    <a:lstStyle/>
                    <a:p>
                      <a:pPr algn="r" fontAlgn="ctr"/>
                      <a:r>
                        <a:rPr lang="en-ZA" sz="1400" b="0" i="0" u="none" strike="noStrike">
                          <a:solidFill>
                            <a:srgbClr val="000000"/>
                          </a:solidFill>
                          <a:effectLst/>
                          <a:latin typeface="Arial" panose="020B0604020202020204" pitchFamily="34" charset="0"/>
                        </a:rPr>
                        <a:t>Headline: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Improvement in Vehicle Sales, but Slump in Exports</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15257">
                <a:tc>
                  <a:txBody>
                    <a:bodyPr/>
                    <a:lstStyle/>
                    <a:p>
                      <a:pPr algn="r" fontAlgn="ctr"/>
                      <a:r>
                        <a:rPr lang="en-ZA" sz="1400" b="0" i="0" u="none" strike="noStrike">
                          <a:solidFill>
                            <a:srgbClr val="000000"/>
                          </a:solidFill>
                          <a:effectLst/>
                          <a:latin typeface="Arial" panose="020B0604020202020204" pitchFamily="34" charset="0"/>
                        </a:rPr>
                        <a:t>Publication:</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Autolive</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15257">
                <a:tc>
                  <a:txBody>
                    <a:bodyPr/>
                    <a:lstStyle/>
                    <a:p>
                      <a:pPr algn="r" fontAlgn="ctr"/>
                      <a:r>
                        <a:rPr lang="en-ZA" sz="1400" b="0" i="0" u="none" strike="noStrike">
                          <a:solidFill>
                            <a:srgbClr val="000000"/>
                          </a:solidFill>
                          <a:effectLst/>
                          <a:latin typeface="Arial" panose="020B0604020202020204" pitchFamily="34" charset="0"/>
                        </a:rPr>
                        <a:t>Date: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03-08-2018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15257">
                <a:tc>
                  <a:txBody>
                    <a:bodyPr/>
                    <a:lstStyle/>
                    <a:p>
                      <a:pPr algn="r" fontAlgn="ctr"/>
                      <a:r>
                        <a:rPr lang="en-ZA" sz="1400" b="0" i="0" u="none" strike="noStrike">
                          <a:solidFill>
                            <a:srgbClr val="000000"/>
                          </a:solidFill>
                          <a:effectLst/>
                          <a:latin typeface="Arial" panose="020B0604020202020204" pitchFamily="34" charset="0"/>
                        </a:rPr>
                        <a:t>Tone: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Neutral</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5"/>
                  </a:ext>
                </a:extLst>
              </a:tr>
              <a:tr h="215257">
                <a:tc>
                  <a:txBody>
                    <a:bodyPr/>
                    <a:lstStyle/>
                    <a:p>
                      <a:pPr algn="r" fontAlgn="ctr"/>
                      <a:r>
                        <a:rPr lang="en-ZA" sz="1400" b="0" i="0" u="none" strike="noStrike">
                          <a:solidFill>
                            <a:srgbClr val="000000"/>
                          </a:solidFill>
                          <a:effectLst/>
                          <a:latin typeface="Arial" panose="020B0604020202020204" pitchFamily="34" charset="0"/>
                        </a:rPr>
                        <a:t>Reach:</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12000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6"/>
                  </a:ext>
                </a:extLst>
              </a:tr>
              <a:tr h="215257">
                <a:tc>
                  <a:txBody>
                    <a:bodyPr/>
                    <a:lstStyle/>
                    <a:p>
                      <a:pPr algn="r" fontAlgn="ctr"/>
                      <a:r>
                        <a:rPr lang="en-ZA" sz="1400" b="0" i="0" u="none" strike="noStrike">
                          <a:solidFill>
                            <a:srgbClr val="000000"/>
                          </a:solidFill>
                          <a:effectLst/>
                          <a:latin typeface="Arial" panose="020B0604020202020204" pitchFamily="34" charset="0"/>
                        </a:rPr>
                        <a:t>AVE:</a:t>
                      </a:r>
                    </a:p>
                  </a:txBody>
                  <a:tcPr marL="9525" marR="9525" marT="9525" marB="0" anchor="ctr">
                    <a:lnL>
                      <a:noFill/>
                    </a:lnL>
                    <a:lnR>
                      <a:noFill/>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none" strike="noStrike">
                          <a:solidFill>
                            <a:srgbClr val="000000"/>
                          </a:solidFill>
                          <a:effectLst/>
                          <a:latin typeface="Arial" panose="020B0604020202020204" pitchFamily="34" charset="0"/>
                        </a:rPr>
                        <a:t>R9 903.27</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7"/>
                  </a:ext>
                </a:extLst>
              </a:tr>
              <a:tr h="215257">
                <a:tc>
                  <a:txBody>
                    <a:bodyPr/>
                    <a:lstStyle/>
                    <a:p>
                      <a:pPr algn="r" fontAlgn="ctr"/>
                      <a:r>
                        <a:rPr lang="en-ZA" sz="1400" b="0" i="0" u="sng" strike="noStrike">
                          <a:solidFill>
                            <a:srgbClr val="000000"/>
                          </a:solidFill>
                          <a:effectLst/>
                          <a:latin typeface="Arial" panose="020B0604020202020204" pitchFamily="34" charset="0"/>
                        </a:rPr>
                        <a:t>Link:</a:t>
                      </a:r>
                    </a:p>
                  </a:txBody>
                  <a:tcPr marL="9525" marR="9525" marT="9525" marB="0" anchor="ctr">
                    <a:lnL>
                      <a:noFill/>
                    </a:lnL>
                    <a:lnR>
                      <a:noFill/>
                    </a:lnR>
                    <a:lnT>
                      <a:noFill/>
                    </a:lnT>
                    <a:lnB>
                      <a:noFill/>
                    </a:lnB>
                  </a:tcPr>
                </a:tc>
                <a:tc>
                  <a:txBody>
                    <a:bodyPr/>
                    <a:lstStyle/>
                    <a:p>
                      <a:pPr algn="l" fontAlgn="ctr"/>
                      <a:endParaRPr lang="en-ZA" sz="1400" b="0" i="0" u="sng" strike="noStrike">
                        <a:solidFill>
                          <a:srgbClr val="000000"/>
                        </a:solidFill>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r>
                        <a:rPr lang="en-ZA" sz="1400" b="1" i="0" u="sng" strike="noStrike" dirty="0" smtClean="0">
                          <a:solidFill>
                            <a:srgbClr val="000000"/>
                          </a:solidFill>
                          <a:effectLst/>
                          <a:latin typeface="Arial" panose="020B0604020202020204" pitchFamily="34" charset="0"/>
                        </a:rPr>
                        <a:t>http</a:t>
                      </a:r>
                      <a:r>
                        <a:rPr lang="en-ZA" sz="1400" b="1" i="0" u="sng" strike="noStrike" dirty="0">
                          <a:solidFill>
                            <a:srgbClr val="000000"/>
                          </a:solidFill>
                          <a:effectLst/>
                          <a:latin typeface="Arial" panose="020B0604020202020204" pitchFamily="34" charset="0"/>
                        </a:rPr>
                        <a:t>://bit.ly/2P44Ivi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8"/>
                  </a:ext>
                </a:extLst>
              </a:tr>
              <a:tr h="2170872">
                <a:tc>
                  <a:txBody>
                    <a:bodyPr/>
                    <a:lstStyle/>
                    <a:p>
                      <a:pPr algn="r" fontAlgn="ctr"/>
                      <a:r>
                        <a:rPr lang="en-ZA" sz="1400" b="0" i="0" u="none" strike="noStrike">
                          <a:solidFill>
                            <a:srgbClr val="000000"/>
                          </a:solidFill>
                          <a:effectLst/>
                          <a:latin typeface="Arial" panose="020B0604020202020204" pitchFamily="34" charset="0"/>
                        </a:rPr>
                        <a:t>Extract:</a:t>
                      </a:r>
                    </a:p>
                  </a:txBody>
                  <a:tcPr marL="9525" marR="9525" marT="9525" marB="0" anchor="ctr">
                    <a:lnL>
                      <a:noFill/>
                    </a:lnL>
                    <a:lnR w="6350" cap="flat" cmpd="sng" algn="ctr">
                      <a:solidFill>
                        <a:srgbClr val="BFBFBF"/>
                      </a:solidFill>
                      <a:prstDash val="solid"/>
                      <a:round/>
                      <a:headEnd type="none" w="med" len="med"/>
                      <a:tailEnd type="none" w="med" len="med"/>
                    </a:lnR>
                    <a:lnT>
                      <a:noFill/>
                    </a:lnT>
                    <a:lnB>
                      <a:noFill/>
                    </a:lnB>
                  </a:tcPr>
                </a:tc>
                <a:tc>
                  <a:txBody>
                    <a:bodyPr/>
                    <a:lstStyle/>
                    <a:p>
                      <a:pPr algn="l" fontAlgn="ctr"/>
                      <a:endParaRPr lang="en-ZA" sz="14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a:noFill/>
                    </a:lnR>
                    <a:lnT>
                      <a:noFill/>
                    </a:lnT>
                    <a:lnB>
                      <a:noFill/>
                    </a:lnB>
                  </a:tcPr>
                </a:tc>
                <a:tc>
                  <a:txBody>
                    <a:bodyPr/>
                    <a:lstStyle/>
                    <a:p>
                      <a:pPr algn="l" fontAlgn="ctr"/>
                      <a:r>
                        <a:rPr lang="en-ZA" sz="1400" b="0" i="1" u="none" strike="noStrike" dirty="0">
                          <a:solidFill>
                            <a:srgbClr val="595959"/>
                          </a:solidFill>
                          <a:effectLst/>
                          <a:latin typeface="Arial" panose="020B0604020202020204" pitchFamily="34" charset="0"/>
                        </a:rPr>
                        <a:t>Improvement in Vehicle Sales, but Slump in Exports Overall vehicle sales in South Africa in June totalled 46678 units, which was a 3% improvement on the number of vehicles sold in the corresponding month last year, but built-up vehicle exports slumped by 15.2% to 26 790 units in the month. However, on a year-to-date basis at the </a:t>
                      </a:r>
                      <a:r>
                        <a:rPr lang="en-ZA" sz="1400" b="0" i="1" u="none" strike="noStrike" dirty="0" err="1">
                          <a:solidFill>
                            <a:srgbClr val="595959"/>
                          </a:solidFill>
                          <a:effectLst/>
                          <a:latin typeface="Arial" panose="020B0604020202020204" pitchFamily="34" charset="0"/>
                        </a:rPr>
                        <a:t>midwaypoint</a:t>
                      </a:r>
                      <a:r>
                        <a:rPr lang="en-ZA" sz="1400" b="0" i="1" u="none" strike="noStrike" dirty="0">
                          <a:solidFill>
                            <a:srgbClr val="595959"/>
                          </a:solidFill>
                          <a:effectLst/>
                          <a:latin typeface="Arial" panose="020B0604020202020204" pitchFamily="34" charset="0"/>
                        </a:rPr>
                        <a:t> in </a:t>
                      </a:r>
                      <a:r>
                        <a:rPr lang="en-ZA" sz="1400" b="0" i="1" u="none" strike="noStrike" dirty="0" err="1">
                          <a:solidFill>
                            <a:srgbClr val="595959"/>
                          </a:solidFill>
                          <a:effectLst/>
                          <a:latin typeface="Arial" panose="020B0604020202020204" pitchFamily="34" charset="0"/>
                        </a:rPr>
                        <a:t>ihe</a:t>
                      </a:r>
                      <a:r>
                        <a:rPr lang="en-ZA" sz="1400" b="0" i="1" u="none" strike="noStrike" dirty="0">
                          <a:solidFill>
                            <a:srgbClr val="595959"/>
                          </a:solidFill>
                          <a:effectLst/>
                          <a:latin typeface="Arial" panose="020B0604020202020204" pitchFamily="34" charset="0"/>
                        </a:rPr>
                        <a:t> year, total vehicle sales of 267 427 </a:t>
                      </a:r>
                      <a:r>
                        <a:rPr lang="en-ZA" sz="1400" b="0" i="1" u="none" strike="noStrike" dirty="0" err="1">
                          <a:solidFill>
                            <a:srgbClr val="595959"/>
                          </a:solidFill>
                          <a:effectLst/>
                          <a:latin typeface="Arial" panose="020B0604020202020204" pitchFamily="34" charset="0"/>
                        </a:rPr>
                        <a:t>unils</a:t>
                      </a:r>
                      <a:r>
                        <a:rPr lang="en-ZA" sz="1400" b="0" i="1" u="none" strike="noStrike" dirty="0">
                          <a:solidFill>
                            <a:srgbClr val="595959"/>
                          </a:solidFill>
                          <a:effectLst/>
                          <a:latin typeface="Arial" panose="020B0604020202020204" pitchFamily="34" charset="0"/>
                        </a:rPr>
                        <a:t> lags the figure at (he same time last year by 0.8%. YTD exports at 152 841 units is 1.</a:t>
                      </a:r>
                    </a:p>
                  </a:txBody>
                  <a:tcPr marL="9525" marR="9525" marT="9525" marB="0" anchor="ctr">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
        <p:nvSpPr>
          <p:cNvPr id="9" name="Rectangle 8"/>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778595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2663687" y="2784422"/>
            <a:ext cx="6334539" cy="1907617"/>
          </a:xfrm>
          <a:prstGeom prst="rect">
            <a:avLst/>
          </a:prstGeom>
        </p:spPr>
        <p:txBody>
          <a:bodyPr vert="horz" wrap="square" lIns="0" tIns="60368" rIns="0" bIns="0" rtlCol="0">
            <a:spAutoFit/>
          </a:bodyPr>
          <a:lstStyle/>
          <a:p>
            <a:pPr marL="9525" algn="ctr">
              <a:lnSpc>
                <a:spcPct val="100000"/>
              </a:lnSpc>
            </a:pPr>
            <a:r>
              <a:rPr lang="en-ZA" sz="4800" b="1" spc="85" dirty="0">
                <a:solidFill>
                  <a:srgbClr val="C3092E"/>
                </a:solidFill>
              </a:rPr>
              <a:t>PRODUCT</a:t>
            </a:r>
            <a:br>
              <a:rPr lang="en-ZA" sz="4800" b="1" spc="85" dirty="0">
                <a:solidFill>
                  <a:srgbClr val="C3092E"/>
                </a:solidFill>
              </a:rPr>
            </a:br>
            <a:r>
              <a:rPr lang="en-ZA" sz="2400" b="1" spc="85" dirty="0">
                <a:solidFill>
                  <a:srgbClr val="C3092E"/>
                </a:solidFill>
              </a:rPr>
              <a:t/>
            </a:r>
            <a:br>
              <a:rPr lang="en-ZA" sz="2400" b="1" spc="85" dirty="0">
                <a:solidFill>
                  <a:srgbClr val="C3092E"/>
                </a:solidFill>
              </a:rPr>
            </a:br>
            <a:r>
              <a:rPr lang="en-ZA" sz="4800" b="1" u="sng" spc="85" dirty="0">
                <a:solidFill>
                  <a:srgbClr val="C3092E"/>
                </a:solidFill>
              </a:rPr>
              <a:t>Online Coverage</a:t>
            </a:r>
            <a:endParaRPr sz="4800" u="sng" spc="95" dirty="0">
              <a:solidFill>
                <a:srgbClr val="C3092E"/>
              </a:solidFill>
            </a:endParaRPr>
          </a:p>
        </p:txBody>
      </p:sp>
      <p:sp>
        <p:nvSpPr>
          <p:cNvPr id="4" name="Rectangle 3"/>
          <p:cNvSpPr/>
          <p:nvPr/>
        </p:nvSpPr>
        <p:spPr>
          <a:xfrm>
            <a:off x="0" y="-1"/>
            <a:ext cx="12192000" cy="14965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475352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6991</TotalTime>
  <Words>3649</Words>
  <Application>Microsoft Office PowerPoint</Application>
  <PresentationFormat>Widescreen</PresentationFormat>
  <Paragraphs>684</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Nissan</vt:lpstr>
      <vt:lpstr>Office Theme</vt:lpstr>
      <vt:lpstr>PowerPoint Presentation</vt:lpstr>
      <vt:lpstr>Overall Summary (start date – date)</vt:lpstr>
      <vt:lpstr>PRODUCT  Print Coverage</vt:lpstr>
      <vt:lpstr>SNAPSHOT OF THE TOP 5 IN PRINT</vt:lpstr>
      <vt:lpstr>SNAPSHOT OF THE TOP 5 IN PRINT</vt:lpstr>
      <vt:lpstr>SNAPSHOT OF THE TOP 5 IN PRINT</vt:lpstr>
      <vt:lpstr>PowerPoint Presentation</vt:lpstr>
      <vt:lpstr>SNAPSHOT OF THE TOP 5 IN PRINT</vt:lpstr>
      <vt:lpstr>PRODUCT  Online Coverage</vt:lpstr>
      <vt:lpstr>SNAPSHOT OF THE TOP 5 IN ONLINE</vt:lpstr>
      <vt:lpstr>SNAPSHOT OF THE TOP 5 IN ONLINE</vt:lpstr>
      <vt:lpstr>SNAPSHOT OF THE TOP 5 IN ONLINE</vt:lpstr>
      <vt:lpstr>PowerPoint Presentation</vt:lpstr>
      <vt:lpstr>SNAPSHOT OF THE TOP 5 IN ONLINE</vt:lpstr>
      <vt:lpstr>Corporate  Print Coverage</vt:lpstr>
      <vt:lpstr>SNAPSHOT OF THE TOP 5 IN PRINT</vt:lpstr>
      <vt:lpstr>SNAPSHOT OF THE TOP 5 IN PRINT</vt:lpstr>
      <vt:lpstr>SNAPSHOT OF THE TOP 5 IN PRINT</vt:lpstr>
      <vt:lpstr>PowerPoint Presentation</vt:lpstr>
      <vt:lpstr>SNAPSHOT OF THE TOP 5 IN PRINT</vt:lpstr>
      <vt:lpstr>Corporate  Online Coverage</vt:lpstr>
      <vt:lpstr>SNAPSHOT OF THE TOP 5 IN ONLINE</vt:lpstr>
      <vt:lpstr>SNAPSHOT OF THE TOP 5 IN ONLINE</vt:lpstr>
      <vt:lpstr>SNAPSHOT OF THE TOP 5 IN ONLINE</vt:lpstr>
      <vt:lpstr>PowerPoint Presentation</vt:lpstr>
      <vt:lpstr>SNAPSHOT OF THE TOP 5 IN ONLINE</vt:lpstr>
      <vt:lpstr>Broadcast</vt:lpstr>
      <vt:lpstr>SNAPSHOT OF BROADCAST COVERAGE</vt:lpstr>
      <vt:lpstr>SNAPSHOT OF BROADCAST COVERAGE</vt:lpstr>
      <vt:lpstr>SSA Snapshot Online</vt:lpstr>
      <vt:lpstr>PowerPoint Presentation</vt:lpstr>
      <vt:lpstr>PowerPoint Presentation</vt:lpstr>
      <vt:lpstr>PowerPoint Presentation</vt:lpstr>
      <vt:lpstr>PowerPoint Presentation</vt:lpstr>
      <vt:lpstr>PowerPoint Presentation</vt:lpstr>
      <vt:lpstr>SSA Snapshot Twitter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DDI Media Monitoring</dc:creator>
  <cp:lastModifiedBy>Xolani Mazibuko</cp:lastModifiedBy>
  <cp:revision>945</cp:revision>
  <dcterms:created xsi:type="dcterms:W3CDTF">2018-01-18T08:59:11Z</dcterms:created>
  <dcterms:modified xsi:type="dcterms:W3CDTF">2018-08-25T00:09:00Z</dcterms:modified>
</cp:coreProperties>
</file>