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73" r:id="rId10"/>
    <p:sldId id="266" r:id="rId11"/>
    <p:sldId id="269" r:id="rId12"/>
    <p:sldId id="270" r:id="rId13"/>
    <p:sldId id="271" r:id="rId14"/>
    <p:sldId id="272" r:id="rId15"/>
    <p:sldId id="268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01927F-86EB-4C81-9883-B1D9F3DC9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BEFBF2-D2CA-497D-8BE0-356C2B90B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970642F-0420-486C-85B7-3CE3D68A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3325-4015-4C69-8405-8DA407CDAF3B}" type="datetimeFigureOut">
              <a:rPr lang="pl-PL" smtClean="0"/>
              <a:t>20.03.2020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81485B5-1A8B-404E-BB37-CDAE3596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746144F-6E51-4917-B3E6-9992645C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003D-41C4-4C1C-8211-179824C293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794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E96AA4-21D1-4EE1-A417-A1E8975B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5F9444D-02B6-4EEC-9854-9FFEC227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201CDB-9CFF-44A4-814C-90779D67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3325-4015-4C69-8405-8DA407CDAF3B}" type="datetimeFigureOut">
              <a:rPr lang="pl-PL" smtClean="0"/>
              <a:t>20.03.2020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F7FB1CB-190C-4A48-8F8E-C965022A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33943D6-0172-4011-A288-B0F25A93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003D-41C4-4C1C-8211-179824C293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385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06713B3-9F0E-41B8-8862-F69569DA3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17633DF-405C-4235-A1E3-515D4A1B2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0E3829B-25A8-4EEB-BCB8-8BC41FB2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3325-4015-4C69-8405-8DA407CDAF3B}" type="datetimeFigureOut">
              <a:rPr lang="pl-PL" smtClean="0"/>
              <a:t>20.03.2020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86BF9DF-41DE-4274-93FB-5BC14BC2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83E30F-7346-47F6-9D61-A41CFF4D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003D-41C4-4C1C-8211-179824C293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026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CD12AC-1E89-4E68-986D-F604CA3D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4E497F-B7F8-43A1-BC4B-75C154A5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421C858-AF43-4F46-AF37-E4C0D4AB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3325-4015-4C69-8405-8DA407CDAF3B}" type="datetimeFigureOut">
              <a:rPr lang="pl-PL" smtClean="0"/>
              <a:t>20.03.2020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F25DE5D-E2E9-4FFD-AD94-3451E112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91445C-6D29-4935-851F-809892B6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003D-41C4-4C1C-8211-179824C293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533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C1CC4E-8796-4C6F-813E-A820CD57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2223C74-EB9F-412E-85CF-9E6F54234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B4DAA5-696C-4157-9D7A-A40F4126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3325-4015-4C69-8405-8DA407CDAF3B}" type="datetimeFigureOut">
              <a:rPr lang="pl-PL" smtClean="0"/>
              <a:t>20.03.2020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85DCB7-3276-4C1B-A9C5-E8703BA0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1ECD14-51CA-4FEC-A954-BC10C651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003D-41C4-4C1C-8211-179824C293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80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EA30EC-275F-4116-A4E4-C3A7E448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CEBE0B-40E7-49D5-B6D1-49A4606B6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0F4B30E-FF78-4959-95A9-10468F215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2DF2C33-3CE8-44D3-893D-2D1E6643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3325-4015-4C69-8405-8DA407CDAF3B}" type="datetimeFigureOut">
              <a:rPr lang="pl-PL" smtClean="0"/>
              <a:t>20.03.2020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F2988BA-CB8B-43BD-8845-52C9FCBF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406DAD3-F2AA-4434-B33A-D3CC4C72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003D-41C4-4C1C-8211-179824C293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389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CF977C-425F-46B0-849E-3BCD83E9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AC177D-7F5C-476D-AE1C-93BE06F4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93040D9-B516-45AB-9948-97A465FC4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E2C6C60-4EF2-456B-BCD2-7B203C947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D61537F-5A53-409C-8477-591D2CAEF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9AD8C2A-E313-4117-A7A3-4A2C538B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3325-4015-4C69-8405-8DA407CDAF3B}" type="datetimeFigureOut">
              <a:rPr lang="pl-PL" smtClean="0"/>
              <a:t>20.03.2020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6EA7F71-1A1E-4260-945E-5E775E9E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CA05C67-EA4B-4339-BEEF-D69EB936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003D-41C4-4C1C-8211-179824C293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935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DE3D0B-4BDE-491D-AA6D-3E92BE51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FA50050-DFA7-429D-B7D7-C912F491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3325-4015-4C69-8405-8DA407CDAF3B}" type="datetimeFigureOut">
              <a:rPr lang="pl-PL" smtClean="0"/>
              <a:t>20.03.2020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45FDD3C-51F1-4EA3-BBFB-8FD9C55B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3619A54-A2D6-4B64-B374-10A5FDD4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003D-41C4-4C1C-8211-179824C293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191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2AD38DF-6FF4-44FF-9EED-D295C2EE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3325-4015-4C69-8405-8DA407CDAF3B}" type="datetimeFigureOut">
              <a:rPr lang="pl-PL" smtClean="0"/>
              <a:t>20.03.2020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4ACC7FE-112D-4EAE-82F4-1BC01A94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05F7521-AE0F-46F4-8AF4-1A0681D3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003D-41C4-4C1C-8211-179824C293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033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4AFB85-8944-4232-B0ED-EFDD7FD7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323EB0-C685-41E9-A454-DA800D40B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48C76BF-10BA-49EC-B6B6-506FEC349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7D586AD-1B9B-465B-A075-6DCC7840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3325-4015-4C69-8405-8DA407CDAF3B}" type="datetimeFigureOut">
              <a:rPr lang="pl-PL" smtClean="0"/>
              <a:t>20.03.2020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95E27C5-133D-4A64-BCFC-F93934B1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32DF6EF-E59F-4FCD-A8DE-4CFDE881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003D-41C4-4C1C-8211-179824C293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635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5FE430-E8C0-4152-A12A-8C1F9DC3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030EF56-B23B-447E-A8F6-29D03C02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8B8A41D-D38D-4A1A-B810-2A23AAF21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922EDC7-A15A-4004-92C3-619D6D79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3325-4015-4C69-8405-8DA407CDAF3B}" type="datetimeFigureOut">
              <a:rPr lang="pl-PL" smtClean="0"/>
              <a:t>20.03.2020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112A580-3787-4F2F-A9E3-CC96C940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3C50B55-3718-4B41-A2CD-F4B5AF49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003D-41C4-4C1C-8211-179824C293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666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EA688D3-3F30-418C-A68D-4B0346DE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70DBF31-793C-450C-9B5F-94B93EB8E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0AC9A1-A8B9-4561-89CC-AA210F0A5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3325-4015-4C69-8405-8DA407CDAF3B}" type="datetimeFigureOut">
              <a:rPr lang="pl-PL" smtClean="0"/>
              <a:t>20.03.2020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938794-307B-466D-9EE7-437156350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93F809-109B-451D-9994-D35EC45BE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0003D-41C4-4C1C-8211-179824C293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132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0377042787901257?via%3Dihub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ndfonline.com/doi/abs/10.1080/03610927408827101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kmodes/" TargetMode="External"/><Relationship Id="rId2" Type="http://schemas.openxmlformats.org/officeDocument/2006/relationships/hyperlink" Target="http://citeseerx.ist.psu.edu/viewdoc/download?doi=10.1.1.15.4028&amp;rep=rep1&amp;type=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kmodes/" TargetMode="External"/><Relationship Id="rId2" Type="http://schemas.openxmlformats.org/officeDocument/2006/relationships/hyperlink" Target="http://citeseerx.ist.psu.edu/viewdoc/download?doi=10.1.1.15.4028&amp;rep=rep1&amp;type=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eb.stanford.edu/class/ee103/visualizations/kmeans/kmean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9366FF-7AF3-4037-8E8D-B3A1F6DD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EA1429-7425-40EE-8A0A-BC52B5B22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Czym jest grupowanie?</a:t>
            </a:r>
          </a:p>
          <a:p>
            <a:r>
              <a:rPr lang="pl-PL" dirty="0"/>
              <a:t>Proces grupowania</a:t>
            </a:r>
          </a:p>
          <a:p>
            <a:pPr lvl="1"/>
            <a:r>
              <a:rPr lang="pl-PL" dirty="0"/>
              <a:t>Reprezentacja obiektów, miary odległości</a:t>
            </a:r>
          </a:p>
          <a:p>
            <a:r>
              <a:rPr lang="pl-PL" dirty="0"/>
              <a:t>Rodzaje algorytmów grupowania</a:t>
            </a:r>
          </a:p>
          <a:p>
            <a:pPr lvl="1"/>
            <a:r>
              <a:rPr lang="pl-PL" dirty="0"/>
              <a:t>Podejścia oparte na podziale – metoda k-średnich</a:t>
            </a:r>
          </a:p>
          <a:p>
            <a:pPr lvl="1"/>
            <a:r>
              <a:rPr lang="pl-PL" dirty="0"/>
              <a:t>Podejścia hierarchiczne – metoda aglomeracyjna i deglomeracyjna</a:t>
            </a:r>
          </a:p>
          <a:p>
            <a:r>
              <a:rPr lang="pl-PL" dirty="0"/>
              <a:t>Ocena jakości grupowania</a:t>
            </a:r>
          </a:p>
          <a:p>
            <a:r>
              <a:rPr lang="pl-PL" dirty="0"/>
              <a:t>Zastosowania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A0FA8BC-F59B-45A7-98D9-D8E1E6D33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797" y="304234"/>
            <a:ext cx="3978520" cy="27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97F770-CA7D-4940-9573-EC0A0391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Ocena jakości grupowania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63D4F81-C8B4-4B24-9145-8353AA8FC1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Wewnątrzgrupowa suma kwadratów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m – środek ciężkości każdego skupienia,</a:t>
                </a:r>
              </a:p>
              <a:p>
                <a:pPr marL="0" indent="0">
                  <a:buNone/>
                </a:pPr>
                <a:r>
                  <a:rPr lang="pl-PL" dirty="0"/>
                  <a:t>d – miara odległości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r>
                  <a:rPr lang="pl-PL" dirty="0"/>
                  <a:t>Mniejsze wartości oznaczają lepszą jakość grupowania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63D4F81-C8B4-4B24-9145-8353AA8FC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wal 3">
            <a:extLst>
              <a:ext uri="{FF2B5EF4-FFF2-40B4-BE49-F238E27FC236}">
                <a16:creationId xmlns:a16="http://schemas.microsoft.com/office/drawing/2014/main" id="{0E58EAA3-CF6B-4AF0-A6AB-B03700ED230D}"/>
              </a:ext>
            </a:extLst>
          </p:cNvPr>
          <p:cNvSpPr/>
          <p:nvPr/>
        </p:nvSpPr>
        <p:spPr>
          <a:xfrm>
            <a:off x="9112108" y="2524973"/>
            <a:ext cx="109289" cy="105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BC8701E7-CAB8-4CD0-B610-D90B66FFD0EC}"/>
              </a:ext>
            </a:extLst>
          </p:cNvPr>
          <p:cNvSpPr/>
          <p:nvPr/>
        </p:nvSpPr>
        <p:spPr>
          <a:xfrm>
            <a:off x="9370768" y="2812310"/>
            <a:ext cx="109289" cy="105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8901DA66-DAD2-42E1-9D38-4AAF2A2EAD8E}"/>
              </a:ext>
            </a:extLst>
          </p:cNvPr>
          <p:cNvSpPr/>
          <p:nvPr/>
        </p:nvSpPr>
        <p:spPr>
          <a:xfrm>
            <a:off x="9513380" y="2538954"/>
            <a:ext cx="109289" cy="105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3416B949-0984-4C77-87E3-77419DF3D873}"/>
              </a:ext>
            </a:extLst>
          </p:cNvPr>
          <p:cNvSpPr/>
          <p:nvPr/>
        </p:nvSpPr>
        <p:spPr>
          <a:xfrm>
            <a:off x="9183414" y="2734012"/>
            <a:ext cx="109289" cy="105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BFB74520-1D0B-4F74-829C-727C90C7696C}"/>
              </a:ext>
            </a:extLst>
          </p:cNvPr>
          <p:cNvSpPr/>
          <p:nvPr/>
        </p:nvSpPr>
        <p:spPr>
          <a:xfrm>
            <a:off x="9655293" y="3071656"/>
            <a:ext cx="109289" cy="105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65FAE5C9-FB23-4115-9A13-4857795E2F5E}"/>
              </a:ext>
            </a:extLst>
          </p:cNvPr>
          <p:cNvSpPr/>
          <p:nvPr/>
        </p:nvSpPr>
        <p:spPr>
          <a:xfrm>
            <a:off x="9264508" y="2677373"/>
            <a:ext cx="109289" cy="105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3BF03941-C62F-43C8-8F30-08FB55F8E948}"/>
              </a:ext>
            </a:extLst>
          </p:cNvPr>
          <p:cNvSpPr/>
          <p:nvPr/>
        </p:nvSpPr>
        <p:spPr>
          <a:xfrm>
            <a:off x="9386329" y="2771408"/>
            <a:ext cx="92679" cy="78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C35B6DFC-95F6-499B-8912-B5C8B7AC21C1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9191098" y="2611588"/>
            <a:ext cx="274337" cy="227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10D9B086-AC54-46B3-998A-DBC70598881D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9465435" y="2611588"/>
            <a:ext cx="63176" cy="171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D0B637E2-3712-4F5F-ABBC-08BDAAA1EBAF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9465435" y="2838622"/>
            <a:ext cx="212914" cy="273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8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BB3FD1-5F4B-4072-93BD-6A142929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Ocena jakości grupowania</a:t>
            </a:r>
            <a:br>
              <a:rPr lang="pl-PL" dirty="0"/>
            </a:br>
            <a:r>
              <a:rPr lang="pl-PL" sz="2800" dirty="0"/>
              <a:t>współczynnik Silhouette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1FEBA5-5770-4632-9E0B-301A2F65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– </a:t>
            </a:r>
            <a:r>
              <a:rPr lang="pl-PL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średnia odległość punktu do innych punktów w tym samym klastrze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 </a:t>
            </a:r>
            <a:r>
              <a:rPr lang="en-US" altLang="ko-KR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–</a:t>
            </a:r>
            <a:r>
              <a:rPr lang="pl-PL" altLang="ko-KR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pl-PL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maksymalny średni dystans punktu do wszystkich punktów z najbliższego klastra</a:t>
            </a:r>
            <a:endParaRPr lang="pl-PL" altLang="ko-KR" b="1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Wartości bliskie -1 oznaczają słabą jakość klasyfikacji, natomiast wartości bliskie 1 – dobrą.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>
                <a:extLst>
                  <a:ext uri="{FF2B5EF4-FFF2-40B4-BE49-F238E27FC236}">
                    <a16:creationId xmlns:a16="http://schemas.microsoft.com/office/drawing/2014/main" id="{0BD69D27-7D6B-41F5-A2AB-77BD84AC6D01}"/>
                  </a:ext>
                </a:extLst>
              </p:cNvPr>
              <p:cNvSpPr/>
              <p:nvPr/>
            </p:nvSpPr>
            <p:spPr>
              <a:xfrm>
                <a:off x="4674291" y="1890737"/>
                <a:ext cx="2532040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𝑠</m:t>
                      </m:r>
                      <m:d>
                        <m:dPr>
                          <m:ctrlPr>
                            <a:rPr lang="pl-PL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pl-PL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</m:e>
                      </m:d>
                      <m:r>
                        <a:rPr lang="pl-PL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pl-PL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pl-PL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  <m:r>
                            <a:rPr lang="pl-PL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r>
                            <a:rPr lang="pl-PL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pl-PL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 −</m:t>
                          </m:r>
                          <m:r>
                            <a:rPr lang="pl-PL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  <m:r>
                            <a:rPr lang="pl-PL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r>
                            <a:rPr lang="pl-PL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pl-PL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l-PL" altLang="ko-KR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max</m:t>
                          </m:r>
                          <m:r>
                            <a:rPr lang="pl-PL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⁡( </m:t>
                          </m:r>
                          <m:r>
                            <a:rPr lang="pl-PL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  <m:r>
                            <a:rPr lang="pl-PL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r>
                            <a:rPr lang="pl-PL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pl-PL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),</m:t>
                          </m:r>
                          <m:r>
                            <a:rPr lang="pl-PL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pl-PL" altLang="ko-K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pl-PL" altLang="ko-K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l-PL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)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" name="Prostokąt 3">
                <a:extLst>
                  <a:ext uri="{FF2B5EF4-FFF2-40B4-BE49-F238E27FC236}">
                    <a16:creationId xmlns:a16="http://schemas.microsoft.com/office/drawing/2014/main" id="{0BD69D27-7D6B-41F5-A2AB-77BD84AC6D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291" y="1890737"/>
                <a:ext cx="2532040" cy="669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rostokąt 4">
            <a:extLst>
              <a:ext uri="{FF2B5EF4-FFF2-40B4-BE49-F238E27FC236}">
                <a16:creationId xmlns:a16="http://schemas.microsoft.com/office/drawing/2014/main" id="{7EE714FE-F5E4-4F58-BDF7-7CA8DC5244EA}"/>
              </a:ext>
            </a:extLst>
          </p:cNvPr>
          <p:cNvSpPr/>
          <p:nvPr/>
        </p:nvSpPr>
        <p:spPr>
          <a:xfrm>
            <a:off x="7018945" y="637701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100" dirty="0">
                <a:hlinkClick r:id="rId3"/>
              </a:rPr>
              <a:t>https://www.sciencedirect.com/science/article/pii/0377042787901257?via%3Dihub</a:t>
            </a:r>
            <a:endParaRPr lang="pl-PL" sz="11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24B2D73-AEC2-4C01-B54A-41A4EF49D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820" y="1027906"/>
            <a:ext cx="2762250" cy="2762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C001533-F0C7-4C92-B5C4-43136F4A8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820" y="701819"/>
            <a:ext cx="26479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86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BB3FD1-5F4B-4072-93BD-6A142929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Ocena jakości grupowania</a:t>
            </a:r>
            <a:br>
              <a:rPr lang="pl-PL" dirty="0"/>
            </a:br>
            <a:r>
              <a:rPr lang="pl-PL" sz="2800" dirty="0"/>
              <a:t>współczynnik </a:t>
            </a:r>
            <a:r>
              <a:rPr lang="pl-PL" sz="2800" dirty="0" err="1"/>
              <a:t>Calińskiego-Harabasza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1FEBA5-5770-4632-9E0B-301A2F65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090"/>
            <a:ext cx="10515600" cy="4351338"/>
          </a:xfrm>
        </p:spPr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K – liczba klastrów, N – liczba obserwacji,</a:t>
            </a:r>
          </a:p>
          <a:p>
            <a:pPr marL="0" indent="0">
              <a:buNone/>
            </a:pPr>
            <a:r>
              <a:rPr lang="pl-PL" dirty="0"/>
              <a:t>SSW – wariancja wewnątrz-klastrowa</a:t>
            </a:r>
          </a:p>
          <a:p>
            <a:pPr marL="0" indent="0">
              <a:buNone/>
            </a:pPr>
            <a:r>
              <a:rPr lang="pl-PL" dirty="0"/>
              <a:t>SSB – wariancja między-klastrowa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Zwany również kryterium proporcji wariancji</a:t>
            </a:r>
          </a:p>
          <a:p>
            <a:r>
              <a:rPr lang="pl-PL" dirty="0"/>
              <a:t>Im wyższa wartość tym lepiej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954AC69-0216-495C-8568-1D31EBA61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674" y="504824"/>
            <a:ext cx="3190875" cy="352425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F2F555B0-4474-4DD8-92DA-4586F3197805}"/>
              </a:ext>
            </a:extLst>
          </p:cNvPr>
          <p:cNvSpPr/>
          <p:nvPr/>
        </p:nvSpPr>
        <p:spPr>
          <a:xfrm>
            <a:off x="7798130" y="645683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100" dirty="0">
                <a:hlinkClick r:id="rId3"/>
              </a:rPr>
              <a:t>https://www.tandfonline.com/doi/abs/10.1080/03610927408827101</a:t>
            </a:r>
            <a:endParaRPr lang="pl-PL" sz="11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9B4DB92B-4932-4129-B978-44A42FDD1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087" y="1898090"/>
            <a:ext cx="16478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5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BB3FD1-5F4B-4072-93BD-6A142929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4835" cy="1325563"/>
          </a:xfrm>
        </p:spPr>
        <p:txBody>
          <a:bodyPr>
            <a:normAutofit fontScale="90000"/>
          </a:bodyPr>
          <a:lstStyle/>
          <a:p>
            <a:r>
              <a:rPr lang="pl-PL" dirty="0"/>
              <a:t>Co w przypadku kiedy analizujemy zmienne kategorialne?</a:t>
            </a:r>
            <a:br>
              <a:rPr lang="pl-PL" dirty="0"/>
            </a:br>
            <a:r>
              <a:rPr lang="pl-PL" sz="2800" dirty="0"/>
              <a:t>Metoda k-</a:t>
            </a:r>
            <a:r>
              <a:rPr lang="pl-PL" sz="2800" dirty="0" err="1"/>
              <a:t>modes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1FEBA5-5770-4632-9E0B-301A2F65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049"/>
            <a:ext cx="10515600" cy="4444379"/>
          </a:xfrm>
        </p:spPr>
        <p:txBody>
          <a:bodyPr/>
          <a:lstStyle/>
          <a:p>
            <a:r>
              <a:rPr lang="pl-PL" dirty="0"/>
              <a:t>W swojej koncepcji jest zbliżony do k-</a:t>
            </a:r>
            <a:r>
              <a:rPr lang="pl-PL" dirty="0" err="1"/>
              <a:t>means</a:t>
            </a:r>
            <a:endParaRPr lang="pl-PL" dirty="0"/>
          </a:p>
          <a:p>
            <a:r>
              <a:rPr lang="pl-PL" dirty="0" err="1"/>
              <a:t>Reprezentatem</a:t>
            </a:r>
            <a:r>
              <a:rPr lang="pl-PL" dirty="0"/>
              <a:t> obiektów typowych nie będą wartości średnie tylko najczęstsze (</a:t>
            </a:r>
            <a:r>
              <a:rPr lang="pl-PL" dirty="0" err="1"/>
              <a:t>mode</a:t>
            </a:r>
            <a:r>
              <a:rPr lang="pl-PL" dirty="0"/>
              <a:t>)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r>
              <a:rPr lang="pl-PL" dirty="0"/>
              <a:t>Dystans jest zamieniony na niepodobieństwo (</a:t>
            </a:r>
            <a:r>
              <a:rPr lang="pl-PL" dirty="0" err="1"/>
              <a:t>dissimilarity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F2F555B0-4474-4DD8-92DA-4586F3197805}"/>
              </a:ext>
            </a:extLst>
          </p:cNvPr>
          <p:cNvSpPr/>
          <p:nvPr/>
        </p:nvSpPr>
        <p:spPr>
          <a:xfrm>
            <a:off x="6749506" y="649287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hlinkClick r:id="rId2"/>
              </a:rPr>
              <a:t>http://citeseerx.ist.psu.edu/viewdoc/download?doi=10.1.1.15.4028&amp;rep=rep1&amp;type=pdf</a:t>
            </a:r>
            <a:endParaRPr lang="pl-PL" sz="1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77CB9F-0CDD-4DFF-BBFF-A0289ACA1998}"/>
              </a:ext>
            </a:extLst>
          </p:cNvPr>
          <p:cNvSpPr/>
          <p:nvPr/>
        </p:nvSpPr>
        <p:spPr>
          <a:xfrm>
            <a:off x="6749506" y="6231265"/>
            <a:ext cx="21146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>
                <a:hlinkClick r:id="rId3"/>
              </a:rPr>
              <a:t>https://pypi.org/project/kmodes/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7973A-B3F2-4474-9DA9-BFCB35BFA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836" y="3037729"/>
            <a:ext cx="31051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3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BB3FD1-5F4B-4072-93BD-6A142929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4835" cy="1325563"/>
          </a:xfrm>
        </p:spPr>
        <p:txBody>
          <a:bodyPr>
            <a:normAutofit fontScale="90000"/>
          </a:bodyPr>
          <a:lstStyle/>
          <a:p>
            <a:r>
              <a:rPr lang="pl-PL" dirty="0"/>
              <a:t>Co w przypadku kiedy analizujemy zmienne kategorialne oraz numeryczne?</a:t>
            </a:r>
            <a:br>
              <a:rPr lang="pl-PL" dirty="0"/>
            </a:br>
            <a:r>
              <a:rPr lang="pl-PL" sz="2800" dirty="0"/>
              <a:t>Metoda k - </a:t>
            </a:r>
            <a:r>
              <a:rPr lang="pl-PL" sz="2800" dirty="0" err="1"/>
              <a:t>prototypes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1FEBA5-5770-4632-9E0B-301A2F65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049"/>
            <a:ext cx="10515600" cy="4444379"/>
          </a:xfrm>
        </p:spPr>
        <p:txBody>
          <a:bodyPr/>
          <a:lstStyle/>
          <a:p>
            <a:r>
              <a:rPr lang="pl-PL" dirty="0"/>
              <a:t>Połączenie k-</a:t>
            </a:r>
            <a:r>
              <a:rPr lang="pl-PL" dirty="0" err="1"/>
              <a:t>means</a:t>
            </a:r>
            <a:r>
              <a:rPr lang="pl-PL" dirty="0"/>
              <a:t> i k-</a:t>
            </a:r>
            <a:r>
              <a:rPr lang="pl-PL" dirty="0" err="1"/>
              <a:t>modes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r>
              <a:rPr lang="pl-PL" dirty="0"/>
              <a:t>Niepodobieństwo jest składową niepodobieństwa zmiennych kategorialnych i odległością zmiennych metrycznych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F2F555B0-4474-4DD8-92DA-4586F3197805}"/>
              </a:ext>
            </a:extLst>
          </p:cNvPr>
          <p:cNvSpPr/>
          <p:nvPr/>
        </p:nvSpPr>
        <p:spPr>
          <a:xfrm>
            <a:off x="6749506" y="649287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hlinkClick r:id="rId2"/>
              </a:rPr>
              <a:t>http://citeseerx.ist.psu.edu/viewdoc/download?doi=10.1.1.15.4028&amp;rep=rep1&amp;type=pdf</a:t>
            </a:r>
            <a:endParaRPr lang="pl-PL" sz="1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77CB9F-0CDD-4DFF-BBFF-A0289ACA1998}"/>
              </a:ext>
            </a:extLst>
          </p:cNvPr>
          <p:cNvSpPr/>
          <p:nvPr/>
        </p:nvSpPr>
        <p:spPr>
          <a:xfrm>
            <a:off x="6749506" y="6231265"/>
            <a:ext cx="21146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>
                <a:hlinkClick r:id="rId3"/>
              </a:rPr>
              <a:t>https://pypi.org/project/kmodes/</a:t>
            </a:r>
            <a:endParaRPr lang="en-GB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FCD452-6D41-4A03-A8E4-7EB60BF53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771" y="2542333"/>
            <a:ext cx="5473185" cy="11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BEF79F-C4BB-4774-83B3-9A39E7FF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83A3C4-C758-4FDD-AEF4-640567A75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Klasyfikacja dokumentów:</a:t>
            </a:r>
          </a:p>
          <a:p>
            <a:pPr lvl="1"/>
            <a:r>
              <a:rPr lang="pl-PL" dirty="0"/>
              <a:t>Znajdowanie podobnych sobie dokumentów tekstowych (np. newsów)</a:t>
            </a:r>
          </a:p>
          <a:p>
            <a:r>
              <a:rPr lang="pl-PL" dirty="0"/>
              <a:t>Segmentacja klientów</a:t>
            </a:r>
          </a:p>
          <a:p>
            <a:pPr lvl="1"/>
            <a:r>
              <a:rPr lang="pl-PL" dirty="0"/>
              <a:t>Znajdowanie grup konsumentów o zbliżonych preferencjach zakupowych</a:t>
            </a:r>
          </a:p>
          <a:p>
            <a:r>
              <a:rPr lang="pl-PL" dirty="0"/>
              <a:t>Analiza ruchu drogowego</a:t>
            </a:r>
          </a:p>
          <a:p>
            <a:pPr lvl="1"/>
            <a:r>
              <a:rPr lang="pl-PL" dirty="0"/>
              <a:t>Znajdowanie zbliżonych tras pojazdów – planowanie budowy dróg</a:t>
            </a:r>
          </a:p>
          <a:p>
            <a:r>
              <a:rPr lang="pl-PL" dirty="0"/>
              <a:t>Analiza anomalii</a:t>
            </a:r>
          </a:p>
          <a:p>
            <a:pPr lvl="1"/>
            <a:r>
              <a:rPr lang="pl-PL" dirty="0"/>
              <a:t>Ruch na stronach internetowych </a:t>
            </a:r>
          </a:p>
          <a:p>
            <a:r>
              <a:rPr lang="pl-PL" dirty="0"/>
              <a:t>Łączenie zespołów</a:t>
            </a:r>
          </a:p>
        </p:txBody>
      </p:sp>
    </p:spTree>
    <p:extLst>
      <p:ext uri="{BB962C8B-B14F-4D97-AF65-F5344CB8AC3E}">
        <p14:creationId xmlns:p14="http://schemas.microsoft.com/office/powerpoint/2010/main" val="12800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252CAC-F44B-48FF-82FE-7FF21B0A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grupowanie?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A00BB0-3AF7-4E1D-83A0-194E9BB13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1611953"/>
            <a:ext cx="7035140" cy="4351338"/>
          </a:xfrm>
        </p:spPr>
        <p:txBody>
          <a:bodyPr>
            <a:normAutofit fontScale="92500"/>
          </a:bodyPr>
          <a:lstStyle/>
          <a:p>
            <a:r>
              <a:rPr lang="pl-PL" dirty="0"/>
              <a:t>Grupowanie jest podział zbioru obiektów o podobnych cechach, fizycznych bądź abstrakcyjnych, na klasy obiektów o podobnych cechach nazywanych klastrami lub skupieniami</a:t>
            </a:r>
          </a:p>
          <a:p>
            <a:r>
              <a:rPr lang="pl-PL" dirty="0"/>
              <a:t>Klaster jest zatem zbiorem obiektów, które są podobne do siebie zgodnie z przyjętą funkcją podobieństwa</a:t>
            </a:r>
          </a:p>
          <a:p>
            <a:r>
              <a:rPr lang="pl-PL" dirty="0"/>
              <a:t>Technicznie: jest to problem grupowania obiektów, w których każdy jest reprezentowany przez n-wymiarowy wektor cech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770CBB4-1F78-4B98-8B78-6FB434E47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288" y="2379520"/>
            <a:ext cx="4018021" cy="264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392534-7677-42CD-855B-F794EE1D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Reprezentacja obiektów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4AEB842-978F-42D6-B351-B0D83F2473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4961" y="1690688"/>
                <a:ext cx="5158839" cy="4633171"/>
              </a:xfrm>
            </p:spPr>
            <p:txBody>
              <a:bodyPr/>
              <a:lstStyle/>
              <a:p>
                <a:r>
                  <a:rPr lang="pl-PL" dirty="0"/>
                  <a:t>Przyjmijmy, że każdy obiekt w próbce możemy określić za pomocą wektora cech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l-PL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2,…</m:t>
                          </m:r>
                        </m:sub>
                      </m:sSub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Każdy obiekt jest opisany przez zbiór atrybutów. Mogą to być atrybuty:</a:t>
                </a:r>
              </a:p>
              <a:p>
                <a:pPr lvl="1"/>
                <a:r>
                  <a:rPr lang="pl-PL" dirty="0"/>
                  <a:t>Ciągłe</a:t>
                </a:r>
              </a:p>
              <a:p>
                <a:pPr lvl="1"/>
                <a:r>
                  <a:rPr lang="pl-PL" dirty="0"/>
                  <a:t>Kategorialne</a:t>
                </a:r>
              </a:p>
              <a:p>
                <a:pPr lvl="1"/>
                <a:r>
                  <a:rPr lang="pl-PL" dirty="0"/>
                  <a:t>Binarne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4AEB842-978F-42D6-B351-B0D83F2473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4961" y="1690688"/>
                <a:ext cx="5158839" cy="4633171"/>
              </a:xfrm>
              <a:blipFill>
                <a:blip r:embed="rId2"/>
                <a:stretch>
                  <a:fillRect l="-2125" t="-210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az 4">
            <a:extLst>
              <a:ext uri="{FF2B5EF4-FFF2-40B4-BE49-F238E27FC236}">
                <a16:creationId xmlns:a16="http://schemas.microsoft.com/office/drawing/2014/main" id="{D047AE8C-75D9-4DCE-A2DC-F859A6C01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644" y="2333625"/>
            <a:ext cx="31242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2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221685-88BF-4C79-96A4-55C306D9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Miary odległości między obiektami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7508502-6DA1-41E8-87E2-CDC4C3EA82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69653" cy="4351338"/>
              </a:xfrm>
            </p:spPr>
            <p:txBody>
              <a:bodyPr/>
              <a:lstStyle/>
              <a:p>
                <a:r>
                  <a:rPr lang="pl-PL" dirty="0"/>
                  <a:t>Miara euklidesowa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pl-PL" dirty="0"/>
              </a:p>
              <a:p>
                <a:pPr lvl="1"/>
                <a:endParaRPr lang="pl-PL" dirty="0"/>
              </a:p>
              <a:p>
                <a:r>
                  <a:rPr lang="pl-PL" dirty="0"/>
                  <a:t>Odległość miejska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rad>
                  </m:oMath>
                </a14:m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Odległość cosinusowa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𝑠𝑖𝑚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7508502-6DA1-41E8-87E2-CDC4C3EA8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69653" cy="4351338"/>
              </a:xfrm>
              <a:blipFill>
                <a:blip r:embed="rId2"/>
                <a:stretch>
                  <a:fillRect l="-2045" t="-22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22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221685-88BF-4C79-96A4-55C306D9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oparte na podziale – k-średnich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508502-6DA1-41E8-87E2-CDC4C3EA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8654"/>
          </a:xfrm>
        </p:spPr>
        <p:txBody>
          <a:bodyPr/>
          <a:lstStyle/>
          <a:p>
            <a:r>
              <a:rPr lang="pl-PL" dirty="0"/>
              <a:t>Na samym początku musimy zdefiniować liczbę klastrów jaka nas interesuje. </a:t>
            </a:r>
          </a:p>
          <a:p>
            <a:r>
              <a:rPr lang="pl-PL" dirty="0"/>
              <a:t>Algorytm zaczyna od wyboru </a:t>
            </a:r>
            <a:r>
              <a:rPr lang="pl-PL" i="1" dirty="0"/>
              <a:t>k</a:t>
            </a:r>
            <a:r>
              <a:rPr lang="pl-PL" dirty="0"/>
              <a:t> losowych elementów, które będą centrami klastrów.</a:t>
            </a:r>
          </a:p>
          <a:p>
            <a:pPr lvl="1"/>
            <a:r>
              <a:rPr lang="pl-PL" dirty="0"/>
              <a:t>Następnie każdy element dodawany jest do klastra, do którego centrum znajduje się najbliżej. Po sklasyfikowaniu wszystkich elementów, wyznaczane są nowe środki ciężkości klastrów i proces jest ponawiany</a:t>
            </a:r>
          </a:p>
          <a:p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65B38FC-3BD2-4A34-927E-09F75FFA8EEB}"/>
              </a:ext>
            </a:extLst>
          </p:cNvPr>
          <p:cNvSpPr/>
          <p:nvPr/>
        </p:nvSpPr>
        <p:spPr>
          <a:xfrm>
            <a:off x="2198914" y="5659030"/>
            <a:ext cx="7794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http://web.stanford.edu/class/ee103/visualizations/kmeans/kmeans.html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234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221685-88BF-4C79-96A4-55C306D9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Podejścia hierarchiczne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508502-6DA1-41E8-87E2-CDC4C3EA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Metoda aglomeracyjna – zaczynamy od stanu, w którym wszystkie elementy są osobnymi skupieniami, i w każdym kolejnym przejściu pętli łączymy ze sobą skupienia znajdujące się najbliżej siebie</a:t>
            </a:r>
          </a:p>
          <a:p>
            <a:r>
              <a:rPr lang="pl-PL" dirty="0"/>
              <a:t>Metoda deglomeracyjna – zaczynamy od stanu, w którym wszystkie elementy są zgrupowane w jednym skupieniu, i rozdzielamy je na najbardziej odległe od siebie skupienia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Zaletą podejść hierarchicznych jest interpretowalna wizualizacja procesu łączenia zwana dendrogramem</a:t>
            </a:r>
          </a:p>
        </p:txBody>
      </p:sp>
    </p:spTree>
    <p:extLst>
      <p:ext uri="{BB962C8B-B14F-4D97-AF65-F5344CB8AC3E}">
        <p14:creationId xmlns:p14="http://schemas.microsoft.com/office/powerpoint/2010/main" val="171090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0F7E88-12C9-460C-8E5E-F303EB1C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Podejścia hierarchiczne – odległości między skupieniami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0C9E2826-B4F8-48FC-89E0-9C85BB27A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531186"/>
              </p:ext>
            </p:extLst>
          </p:nvPr>
        </p:nvGraphicFramePr>
        <p:xfrm>
          <a:off x="838200" y="1812022"/>
          <a:ext cx="10515600" cy="3246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445823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36985728"/>
                    </a:ext>
                  </a:extLst>
                </a:gridCol>
              </a:tblGrid>
              <a:tr h="1347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Metoda pojedynczego wiązania</a:t>
                      </a:r>
                    </a:p>
                    <a:p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Metoda całkowitego połączenia</a:t>
                      </a:r>
                    </a:p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303008"/>
                  </a:ext>
                </a:extLst>
              </a:tr>
              <a:tr h="1898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Metoda odległości między środkami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Metoda średniej odległości</a:t>
                      </a:r>
                    </a:p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4507"/>
                  </a:ext>
                </a:extLst>
              </a:tr>
            </a:tbl>
          </a:graphicData>
        </a:graphic>
      </p:graphicFrame>
      <p:sp>
        <p:nvSpPr>
          <p:cNvPr id="5" name="Owal 4">
            <a:extLst>
              <a:ext uri="{FF2B5EF4-FFF2-40B4-BE49-F238E27FC236}">
                <a16:creationId xmlns:a16="http://schemas.microsoft.com/office/drawing/2014/main" id="{E74416FB-FE3B-4995-BE72-B29085149037}"/>
              </a:ext>
            </a:extLst>
          </p:cNvPr>
          <p:cNvSpPr/>
          <p:nvPr/>
        </p:nvSpPr>
        <p:spPr>
          <a:xfrm>
            <a:off x="1283516" y="2407640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C956E181-9EDE-49C6-9C94-C8304EC02608}"/>
              </a:ext>
            </a:extLst>
          </p:cNvPr>
          <p:cNvSpPr/>
          <p:nvPr/>
        </p:nvSpPr>
        <p:spPr>
          <a:xfrm>
            <a:off x="1542176" y="2694977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397AEA03-F3D0-4525-BB6F-2F760EDBA1B4}"/>
              </a:ext>
            </a:extLst>
          </p:cNvPr>
          <p:cNvSpPr/>
          <p:nvPr/>
        </p:nvSpPr>
        <p:spPr>
          <a:xfrm>
            <a:off x="1684788" y="2421621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D865304B-08FA-4CC2-98A4-0D93DA1BFEE7}"/>
              </a:ext>
            </a:extLst>
          </p:cNvPr>
          <p:cNvSpPr/>
          <p:nvPr/>
        </p:nvSpPr>
        <p:spPr>
          <a:xfrm>
            <a:off x="1354822" y="2616679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9586AC0F-A0BB-4D39-86AA-9627DC2D0CA7}"/>
              </a:ext>
            </a:extLst>
          </p:cNvPr>
          <p:cNvSpPr/>
          <p:nvPr/>
        </p:nvSpPr>
        <p:spPr>
          <a:xfrm>
            <a:off x="1826701" y="2954323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94BD0384-89AC-46B6-8AA4-7F950645A2D7}"/>
              </a:ext>
            </a:extLst>
          </p:cNvPr>
          <p:cNvSpPr/>
          <p:nvPr/>
        </p:nvSpPr>
        <p:spPr>
          <a:xfrm>
            <a:off x="2671192" y="2407639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87A63DF5-6E17-4741-9170-54B303E05B1D}"/>
              </a:ext>
            </a:extLst>
          </p:cNvPr>
          <p:cNvSpPr/>
          <p:nvPr/>
        </p:nvSpPr>
        <p:spPr>
          <a:xfrm>
            <a:off x="1435916" y="2560040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FE7AA3C2-66A4-4A2D-B8A0-D860110E3EB0}"/>
              </a:ext>
            </a:extLst>
          </p:cNvPr>
          <p:cNvSpPr/>
          <p:nvPr/>
        </p:nvSpPr>
        <p:spPr>
          <a:xfrm>
            <a:off x="2899093" y="2766995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01ADA4DC-C1BE-44C9-9104-02D80AFA6EAD}"/>
              </a:ext>
            </a:extLst>
          </p:cNvPr>
          <p:cNvSpPr/>
          <p:nvPr/>
        </p:nvSpPr>
        <p:spPr>
          <a:xfrm>
            <a:off x="3330426" y="2468143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2115468D-123C-4503-9C21-B0668013D7EF}"/>
              </a:ext>
            </a:extLst>
          </p:cNvPr>
          <p:cNvSpPr/>
          <p:nvPr/>
        </p:nvSpPr>
        <p:spPr>
          <a:xfrm>
            <a:off x="3264011" y="3035798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B3275B4E-B12C-4A94-94A8-4E698BA02B19}"/>
              </a:ext>
            </a:extLst>
          </p:cNvPr>
          <p:cNvSpPr/>
          <p:nvPr/>
        </p:nvSpPr>
        <p:spPr>
          <a:xfrm>
            <a:off x="2571221" y="3060959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EFD322F7-8B99-4EF5-9D21-49D3CFBC34DD}"/>
              </a:ext>
            </a:extLst>
          </p:cNvPr>
          <p:cNvCxnSpPr>
            <a:cxnSpLocks/>
          </p:cNvCxnSpPr>
          <p:nvPr/>
        </p:nvCxnSpPr>
        <p:spPr>
          <a:xfrm>
            <a:off x="1898007" y="3035798"/>
            <a:ext cx="744520" cy="106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wal 17">
            <a:extLst>
              <a:ext uri="{FF2B5EF4-FFF2-40B4-BE49-F238E27FC236}">
                <a16:creationId xmlns:a16="http://schemas.microsoft.com/office/drawing/2014/main" id="{A205AFD1-9D8B-4EE6-96EB-27D0C5476522}"/>
              </a:ext>
            </a:extLst>
          </p:cNvPr>
          <p:cNvSpPr/>
          <p:nvPr/>
        </p:nvSpPr>
        <p:spPr>
          <a:xfrm>
            <a:off x="6737758" y="2298207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AEA34A99-4504-4876-BB2A-E5647493902A}"/>
              </a:ext>
            </a:extLst>
          </p:cNvPr>
          <p:cNvSpPr/>
          <p:nvPr/>
        </p:nvSpPr>
        <p:spPr>
          <a:xfrm>
            <a:off x="6996418" y="2585544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017FC74F-E5B2-4C42-9A97-687DADBA1AD9}"/>
              </a:ext>
            </a:extLst>
          </p:cNvPr>
          <p:cNvSpPr/>
          <p:nvPr/>
        </p:nvSpPr>
        <p:spPr>
          <a:xfrm>
            <a:off x="7139030" y="2312188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CA2C47A5-92FA-4ADC-A448-2A6BA828FED6}"/>
              </a:ext>
            </a:extLst>
          </p:cNvPr>
          <p:cNvSpPr/>
          <p:nvPr/>
        </p:nvSpPr>
        <p:spPr>
          <a:xfrm>
            <a:off x="6809064" y="2507246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7F23CE88-C63A-423A-A123-5CE146C17B2B}"/>
              </a:ext>
            </a:extLst>
          </p:cNvPr>
          <p:cNvSpPr/>
          <p:nvPr/>
        </p:nvSpPr>
        <p:spPr>
          <a:xfrm>
            <a:off x="7280943" y="2844890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id="{249BABD1-9935-4161-966B-A0B1FDD109C0}"/>
              </a:ext>
            </a:extLst>
          </p:cNvPr>
          <p:cNvSpPr/>
          <p:nvPr/>
        </p:nvSpPr>
        <p:spPr>
          <a:xfrm>
            <a:off x="8125434" y="2298206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5E9DCBE6-AE7E-447C-88C0-EC5777A870F7}"/>
              </a:ext>
            </a:extLst>
          </p:cNvPr>
          <p:cNvSpPr/>
          <p:nvPr/>
        </p:nvSpPr>
        <p:spPr>
          <a:xfrm>
            <a:off x="6890158" y="2450607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5098C5B5-9A7C-4F07-B6A2-A5FFDDA4745E}"/>
              </a:ext>
            </a:extLst>
          </p:cNvPr>
          <p:cNvSpPr/>
          <p:nvPr/>
        </p:nvSpPr>
        <p:spPr>
          <a:xfrm>
            <a:off x="8353335" y="2657562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id="{E850B89E-7075-4930-922C-DE50CF22503F}"/>
              </a:ext>
            </a:extLst>
          </p:cNvPr>
          <p:cNvSpPr/>
          <p:nvPr/>
        </p:nvSpPr>
        <p:spPr>
          <a:xfrm>
            <a:off x="8784668" y="2358710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Owal 26">
            <a:extLst>
              <a:ext uri="{FF2B5EF4-FFF2-40B4-BE49-F238E27FC236}">
                <a16:creationId xmlns:a16="http://schemas.microsoft.com/office/drawing/2014/main" id="{81CDC7E2-1C9C-4B72-BA8D-58E0343E2A33}"/>
              </a:ext>
            </a:extLst>
          </p:cNvPr>
          <p:cNvSpPr/>
          <p:nvPr/>
        </p:nvSpPr>
        <p:spPr>
          <a:xfrm>
            <a:off x="8718253" y="2926365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id="{D49B292E-6E95-4907-B1E9-B553B7F2A058}"/>
              </a:ext>
            </a:extLst>
          </p:cNvPr>
          <p:cNvSpPr/>
          <p:nvPr/>
        </p:nvSpPr>
        <p:spPr>
          <a:xfrm>
            <a:off x="8025463" y="2951526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C6E1C1CD-85B1-40FE-AF57-6FCEE68EB378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6838076" y="2387501"/>
            <a:ext cx="1880177" cy="61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wal 30">
            <a:extLst>
              <a:ext uri="{FF2B5EF4-FFF2-40B4-BE49-F238E27FC236}">
                <a16:creationId xmlns:a16="http://schemas.microsoft.com/office/drawing/2014/main" id="{96906F13-A528-4651-85BB-52F29E3FA597}"/>
              </a:ext>
            </a:extLst>
          </p:cNvPr>
          <p:cNvSpPr/>
          <p:nvPr/>
        </p:nvSpPr>
        <p:spPr>
          <a:xfrm>
            <a:off x="1492079" y="3852014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Owal 31">
            <a:extLst>
              <a:ext uri="{FF2B5EF4-FFF2-40B4-BE49-F238E27FC236}">
                <a16:creationId xmlns:a16="http://schemas.microsoft.com/office/drawing/2014/main" id="{2DC3F229-FD7D-45F9-911E-CB2759F9D1F3}"/>
              </a:ext>
            </a:extLst>
          </p:cNvPr>
          <p:cNvSpPr/>
          <p:nvPr/>
        </p:nvSpPr>
        <p:spPr>
          <a:xfrm>
            <a:off x="1750739" y="4139351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id="{0ADD90E1-178C-4F5B-B112-0F3F17C6410D}"/>
              </a:ext>
            </a:extLst>
          </p:cNvPr>
          <p:cNvSpPr/>
          <p:nvPr/>
        </p:nvSpPr>
        <p:spPr>
          <a:xfrm>
            <a:off x="1893351" y="3865995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id="{805ADFA3-733E-4E78-8857-BA120DE64E5E}"/>
              </a:ext>
            </a:extLst>
          </p:cNvPr>
          <p:cNvSpPr/>
          <p:nvPr/>
        </p:nvSpPr>
        <p:spPr>
          <a:xfrm>
            <a:off x="1563385" y="4061053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id="{B8C14768-1E4B-4412-96A0-CDBB07483FC3}"/>
              </a:ext>
            </a:extLst>
          </p:cNvPr>
          <p:cNvSpPr/>
          <p:nvPr/>
        </p:nvSpPr>
        <p:spPr>
          <a:xfrm>
            <a:off x="2035264" y="4398697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id="{467DAD5E-6AE2-4191-9B86-CA78E7D72D13}"/>
              </a:ext>
            </a:extLst>
          </p:cNvPr>
          <p:cNvSpPr/>
          <p:nvPr/>
        </p:nvSpPr>
        <p:spPr>
          <a:xfrm>
            <a:off x="2879755" y="3852013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id="{39A2C71B-1DE2-4BE4-BEB0-D26DD2A900EA}"/>
              </a:ext>
            </a:extLst>
          </p:cNvPr>
          <p:cNvSpPr/>
          <p:nvPr/>
        </p:nvSpPr>
        <p:spPr>
          <a:xfrm>
            <a:off x="1644479" y="4004414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1AE3028A-5F87-4E14-BB22-2FD430FF536F}"/>
              </a:ext>
            </a:extLst>
          </p:cNvPr>
          <p:cNvSpPr/>
          <p:nvPr/>
        </p:nvSpPr>
        <p:spPr>
          <a:xfrm>
            <a:off x="3107656" y="4211369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id="{2B5865E0-F4AC-4E3C-94C4-0045EB48EEB2}"/>
              </a:ext>
            </a:extLst>
          </p:cNvPr>
          <p:cNvSpPr/>
          <p:nvPr/>
        </p:nvSpPr>
        <p:spPr>
          <a:xfrm>
            <a:off x="3538989" y="3912517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:a16="http://schemas.microsoft.com/office/drawing/2014/main" id="{17A8A9C2-1B6B-42AC-BA82-B1BF2F639426}"/>
              </a:ext>
            </a:extLst>
          </p:cNvPr>
          <p:cNvSpPr/>
          <p:nvPr/>
        </p:nvSpPr>
        <p:spPr>
          <a:xfrm>
            <a:off x="3472574" y="4480172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:a16="http://schemas.microsoft.com/office/drawing/2014/main" id="{548BCAB5-1A2C-4859-A3DF-A76B20C29CA1}"/>
              </a:ext>
            </a:extLst>
          </p:cNvPr>
          <p:cNvSpPr/>
          <p:nvPr/>
        </p:nvSpPr>
        <p:spPr>
          <a:xfrm>
            <a:off x="2779784" y="4505333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id="{311C9C35-F4E6-4390-B4AD-597112115F2D}"/>
              </a:ext>
            </a:extLst>
          </p:cNvPr>
          <p:cNvSpPr/>
          <p:nvPr/>
        </p:nvSpPr>
        <p:spPr>
          <a:xfrm>
            <a:off x="3178962" y="4281964"/>
            <a:ext cx="120937" cy="1066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id="{5666D7EE-4256-4249-9DF1-865DF9700739}"/>
              </a:ext>
            </a:extLst>
          </p:cNvPr>
          <p:cNvSpPr/>
          <p:nvPr/>
        </p:nvSpPr>
        <p:spPr>
          <a:xfrm>
            <a:off x="1771364" y="4107858"/>
            <a:ext cx="120937" cy="1066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5" name="Łącznik prosty 44">
            <a:extLst>
              <a:ext uri="{FF2B5EF4-FFF2-40B4-BE49-F238E27FC236}">
                <a16:creationId xmlns:a16="http://schemas.microsoft.com/office/drawing/2014/main" id="{0BDDD718-5752-40A3-A682-02DCAFB40562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878669" y="4170232"/>
            <a:ext cx="1318004" cy="12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wal 46">
            <a:extLst>
              <a:ext uri="{FF2B5EF4-FFF2-40B4-BE49-F238E27FC236}">
                <a16:creationId xmlns:a16="http://schemas.microsoft.com/office/drawing/2014/main" id="{7CE6D101-5678-4198-95EA-1DEE4D7E8779}"/>
              </a:ext>
            </a:extLst>
          </p:cNvPr>
          <p:cNvSpPr/>
          <p:nvPr/>
        </p:nvSpPr>
        <p:spPr>
          <a:xfrm>
            <a:off x="6809064" y="3828898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:a16="http://schemas.microsoft.com/office/drawing/2014/main" id="{A0D41E97-93C0-44C0-91F9-33DE2B293C9C}"/>
              </a:ext>
            </a:extLst>
          </p:cNvPr>
          <p:cNvSpPr/>
          <p:nvPr/>
        </p:nvSpPr>
        <p:spPr>
          <a:xfrm>
            <a:off x="7067724" y="4116235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:a16="http://schemas.microsoft.com/office/drawing/2014/main" id="{6AE6BC4B-C403-4395-8044-5D21F6554806}"/>
              </a:ext>
            </a:extLst>
          </p:cNvPr>
          <p:cNvSpPr/>
          <p:nvPr/>
        </p:nvSpPr>
        <p:spPr>
          <a:xfrm>
            <a:off x="7210336" y="3842879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id="{5B545C18-041B-47EC-B6D6-BF4F57284397}"/>
              </a:ext>
            </a:extLst>
          </p:cNvPr>
          <p:cNvSpPr/>
          <p:nvPr/>
        </p:nvSpPr>
        <p:spPr>
          <a:xfrm>
            <a:off x="6880370" y="4037937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id="{34D932EB-DE7C-453B-A8E0-EA00A85DCE16}"/>
              </a:ext>
            </a:extLst>
          </p:cNvPr>
          <p:cNvSpPr/>
          <p:nvPr/>
        </p:nvSpPr>
        <p:spPr>
          <a:xfrm>
            <a:off x="7352249" y="4375581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id="{53B2A502-8B35-4797-95B3-614304A3D4BB}"/>
              </a:ext>
            </a:extLst>
          </p:cNvPr>
          <p:cNvSpPr/>
          <p:nvPr/>
        </p:nvSpPr>
        <p:spPr>
          <a:xfrm>
            <a:off x="8196740" y="3828897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:a16="http://schemas.microsoft.com/office/drawing/2014/main" id="{2272DEA7-C2FA-48AE-983A-FF5151F203C0}"/>
              </a:ext>
            </a:extLst>
          </p:cNvPr>
          <p:cNvSpPr/>
          <p:nvPr/>
        </p:nvSpPr>
        <p:spPr>
          <a:xfrm>
            <a:off x="6961464" y="3981298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id="{645981B6-BF22-4F16-9046-0839889E832B}"/>
              </a:ext>
            </a:extLst>
          </p:cNvPr>
          <p:cNvSpPr/>
          <p:nvPr/>
        </p:nvSpPr>
        <p:spPr>
          <a:xfrm>
            <a:off x="8424641" y="4188253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id="{94D9E5F9-4DEF-4CEF-B330-3A569F7DF89E}"/>
              </a:ext>
            </a:extLst>
          </p:cNvPr>
          <p:cNvSpPr/>
          <p:nvPr/>
        </p:nvSpPr>
        <p:spPr>
          <a:xfrm>
            <a:off x="8855974" y="3889401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id="{E00E9283-DCCC-4CE1-B4C8-FAB49E8F67C8}"/>
              </a:ext>
            </a:extLst>
          </p:cNvPr>
          <p:cNvSpPr/>
          <p:nvPr/>
        </p:nvSpPr>
        <p:spPr>
          <a:xfrm>
            <a:off x="8789559" y="4457056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id="{F8C1022B-8FCD-4FA0-B00E-418AB0D29EAB}"/>
              </a:ext>
            </a:extLst>
          </p:cNvPr>
          <p:cNvSpPr/>
          <p:nvPr/>
        </p:nvSpPr>
        <p:spPr>
          <a:xfrm>
            <a:off x="8096769" y="4482217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8" name="Łącznik prosty 57">
            <a:extLst>
              <a:ext uri="{FF2B5EF4-FFF2-40B4-BE49-F238E27FC236}">
                <a16:creationId xmlns:a16="http://schemas.microsoft.com/office/drawing/2014/main" id="{9110B04B-81F8-40D2-95FA-EACD878E17B4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7339022" y="3900204"/>
            <a:ext cx="857718" cy="20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59">
            <a:extLst>
              <a:ext uri="{FF2B5EF4-FFF2-40B4-BE49-F238E27FC236}">
                <a16:creationId xmlns:a16="http://schemas.microsoft.com/office/drawing/2014/main" id="{C8A341AD-930D-4DBF-813B-444A118230B1}"/>
              </a:ext>
            </a:extLst>
          </p:cNvPr>
          <p:cNvCxnSpPr>
            <a:cxnSpLocks/>
            <a:endCxn id="55" idx="3"/>
          </p:cNvCxnSpPr>
          <p:nvPr/>
        </p:nvCxnSpPr>
        <p:spPr>
          <a:xfrm>
            <a:off x="7274330" y="3956447"/>
            <a:ext cx="1602529" cy="54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61">
            <a:extLst>
              <a:ext uri="{FF2B5EF4-FFF2-40B4-BE49-F238E27FC236}">
                <a16:creationId xmlns:a16="http://schemas.microsoft.com/office/drawing/2014/main" id="{3CE2ECA4-9923-408E-95D3-70029CEBD87B}"/>
              </a:ext>
            </a:extLst>
          </p:cNvPr>
          <p:cNvCxnSpPr>
            <a:cxnSpLocks/>
            <a:stCxn id="49" idx="5"/>
            <a:endCxn id="54" idx="2"/>
          </p:cNvCxnSpPr>
          <p:nvPr/>
        </p:nvCxnSpPr>
        <p:spPr>
          <a:xfrm>
            <a:off x="7332063" y="3964607"/>
            <a:ext cx="1092578" cy="294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65">
            <a:extLst>
              <a:ext uri="{FF2B5EF4-FFF2-40B4-BE49-F238E27FC236}">
                <a16:creationId xmlns:a16="http://schemas.microsoft.com/office/drawing/2014/main" id="{92D6BD68-65BA-49AE-B710-D1A98C807639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7281642" y="3985492"/>
            <a:ext cx="836012" cy="51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68">
            <a:extLst>
              <a:ext uri="{FF2B5EF4-FFF2-40B4-BE49-F238E27FC236}">
                <a16:creationId xmlns:a16="http://schemas.microsoft.com/office/drawing/2014/main" id="{BDD95248-121F-43AB-96FB-5FF38E5B9B3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7342506" y="3928405"/>
            <a:ext cx="1467938" cy="549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70">
            <a:extLst>
              <a:ext uri="{FF2B5EF4-FFF2-40B4-BE49-F238E27FC236}">
                <a16:creationId xmlns:a16="http://schemas.microsoft.com/office/drawing/2014/main" id="{DF4F9265-7DF3-40F0-B85F-EAAD17EB5535}"/>
              </a:ext>
            </a:extLst>
          </p:cNvPr>
          <p:cNvCxnSpPr>
            <a:cxnSpLocks/>
            <a:endCxn id="57" idx="5"/>
          </p:cNvCxnSpPr>
          <p:nvPr/>
        </p:nvCxnSpPr>
        <p:spPr>
          <a:xfrm>
            <a:off x="7410682" y="4420579"/>
            <a:ext cx="807814" cy="183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Łącznik prosty 72">
            <a:extLst>
              <a:ext uri="{FF2B5EF4-FFF2-40B4-BE49-F238E27FC236}">
                <a16:creationId xmlns:a16="http://schemas.microsoft.com/office/drawing/2014/main" id="{91602044-892F-45A7-B7CC-B2FF095F1E36}"/>
              </a:ext>
            </a:extLst>
          </p:cNvPr>
          <p:cNvCxnSpPr>
            <a:cxnSpLocks/>
            <a:endCxn id="56" idx="6"/>
          </p:cNvCxnSpPr>
          <p:nvPr/>
        </p:nvCxnSpPr>
        <p:spPr>
          <a:xfrm>
            <a:off x="7428069" y="4505492"/>
            <a:ext cx="1504102" cy="22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Łącznik prosty 74">
            <a:extLst>
              <a:ext uri="{FF2B5EF4-FFF2-40B4-BE49-F238E27FC236}">
                <a16:creationId xmlns:a16="http://schemas.microsoft.com/office/drawing/2014/main" id="{8E882B3C-BEC7-4B88-B286-3924BB34D72A}"/>
              </a:ext>
            </a:extLst>
          </p:cNvPr>
          <p:cNvCxnSpPr>
            <a:cxnSpLocks/>
            <a:endCxn id="54" idx="7"/>
          </p:cNvCxnSpPr>
          <p:nvPr/>
        </p:nvCxnSpPr>
        <p:spPr>
          <a:xfrm flipV="1">
            <a:off x="7388368" y="4209138"/>
            <a:ext cx="1158000" cy="172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Łącznik prosty 76">
            <a:extLst>
              <a:ext uri="{FF2B5EF4-FFF2-40B4-BE49-F238E27FC236}">
                <a16:creationId xmlns:a16="http://schemas.microsoft.com/office/drawing/2014/main" id="{FE837531-D6AF-4B7C-B4B8-931080AE38F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7398811" y="4011129"/>
            <a:ext cx="1478048" cy="43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78">
            <a:extLst>
              <a:ext uri="{FF2B5EF4-FFF2-40B4-BE49-F238E27FC236}">
                <a16:creationId xmlns:a16="http://schemas.microsoft.com/office/drawing/2014/main" id="{C782C477-AF2B-4BB2-9430-5A765B0229FE}"/>
              </a:ext>
            </a:extLst>
          </p:cNvPr>
          <p:cNvCxnSpPr>
            <a:cxnSpLocks/>
            <a:stCxn id="51" idx="1"/>
            <a:endCxn id="52" idx="5"/>
          </p:cNvCxnSpPr>
          <p:nvPr/>
        </p:nvCxnSpPr>
        <p:spPr>
          <a:xfrm flipV="1">
            <a:off x="7373134" y="3950625"/>
            <a:ext cx="945333" cy="44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Łącznik prosty 81">
            <a:extLst>
              <a:ext uri="{FF2B5EF4-FFF2-40B4-BE49-F238E27FC236}">
                <a16:creationId xmlns:a16="http://schemas.microsoft.com/office/drawing/2014/main" id="{BC66766A-CC1B-419B-8B2D-18B2B766028F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7155826" y="3950625"/>
            <a:ext cx="1061799" cy="23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y 83">
            <a:extLst>
              <a:ext uri="{FF2B5EF4-FFF2-40B4-BE49-F238E27FC236}">
                <a16:creationId xmlns:a16="http://schemas.microsoft.com/office/drawing/2014/main" id="{D49720DA-149D-48DD-9F43-B55B5FBD0BEA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7089798" y="3960708"/>
            <a:ext cx="1766176" cy="10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Łącznik prosty 85">
            <a:extLst>
              <a:ext uri="{FF2B5EF4-FFF2-40B4-BE49-F238E27FC236}">
                <a16:creationId xmlns:a16="http://schemas.microsoft.com/office/drawing/2014/main" id="{11FE15CB-AE73-4A61-AFF3-CCC2A574A6AC}"/>
              </a:ext>
            </a:extLst>
          </p:cNvPr>
          <p:cNvCxnSpPr>
            <a:cxnSpLocks/>
            <a:stCxn id="53" idx="6"/>
            <a:endCxn id="54" idx="0"/>
          </p:cNvCxnSpPr>
          <p:nvPr/>
        </p:nvCxnSpPr>
        <p:spPr>
          <a:xfrm>
            <a:off x="7104076" y="4052605"/>
            <a:ext cx="1391871" cy="135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88">
            <a:extLst>
              <a:ext uri="{FF2B5EF4-FFF2-40B4-BE49-F238E27FC236}">
                <a16:creationId xmlns:a16="http://schemas.microsoft.com/office/drawing/2014/main" id="{B713FA8F-3922-4D61-A843-B3655CEC8D4E}"/>
              </a:ext>
            </a:extLst>
          </p:cNvPr>
          <p:cNvCxnSpPr>
            <a:cxnSpLocks/>
            <a:endCxn id="56" idx="3"/>
          </p:cNvCxnSpPr>
          <p:nvPr/>
        </p:nvCxnSpPr>
        <p:spPr>
          <a:xfrm>
            <a:off x="7066674" y="4087531"/>
            <a:ext cx="1743770" cy="491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 prosty 90">
            <a:extLst>
              <a:ext uri="{FF2B5EF4-FFF2-40B4-BE49-F238E27FC236}">
                <a16:creationId xmlns:a16="http://schemas.microsoft.com/office/drawing/2014/main" id="{B02AABA9-A8CA-4057-B0C0-9FE0CF1AA20E}"/>
              </a:ext>
            </a:extLst>
          </p:cNvPr>
          <p:cNvCxnSpPr>
            <a:cxnSpLocks/>
            <a:endCxn id="52" idx="0"/>
          </p:cNvCxnSpPr>
          <p:nvPr/>
        </p:nvCxnSpPr>
        <p:spPr>
          <a:xfrm flipV="1">
            <a:off x="6843628" y="3828897"/>
            <a:ext cx="1424418" cy="6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 prosty 92">
            <a:extLst>
              <a:ext uri="{FF2B5EF4-FFF2-40B4-BE49-F238E27FC236}">
                <a16:creationId xmlns:a16="http://schemas.microsoft.com/office/drawing/2014/main" id="{0E8C3BFC-5F48-487D-81E2-CDB113F55D0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843628" y="3841263"/>
            <a:ext cx="2033231" cy="6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 prosty 94">
            <a:extLst>
              <a:ext uri="{FF2B5EF4-FFF2-40B4-BE49-F238E27FC236}">
                <a16:creationId xmlns:a16="http://schemas.microsoft.com/office/drawing/2014/main" id="{C691830F-8C38-465E-87BE-7B4452038737}"/>
              </a:ext>
            </a:extLst>
          </p:cNvPr>
          <p:cNvCxnSpPr>
            <a:cxnSpLocks/>
            <a:stCxn id="47" idx="6"/>
            <a:endCxn id="56" idx="0"/>
          </p:cNvCxnSpPr>
          <p:nvPr/>
        </p:nvCxnSpPr>
        <p:spPr>
          <a:xfrm>
            <a:off x="6951676" y="3900205"/>
            <a:ext cx="1909189" cy="55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rostokąt 97">
            <a:extLst>
              <a:ext uri="{FF2B5EF4-FFF2-40B4-BE49-F238E27FC236}">
                <a16:creationId xmlns:a16="http://schemas.microsoft.com/office/drawing/2014/main" id="{FFEB3978-1E72-4E5E-99E8-9BEADDC2296E}"/>
              </a:ext>
            </a:extLst>
          </p:cNvPr>
          <p:cNvSpPr/>
          <p:nvPr/>
        </p:nvSpPr>
        <p:spPr>
          <a:xfrm>
            <a:off x="4578487" y="5141765"/>
            <a:ext cx="1595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pl-PL" dirty="0"/>
              <a:t>Metoda Warda</a:t>
            </a:r>
          </a:p>
        </p:txBody>
      </p:sp>
      <p:sp>
        <p:nvSpPr>
          <p:cNvPr id="113" name="Owal 112">
            <a:extLst>
              <a:ext uri="{FF2B5EF4-FFF2-40B4-BE49-F238E27FC236}">
                <a16:creationId xmlns:a16="http://schemas.microsoft.com/office/drawing/2014/main" id="{D5068FDC-45E8-41C6-B2EF-3716D76C5B0E}"/>
              </a:ext>
            </a:extLst>
          </p:cNvPr>
          <p:cNvSpPr/>
          <p:nvPr/>
        </p:nvSpPr>
        <p:spPr>
          <a:xfrm>
            <a:off x="2758810" y="5636308"/>
            <a:ext cx="109289" cy="105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4" name="Owal 113">
            <a:extLst>
              <a:ext uri="{FF2B5EF4-FFF2-40B4-BE49-F238E27FC236}">
                <a16:creationId xmlns:a16="http://schemas.microsoft.com/office/drawing/2014/main" id="{FA61C311-531E-402F-AEB1-60DFD49ABC55}"/>
              </a:ext>
            </a:extLst>
          </p:cNvPr>
          <p:cNvSpPr/>
          <p:nvPr/>
        </p:nvSpPr>
        <p:spPr>
          <a:xfrm>
            <a:off x="3017470" y="5923645"/>
            <a:ext cx="109289" cy="105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5" name="Owal 114">
            <a:extLst>
              <a:ext uri="{FF2B5EF4-FFF2-40B4-BE49-F238E27FC236}">
                <a16:creationId xmlns:a16="http://schemas.microsoft.com/office/drawing/2014/main" id="{B8C94EB7-2237-4A54-A28E-D99839E307CA}"/>
              </a:ext>
            </a:extLst>
          </p:cNvPr>
          <p:cNvSpPr/>
          <p:nvPr/>
        </p:nvSpPr>
        <p:spPr>
          <a:xfrm>
            <a:off x="3160082" y="5650289"/>
            <a:ext cx="109289" cy="105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6" name="Owal 115">
            <a:extLst>
              <a:ext uri="{FF2B5EF4-FFF2-40B4-BE49-F238E27FC236}">
                <a16:creationId xmlns:a16="http://schemas.microsoft.com/office/drawing/2014/main" id="{D82552DF-CE53-4E8F-BDB8-74C393FCCB73}"/>
              </a:ext>
            </a:extLst>
          </p:cNvPr>
          <p:cNvSpPr/>
          <p:nvPr/>
        </p:nvSpPr>
        <p:spPr>
          <a:xfrm>
            <a:off x="2830116" y="5845347"/>
            <a:ext cx="109289" cy="105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7" name="Owal 116">
            <a:extLst>
              <a:ext uri="{FF2B5EF4-FFF2-40B4-BE49-F238E27FC236}">
                <a16:creationId xmlns:a16="http://schemas.microsoft.com/office/drawing/2014/main" id="{B2399807-4FFA-42C3-B9D7-1DABFAD5E554}"/>
              </a:ext>
            </a:extLst>
          </p:cNvPr>
          <p:cNvSpPr/>
          <p:nvPr/>
        </p:nvSpPr>
        <p:spPr>
          <a:xfrm>
            <a:off x="3301995" y="6182991"/>
            <a:ext cx="109289" cy="105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8" name="Owal 117">
            <a:extLst>
              <a:ext uri="{FF2B5EF4-FFF2-40B4-BE49-F238E27FC236}">
                <a16:creationId xmlns:a16="http://schemas.microsoft.com/office/drawing/2014/main" id="{3A848946-E7BD-4766-83F4-F246FFC76AB4}"/>
              </a:ext>
            </a:extLst>
          </p:cNvPr>
          <p:cNvSpPr/>
          <p:nvPr/>
        </p:nvSpPr>
        <p:spPr>
          <a:xfrm>
            <a:off x="4146486" y="5636307"/>
            <a:ext cx="109289" cy="105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9" name="Owal 118">
            <a:extLst>
              <a:ext uri="{FF2B5EF4-FFF2-40B4-BE49-F238E27FC236}">
                <a16:creationId xmlns:a16="http://schemas.microsoft.com/office/drawing/2014/main" id="{889766F4-5CAF-45E4-AA6A-440E21F0123F}"/>
              </a:ext>
            </a:extLst>
          </p:cNvPr>
          <p:cNvSpPr/>
          <p:nvPr/>
        </p:nvSpPr>
        <p:spPr>
          <a:xfrm>
            <a:off x="2911210" y="5788708"/>
            <a:ext cx="109289" cy="105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0" name="Owal 119">
            <a:extLst>
              <a:ext uri="{FF2B5EF4-FFF2-40B4-BE49-F238E27FC236}">
                <a16:creationId xmlns:a16="http://schemas.microsoft.com/office/drawing/2014/main" id="{1AE282FE-4951-4321-8DE9-5124B97D7018}"/>
              </a:ext>
            </a:extLst>
          </p:cNvPr>
          <p:cNvSpPr/>
          <p:nvPr/>
        </p:nvSpPr>
        <p:spPr>
          <a:xfrm>
            <a:off x="4374387" y="5995663"/>
            <a:ext cx="109289" cy="105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1" name="Owal 120">
            <a:extLst>
              <a:ext uri="{FF2B5EF4-FFF2-40B4-BE49-F238E27FC236}">
                <a16:creationId xmlns:a16="http://schemas.microsoft.com/office/drawing/2014/main" id="{65E5BA0E-0D7D-4561-9F15-38D628265991}"/>
              </a:ext>
            </a:extLst>
          </p:cNvPr>
          <p:cNvSpPr/>
          <p:nvPr/>
        </p:nvSpPr>
        <p:spPr>
          <a:xfrm>
            <a:off x="4805720" y="5696811"/>
            <a:ext cx="109289" cy="105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2" name="Owal 121">
            <a:extLst>
              <a:ext uri="{FF2B5EF4-FFF2-40B4-BE49-F238E27FC236}">
                <a16:creationId xmlns:a16="http://schemas.microsoft.com/office/drawing/2014/main" id="{99FB6CD8-199B-449D-82A8-193ECD8E524F}"/>
              </a:ext>
            </a:extLst>
          </p:cNvPr>
          <p:cNvSpPr/>
          <p:nvPr/>
        </p:nvSpPr>
        <p:spPr>
          <a:xfrm>
            <a:off x="4739305" y="6264466"/>
            <a:ext cx="109289" cy="105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3" name="Owal 122">
            <a:extLst>
              <a:ext uri="{FF2B5EF4-FFF2-40B4-BE49-F238E27FC236}">
                <a16:creationId xmlns:a16="http://schemas.microsoft.com/office/drawing/2014/main" id="{43796148-2B81-47BD-8E2E-428B26C218E1}"/>
              </a:ext>
            </a:extLst>
          </p:cNvPr>
          <p:cNvSpPr/>
          <p:nvPr/>
        </p:nvSpPr>
        <p:spPr>
          <a:xfrm>
            <a:off x="4046515" y="6289627"/>
            <a:ext cx="109289" cy="105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4" name="Owal 123">
            <a:extLst>
              <a:ext uri="{FF2B5EF4-FFF2-40B4-BE49-F238E27FC236}">
                <a16:creationId xmlns:a16="http://schemas.microsoft.com/office/drawing/2014/main" id="{5CF6AC2E-DBF7-4052-9858-94367ED579AE}"/>
              </a:ext>
            </a:extLst>
          </p:cNvPr>
          <p:cNvSpPr/>
          <p:nvPr/>
        </p:nvSpPr>
        <p:spPr>
          <a:xfrm>
            <a:off x="4440629" y="6056849"/>
            <a:ext cx="92679" cy="78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5" name="Owal 124">
            <a:extLst>
              <a:ext uri="{FF2B5EF4-FFF2-40B4-BE49-F238E27FC236}">
                <a16:creationId xmlns:a16="http://schemas.microsoft.com/office/drawing/2014/main" id="{78926A87-0CD4-408C-A699-594701D67AF3}"/>
              </a:ext>
            </a:extLst>
          </p:cNvPr>
          <p:cNvSpPr/>
          <p:nvPr/>
        </p:nvSpPr>
        <p:spPr>
          <a:xfrm>
            <a:off x="3033031" y="5882743"/>
            <a:ext cx="92679" cy="78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C0FBE73B-30E5-4F0A-B5C8-900B2476F1B9}"/>
              </a:ext>
            </a:extLst>
          </p:cNvPr>
          <p:cNvCxnSpPr>
            <a:cxnSpLocks/>
            <a:endCxn id="125" idx="5"/>
          </p:cNvCxnSpPr>
          <p:nvPr/>
        </p:nvCxnSpPr>
        <p:spPr>
          <a:xfrm>
            <a:off x="2837800" y="5722923"/>
            <a:ext cx="274337" cy="227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4AE3E20B-F61C-4FE1-A733-4659EF8BAB7D}"/>
              </a:ext>
            </a:extLst>
          </p:cNvPr>
          <p:cNvCxnSpPr>
            <a:cxnSpLocks/>
            <a:endCxn id="125" idx="7"/>
          </p:cNvCxnSpPr>
          <p:nvPr/>
        </p:nvCxnSpPr>
        <p:spPr>
          <a:xfrm flipH="1">
            <a:off x="3112137" y="5722923"/>
            <a:ext cx="63176" cy="171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Łącznik prosty 131">
            <a:extLst>
              <a:ext uri="{FF2B5EF4-FFF2-40B4-BE49-F238E27FC236}">
                <a16:creationId xmlns:a16="http://schemas.microsoft.com/office/drawing/2014/main" id="{6959BAAD-EEA8-43E7-8B57-A32C10AFE2A7}"/>
              </a:ext>
            </a:extLst>
          </p:cNvPr>
          <p:cNvCxnSpPr>
            <a:cxnSpLocks/>
            <a:stCxn id="125" idx="5"/>
          </p:cNvCxnSpPr>
          <p:nvPr/>
        </p:nvCxnSpPr>
        <p:spPr>
          <a:xfrm>
            <a:off x="3112137" y="5949957"/>
            <a:ext cx="212914" cy="273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 prosty 133">
            <a:extLst>
              <a:ext uri="{FF2B5EF4-FFF2-40B4-BE49-F238E27FC236}">
                <a16:creationId xmlns:a16="http://schemas.microsoft.com/office/drawing/2014/main" id="{C7EAE261-8177-4BA7-9DA4-89BC3953DDEE}"/>
              </a:ext>
            </a:extLst>
          </p:cNvPr>
          <p:cNvCxnSpPr>
            <a:cxnSpLocks/>
            <a:endCxn id="114" idx="4"/>
          </p:cNvCxnSpPr>
          <p:nvPr/>
        </p:nvCxnSpPr>
        <p:spPr>
          <a:xfrm>
            <a:off x="2898174" y="5909537"/>
            <a:ext cx="173941" cy="119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Łącznik prosty 135">
            <a:extLst>
              <a:ext uri="{FF2B5EF4-FFF2-40B4-BE49-F238E27FC236}">
                <a16:creationId xmlns:a16="http://schemas.microsoft.com/office/drawing/2014/main" id="{816AA511-0BF1-4C04-A5F4-FF7122619B2E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4242270" y="5669287"/>
            <a:ext cx="244699" cy="387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Łącznik prosty 137">
            <a:extLst>
              <a:ext uri="{FF2B5EF4-FFF2-40B4-BE49-F238E27FC236}">
                <a16:creationId xmlns:a16="http://schemas.microsoft.com/office/drawing/2014/main" id="{5E54111E-5F29-4A72-87FA-399DEBA78B1D}"/>
              </a:ext>
            </a:extLst>
          </p:cNvPr>
          <p:cNvCxnSpPr>
            <a:cxnSpLocks/>
            <a:endCxn id="124" idx="7"/>
          </p:cNvCxnSpPr>
          <p:nvPr/>
        </p:nvCxnSpPr>
        <p:spPr>
          <a:xfrm flipH="1">
            <a:off x="4519735" y="5756176"/>
            <a:ext cx="274668" cy="312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Łącznik prosty 139">
            <a:extLst>
              <a:ext uri="{FF2B5EF4-FFF2-40B4-BE49-F238E27FC236}">
                <a16:creationId xmlns:a16="http://schemas.microsoft.com/office/drawing/2014/main" id="{7F646028-82AD-4861-94C5-47A81BE8057A}"/>
              </a:ext>
            </a:extLst>
          </p:cNvPr>
          <p:cNvCxnSpPr>
            <a:cxnSpLocks/>
          </p:cNvCxnSpPr>
          <p:nvPr/>
        </p:nvCxnSpPr>
        <p:spPr>
          <a:xfrm flipH="1">
            <a:off x="4109515" y="6048319"/>
            <a:ext cx="274668" cy="312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Łącznik prosty 140">
            <a:extLst>
              <a:ext uri="{FF2B5EF4-FFF2-40B4-BE49-F238E27FC236}">
                <a16:creationId xmlns:a16="http://schemas.microsoft.com/office/drawing/2014/main" id="{6A68AFF8-8739-4E77-89A6-A5BA8237B253}"/>
              </a:ext>
            </a:extLst>
          </p:cNvPr>
          <p:cNvCxnSpPr>
            <a:cxnSpLocks/>
            <a:stCxn id="124" idx="6"/>
            <a:endCxn id="122" idx="4"/>
          </p:cNvCxnSpPr>
          <p:nvPr/>
        </p:nvCxnSpPr>
        <p:spPr>
          <a:xfrm>
            <a:off x="4533308" y="6096222"/>
            <a:ext cx="260642" cy="27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wal 143">
            <a:extLst>
              <a:ext uri="{FF2B5EF4-FFF2-40B4-BE49-F238E27FC236}">
                <a16:creationId xmlns:a16="http://schemas.microsoft.com/office/drawing/2014/main" id="{46BF129D-DA31-4676-BE72-8B7B0C21D0DB}"/>
              </a:ext>
            </a:extLst>
          </p:cNvPr>
          <p:cNvSpPr/>
          <p:nvPr/>
        </p:nvSpPr>
        <p:spPr>
          <a:xfrm>
            <a:off x="6102298" y="5648331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5" name="Owal 144">
            <a:extLst>
              <a:ext uri="{FF2B5EF4-FFF2-40B4-BE49-F238E27FC236}">
                <a16:creationId xmlns:a16="http://schemas.microsoft.com/office/drawing/2014/main" id="{127FF25C-FB32-4903-973E-8FFC4D724426}"/>
              </a:ext>
            </a:extLst>
          </p:cNvPr>
          <p:cNvSpPr/>
          <p:nvPr/>
        </p:nvSpPr>
        <p:spPr>
          <a:xfrm>
            <a:off x="6360958" y="5935668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6" name="Owal 145">
            <a:extLst>
              <a:ext uri="{FF2B5EF4-FFF2-40B4-BE49-F238E27FC236}">
                <a16:creationId xmlns:a16="http://schemas.microsoft.com/office/drawing/2014/main" id="{CB57694A-C809-46C7-9778-5BB199E29614}"/>
              </a:ext>
            </a:extLst>
          </p:cNvPr>
          <p:cNvSpPr/>
          <p:nvPr/>
        </p:nvSpPr>
        <p:spPr>
          <a:xfrm>
            <a:off x="6503570" y="5662312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7" name="Owal 146">
            <a:extLst>
              <a:ext uri="{FF2B5EF4-FFF2-40B4-BE49-F238E27FC236}">
                <a16:creationId xmlns:a16="http://schemas.microsoft.com/office/drawing/2014/main" id="{8531E8E6-4710-4CD6-8EAD-B0B3BEAFEBED}"/>
              </a:ext>
            </a:extLst>
          </p:cNvPr>
          <p:cNvSpPr/>
          <p:nvPr/>
        </p:nvSpPr>
        <p:spPr>
          <a:xfrm>
            <a:off x="6173604" y="5857370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8" name="Owal 147">
            <a:extLst>
              <a:ext uri="{FF2B5EF4-FFF2-40B4-BE49-F238E27FC236}">
                <a16:creationId xmlns:a16="http://schemas.microsoft.com/office/drawing/2014/main" id="{8ACA7D50-F40C-4DFE-9C85-DA2103605A1C}"/>
              </a:ext>
            </a:extLst>
          </p:cNvPr>
          <p:cNvSpPr/>
          <p:nvPr/>
        </p:nvSpPr>
        <p:spPr>
          <a:xfrm>
            <a:off x="6645483" y="6195014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9" name="Owal 148">
            <a:extLst>
              <a:ext uri="{FF2B5EF4-FFF2-40B4-BE49-F238E27FC236}">
                <a16:creationId xmlns:a16="http://schemas.microsoft.com/office/drawing/2014/main" id="{5625829F-6D22-4860-B886-70FF07B50F58}"/>
              </a:ext>
            </a:extLst>
          </p:cNvPr>
          <p:cNvSpPr/>
          <p:nvPr/>
        </p:nvSpPr>
        <p:spPr>
          <a:xfrm>
            <a:off x="7489974" y="5648330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0" name="Owal 149">
            <a:extLst>
              <a:ext uri="{FF2B5EF4-FFF2-40B4-BE49-F238E27FC236}">
                <a16:creationId xmlns:a16="http://schemas.microsoft.com/office/drawing/2014/main" id="{93ABC77E-3A35-4ED4-8D5C-E611555DBF4F}"/>
              </a:ext>
            </a:extLst>
          </p:cNvPr>
          <p:cNvSpPr/>
          <p:nvPr/>
        </p:nvSpPr>
        <p:spPr>
          <a:xfrm>
            <a:off x="6254698" y="5800731"/>
            <a:ext cx="142612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1" name="Owal 150">
            <a:extLst>
              <a:ext uri="{FF2B5EF4-FFF2-40B4-BE49-F238E27FC236}">
                <a16:creationId xmlns:a16="http://schemas.microsoft.com/office/drawing/2014/main" id="{19F778D7-A302-4310-9017-FA7DDBDCC314}"/>
              </a:ext>
            </a:extLst>
          </p:cNvPr>
          <p:cNvSpPr/>
          <p:nvPr/>
        </p:nvSpPr>
        <p:spPr>
          <a:xfrm>
            <a:off x="7717875" y="6007686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2" name="Owal 151">
            <a:extLst>
              <a:ext uri="{FF2B5EF4-FFF2-40B4-BE49-F238E27FC236}">
                <a16:creationId xmlns:a16="http://schemas.microsoft.com/office/drawing/2014/main" id="{101F5E12-9033-4B39-AF25-5D195075FB72}"/>
              </a:ext>
            </a:extLst>
          </p:cNvPr>
          <p:cNvSpPr/>
          <p:nvPr/>
        </p:nvSpPr>
        <p:spPr>
          <a:xfrm>
            <a:off x="8149208" y="5708834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3" name="Owal 152">
            <a:extLst>
              <a:ext uri="{FF2B5EF4-FFF2-40B4-BE49-F238E27FC236}">
                <a16:creationId xmlns:a16="http://schemas.microsoft.com/office/drawing/2014/main" id="{17F315FF-629A-4A30-8769-3ED201B0F5C0}"/>
              </a:ext>
            </a:extLst>
          </p:cNvPr>
          <p:cNvSpPr/>
          <p:nvPr/>
        </p:nvSpPr>
        <p:spPr>
          <a:xfrm>
            <a:off x="8082793" y="6276489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4" name="Owal 153">
            <a:extLst>
              <a:ext uri="{FF2B5EF4-FFF2-40B4-BE49-F238E27FC236}">
                <a16:creationId xmlns:a16="http://schemas.microsoft.com/office/drawing/2014/main" id="{7A367ECF-2CAC-4FBA-9228-3B8254D8D6BA}"/>
              </a:ext>
            </a:extLst>
          </p:cNvPr>
          <p:cNvSpPr/>
          <p:nvPr/>
        </p:nvSpPr>
        <p:spPr>
          <a:xfrm>
            <a:off x="7390003" y="6301650"/>
            <a:ext cx="142612" cy="142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5" name="Owal 154">
            <a:extLst>
              <a:ext uri="{FF2B5EF4-FFF2-40B4-BE49-F238E27FC236}">
                <a16:creationId xmlns:a16="http://schemas.microsoft.com/office/drawing/2014/main" id="{34A325F8-5F83-4911-9DA6-6B813C301B19}"/>
              </a:ext>
            </a:extLst>
          </p:cNvPr>
          <p:cNvSpPr/>
          <p:nvPr/>
        </p:nvSpPr>
        <p:spPr>
          <a:xfrm>
            <a:off x="7010058" y="5943344"/>
            <a:ext cx="120937" cy="1066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58" name="Łącznik prosty 157">
            <a:extLst>
              <a:ext uri="{FF2B5EF4-FFF2-40B4-BE49-F238E27FC236}">
                <a16:creationId xmlns:a16="http://schemas.microsoft.com/office/drawing/2014/main" id="{4E554455-19BA-4C66-BE86-629196DAC5A4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7070527" y="5689244"/>
            <a:ext cx="459948" cy="25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Łącznik prosty 159">
            <a:extLst>
              <a:ext uri="{FF2B5EF4-FFF2-40B4-BE49-F238E27FC236}">
                <a16:creationId xmlns:a16="http://schemas.microsoft.com/office/drawing/2014/main" id="{1035F879-360F-46D8-80F9-9E576C31DA60}"/>
              </a:ext>
            </a:extLst>
          </p:cNvPr>
          <p:cNvCxnSpPr>
            <a:cxnSpLocks/>
            <a:stCxn id="152" idx="3"/>
            <a:endCxn id="155" idx="6"/>
          </p:cNvCxnSpPr>
          <p:nvPr/>
        </p:nvCxnSpPr>
        <p:spPr>
          <a:xfrm flipH="1">
            <a:off x="7130995" y="5830562"/>
            <a:ext cx="1039098" cy="16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Łącznik prosty 162">
            <a:extLst>
              <a:ext uri="{FF2B5EF4-FFF2-40B4-BE49-F238E27FC236}">
                <a16:creationId xmlns:a16="http://schemas.microsoft.com/office/drawing/2014/main" id="{4E95B588-5FBC-4B8F-8CB9-67053EEA4AF1}"/>
              </a:ext>
            </a:extLst>
          </p:cNvPr>
          <p:cNvCxnSpPr>
            <a:cxnSpLocks/>
            <a:stCxn id="151" idx="2"/>
            <a:endCxn id="155" idx="5"/>
          </p:cNvCxnSpPr>
          <p:nvPr/>
        </p:nvCxnSpPr>
        <p:spPr>
          <a:xfrm flipH="1" flipV="1">
            <a:off x="7113284" y="6034364"/>
            <a:ext cx="604591" cy="4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Łącznik prosty 165">
            <a:extLst>
              <a:ext uri="{FF2B5EF4-FFF2-40B4-BE49-F238E27FC236}">
                <a16:creationId xmlns:a16="http://schemas.microsoft.com/office/drawing/2014/main" id="{F566C4C0-8431-40C5-A97E-899844F08FB8}"/>
              </a:ext>
            </a:extLst>
          </p:cNvPr>
          <p:cNvCxnSpPr>
            <a:cxnSpLocks/>
            <a:stCxn id="153" idx="2"/>
            <a:endCxn id="155" idx="5"/>
          </p:cNvCxnSpPr>
          <p:nvPr/>
        </p:nvCxnSpPr>
        <p:spPr>
          <a:xfrm flipH="1" flipV="1">
            <a:off x="7113284" y="6034364"/>
            <a:ext cx="969509" cy="31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Łącznik prosty 168">
            <a:extLst>
              <a:ext uri="{FF2B5EF4-FFF2-40B4-BE49-F238E27FC236}">
                <a16:creationId xmlns:a16="http://schemas.microsoft.com/office/drawing/2014/main" id="{D216BE27-9513-47D1-BFED-C91664B89BE3}"/>
              </a:ext>
            </a:extLst>
          </p:cNvPr>
          <p:cNvCxnSpPr>
            <a:cxnSpLocks/>
            <a:stCxn id="154" idx="0"/>
            <a:endCxn id="155" idx="4"/>
          </p:cNvCxnSpPr>
          <p:nvPr/>
        </p:nvCxnSpPr>
        <p:spPr>
          <a:xfrm flipH="1" flipV="1">
            <a:off x="7070527" y="6049981"/>
            <a:ext cx="390782" cy="25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Łącznik prosty 171">
            <a:extLst>
              <a:ext uri="{FF2B5EF4-FFF2-40B4-BE49-F238E27FC236}">
                <a16:creationId xmlns:a16="http://schemas.microsoft.com/office/drawing/2014/main" id="{3725703B-BEC1-4562-B13F-16334C5FD98E}"/>
              </a:ext>
            </a:extLst>
          </p:cNvPr>
          <p:cNvCxnSpPr>
            <a:cxnSpLocks/>
            <a:stCxn id="155" idx="3"/>
          </p:cNvCxnSpPr>
          <p:nvPr/>
        </p:nvCxnSpPr>
        <p:spPr>
          <a:xfrm flipH="1">
            <a:off x="6771087" y="6034364"/>
            <a:ext cx="256682" cy="198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Łącznik prosty 174">
            <a:extLst>
              <a:ext uri="{FF2B5EF4-FFF2-40B4-BE49-F238E27FC236}">
                <a16:creationId xmlns:a16="http://schemas.microsoft.com/office/drawing/2014/main" id="{F8C38CC6-0A73-43AA-BAD2-DD5FCDF7EBA9}"/>
              </a:ext>
            </a:extLst>
          </p:cNvPr>
          <p:cNvCxnSpPr>
            <a:cxnSpLocks/>
            <a:stCxn id="155" idx="2"/>
          </p:cNvCxnSpPr>
          <p:nvPr/>
        </p:nvCxnSpPr>
        <p:spPr>
          <a:xfrm flipH="1" flipV="1">
            <a:off x="6478404" y="5982061"/>
            <a:ext cx="531654" cy="14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Łącznik prosty 176">
            <a:extLst>
              <a:ext uri="{FF2B5EF4-FFF2-40B4-BE49-F238E27FC236}">
                <a16:creationId xmlns:a16="http://schemas.microsoft.com/office/drawing/2014/main" id="{55B0D785-7271-4B80-A15F-DCCEA1C18C21}"/>
              </a:ext>
            </a:extLst>
          </p:cNvPr>
          <p:cNvCxnSpPr>
            <a:cxnSpLocks/>
          </p:cNvCxnSpPr>
          <p:nvPr/>
        </p:nvCxnSpPr>
        <p:spPr>
          <a:xfrm flipH="1" flipV="1">
            <a:off x="6660047" y="5757251"/>
            <a:ext cx="367722" cy="20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Łącznik prosty 178">
            <a:extLst>
              <a:ext uri="{FF2B5EF4-FFF2-40B4-BE49-F238E27FC236}">
                <a16:creationId xmlns:a16="http://schemas.microsoft.com/office/drawing/2014/main" id="{0BF4320F-ADBC-4E55-9A8A-7DF924C95EEB}"/>
              </a:ext>
            </a:extLst>
          </p:cNvPr>
          <p:cNvCxnSpPr>
            <a:cxnSpLocks/>
            <a:stCxn id="155" idx="1"/>
          </p:cNvCxnSpPr>
          <p:nvPr/>
        </p:nvCxnSpPr>
        <p:spPr>
          <a:xfrm flipH="1" flipV="1">
            <a:off x="6207155" y="5698779"/>
            <a:ext cx="820614" cy="260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Łącznik prosty 180">
            <a:extLst>
              <a:ext uri="{FF2B5EF4-FFF2-40B4-BE49-F238E27FC236}">
                <a16:creationId xmlns:a16="http://schemas.microsoft.com/office/drawing/2014/main" id="{6F333028-266A-4C65-8394-126148F096FF}"/>
              </a:ext>
            </a:extLst>
          </p:cNvPr>
          <p:cNvCxnSpPr>
            <a:cxnSpLocks/>
            <a:stCxn id="155" idx="2"/>
          </p:cNvCxnSpPr>
          <p:nvPr/>
        </p:nvCxnSpPr>
        <p:spPr>
          <a:xfrm flipH="1" flipV="1">
            <a:off x="6338060" y="5833599"/>
            <a:ext cx="671998" cy="1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3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C35561-6EF6-4193-8BA7-857DD433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Dendrogram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B7489E1-75D2-4703-BED5-7F35D7122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397" y="1690688"/>
            <a:ext cx="6175105" cy="279067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C401B374-E753-4A27-89DD-0E4BF8C8B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20" y="2011152"/>
            <a:ext cx="4838700" cy="20955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08D110D5-3F64-4C66-B176-DBDB034E7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300" y="742157"/>
            <a:ext cx="19145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2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221685-88BF-4C79-96A4-55C306D9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Podejścia oparte na gęstości</a:t>
            </a:r>
            <a:br>
              <a:rPr lang="pl-PL" dirty="0"/>
            </a:br>
            <a:r>
              <a:rPr lang="pl-PL" sz="2800" dirty="0"/>
              <a:t>DBSCAN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508502-6DA1-41E8-87E2-CDC4C3EA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DBSCAN jest algorytmem opartym na gęstości punktów – jego celem jest oddzielenie klastrów o dużej gęstości od klastrów o małej gęstości danych</a:t>
            </a:r>
          </a:p>
          <a:p>
            <a:r>
              <a:rPr lang="pl-PL" dirty="0"/>
              <a:t>Wokół każdego punktu w zbiorze danych, DBSCAN tworzy pewną przestrzeń  i sprawdza ile punktów znajduje się w tym obszarze. Następnie przechodzi do każdego punktu w tym klastrze i rozszerza klaster o kolejną przestrzeń wokół punktu.</a:t>
            </a:r>
          </a:p>
          <a:p>
            <a:r>
              <a:rPr lang="pl-PL" dirty="0"/>
              <a:t>Algorytm posiada dwa parametry: </a:t>
            </a:r>
          </a:p>
          <a:p>
            <a:pPr lvl="1"/>
            <a:r>
              <a:rPr lang="pl-PL" dirty="0"/>
              <a:t>Minimalną liczbę punktów potrzebną do stworzenia klastra</a:t>
            </a:r>
          </a:p>
          <a:p>
            <a:pPr lvl="1"/>
            <a:r>
              <a:rPr lang="pl-PL" dirty="0"/>
              <a:t>Max odległość punktów od siebie wewnątrz klastra</a:t>
            </a:r>
          </a:p>
          <a:p>
            <a:r>
              <a:rPr lang="pl-PL" dirty="0"/>
              <a:t>Jednym z jego zastosowań jest wykrywanie obserwacji odstających</a:t>
            </a:r>
          </a:p>
        </p:txBody>
      </p:sp>
    </p:spTree>
    <p:extLst>
      <p:ext uri="{BB962C8B-B14F-4D97-AF65-F5344CB8AC3E}">
        <p14:creationId xmlns:p14="http://schemas.microsoft.com/office/powerpoint/2010/main" val="122679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36AB9F9DA5474FB2E6885D9311C914" ma:contentTypeVersion="6" ma:contentTypeDescription="Create a new document." ma:contentTypeScope="" ma:versionID="0bab7c090003a0a588c5bef37d96cb9b">
  <xsd:schema xmlns:xsd="http://www.w3.org/2001/XMLSchema" xmlns:xs="http://www.w3.org/2001/XMLSchema" xmlns:p="http://schemas.microsoft.com/office/2006/metadata/properties" xmlns:ns2="98ecc018-673e-4994-a56b-73ef8da47e71" targetNamespace="http://schemas.microsoft.com/office/2006/metadata/properties" ma:root="true" ma:fieldsID="603628fd7e01b7c1a4a84c8aa0a7f1b9" ns2:_="">
    <xsd:import namespace="98ecc018-673e-4994-a56b-73ef8da47e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cc018-673e-4994-a56b-73ef8da47e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4A7E24-F1D5-4F99-8F38-479A3DA596CF}"/>
</file>

<file path=customXml/itemProps2.xml><?xml version="1.0" encoding="utf-8"?>
<ds:datastoreItem xmlns:ds="http://schemas.openxmlformats.org/officeDocument/2006/customXml" ds:itemID="{FE0C0A90-C8A0-43EC-99B4-3C4BD0C4AF48}"/>
</file>

<file path=customXml/itemProps3.xml><?xml version="1.0" encoding="utf-8"?>
<ds:datastoreItem xmlns:ds="http://schemas.openxmlformats.org/officeDocument/2006/customXml" ds:itemID="{365870E6-2D6A-4B5D-B808-AA613018DEAA}"/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735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Motyw pakietu Office</vt:lpstr>
      <vt:lpstr>Agenda</vt:lpstr>
      <vt:lpstr>Czym jest grupowanie?</vt:lpstr>
      <vt:lpstr>Reprezentacja obiektów</vt:lpstr>
      <vt:lpstr>Miary odległości między obiektami</vt:lpstr>
      <vt:lpstr>Metody oparte na podziale – k-średnich</vt:lpstr>
      <vt:lpstr>Podejścia hierarchiczne</vt:lpstr>
      <vt:lpstr>Podejścia hierarchiczne – odległości między skupieniami</vt:lpstr>
      <vt:lpstr>Dendrogram</vt:lpstr>
      <vt:lpstr>Podejścia oparte na gęstości DBSCAN</vt:lpstr>
      <vt:lpstr>Ocena jakości grupowania</vt:lpstr>
      <vt:lpstr>Ocena jakości grupowania współczynnik Silhouette</vt:lpstr>
      <vt:lpstr>Ocena jakości grupowania współczynnik Calińskiego-Harabasza</vt:lpstr>
      <vt:lpstr>Co w przypadku kiedy analizujemy zmienne kategorialne? Metoda k-modes</vt:lpstr>
      <vt:lpstr>Co w przypadku kiedy analizujemy zmienne kategorialne oraz numeryczne? Metoda k - prototypes</vt:lpstr>
      <vt:lpstr>Zastosowania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Michal Gornik</dc:creator>
  <cp:lastModifiedBy>Michal Gornik</cp:lastModifiedBy>
  <cp:revision>29</cp:revision>
  <dcterms:created xsi:type="dcterms:W3CDTF">2019-03-13T21:51:17Z</dcterms:created>
  <dcterms:modified xsi:type="dcterms:W3CDTF">2020-03-21T07:49:57Z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0x0101000236AB9F9DA5474FB2E6885D9311C914</vt:lpwstr>
  </property>
</Properties>
</file>