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1.webp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91" r:id="rId3"/>
    <p:sldId id="592" r:id="rId4"/>
    <p:sldId id="599" r:id="rId5"/>
    <p:sldId id="615" r:id="rId6"/>
    <p:sldId id="626" r:id="rId7"/>
    <p:sldId id="617" r:id="rId8"/>
    <p:sldId id="618" r:id="rId9"/>
    <p:sldId id="616" r:id="rId10"/>
    <p:sldId id="622" r:id="rId11"/>
    <p:sldId id="627" r:id="rId12"/>
    <p:sldId id="619" r:id="rId13"/>
    <p:sldId id="620" r:id="rId14"/>
    <p:sldId id="621" r:id="rId15"/>
    <p:sldId id="623" r:id="rId16"/>
    <p:sldId id="628" r:id="rId17"/>
    <p:sldId id="611" r:id="rId18"/>
    <p:sldId id="612" r:id="rId19"/>
    <p:sldId id="625" r:id="rId20"/>
    <p:sldId id="613" r:id="rId21"/>
    <p:sldId id="6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E58B-2893-6A46-B07E-0584E98BD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15C1-0F85-3E4C-A3DE-EE6A596ED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9937-BA24-D646-9C53-FCAA3565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40CD-C5DD-3E4E-BBC7-5CDAF0A6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C20B-02D0-E043-91B2-6705B2B8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5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7FEA-74D1-A942-8C28-2B691341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AD86-1EA6-2640-A144-F50B5D319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F3CC-4F5F-0F44-A1CF-9DD90717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E40AE-C257-4E46-ADD4-945B78D6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1417-2114-FA4A-9EF8-361E78F6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3741C-6F33-2E4D-9D56-3E9D4DAF2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B6BD4-BA17-4D46-B4CC-9F4BCEEA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4BB6-697E-8C4A-9FB0-3BDEB860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FED-D2BD-404D-85B9-736C2E69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1332C-F58B-C64D-8C69-FFA070D8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00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E9A85C5-5EFC-4172-9A6A-A33EEBDF31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D4C96B-6745-4B1A-A7D8-907553FBA7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200" y="1770743"/>
            <a:ext cx="4876800" cy="3120572"/>
          </a:xfrm>
          <a:custGeom>
            <a:avLst/>
            <a:gdLst>
              <a:gd name="connsiteX0" fmla="*/ 0 w 4876800"/>
              <a:gd name="connsiteY0" fmla="*/ 0 h 3120572"/>
              <a:gd name="connsiteX1" fmla="*/ 4876800 w 4876800"/>
              <a:gd name="connsiteY1" fmla="*/ 0 h 3120572"/>
              <a:gd name="connsiteX2" fmla="*/ 4876800 w 4876800"/>
              <a:gd name="connsiteY2" fmla="*/ 3120572 h 3120572"/>
              <a:gd name="connsiteX3" fmla="*/ 0 w 4876800"/>
              <a:gd name="connsiteY3" fmla="*/ 3120572 h 312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3120572">
                <a:moveTo>
                  <a:pt x="0" y="0"/>
                </a:moveTo>
                <a:lnTo>
                  <a:pt x="4876800" y="0"/>
                </a:lnTo>
                <a:lnTo>
                  <a:pt x="4876800" y="3120572"/>
                </a:lnTo>
                <a:lnTo>
                  <a:pt x="0" y="31205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FFA64BB6-9967-4F40-AF8D-5EDDF1D9DA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331" y="732407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F21B4C5-958E-4E67-9756-139B59EC46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2883" y="967838"/>
            <a:ext cx="10159150" cy="49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1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B7F8A-CB8C-48D0-A2C7-E13E00866030}"/>
              </a:ext>
            </a:extLst>
          </p:cNvPr>
          <p:cNvSpPr/>
          <p:nvPr userDrawn="1"/>
        </p:nvSpPr>
        <p:spPr>
          <a:xfrm>
            <a:off x="817237" y="550011"/>
            <a:ext cx="822960" cy="10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9B85-A024-CC4E-A4CE-16C2DE5F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05BA-37F6-DC46-8B42-94F02949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C844-204E-B64E-8B62-38BA6D4B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A8A3-733E-A746-BE11-9527CC08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CC9A-DBE9-C847-BBCF-AD869EC5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ACD2-F074-C64E-8F21-66C71856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5A91-729A-EE41-A012-9FFB3584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97F6-8EE2-D54C-8022-34B936D9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B432-9791-F74A-82E2-84586D33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9FF6-C555-284B-988F-FD1A5D77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0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93E5-BD91-7341-8023-0A8C9EB1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1AC-A2B9-7C46-8C27-5B8766F9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B2EA5-4691-224C-BAEB-DE9A88F5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6C1A-3F4D-EB4F-949F-EC894203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30AA0-0D91-9E4D-96F7-ABCB623F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BDDCF-8336-7C4B-88CC-CEA49736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6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FCB9-39E4-6745-925A-BD37AC58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B5F4-3B9D-7944-826E-518CEE42B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65590-BC88-554A-93C4-E78AA7061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7489-EA1F-204B-BD9D-87BBD52C0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00A48-1618-1C45-A960-70BF050E3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B43F1-3A5B-FC4C-A973-C8095597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2F40-9E90-4B45-80B1-CC3FEE12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E4B41-3037-9445-8DB7-0A2A00FC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3BF-E2FF-5041-8920-F54D57BB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6E431-4309-EE45-8273-46EDB9B9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3DD87-BB8C-984A-80B1-4582ED46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8C1A8-D964-9545-B15F-5FBD8F30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40B0C-58B1-AB4A-B229-B2808EB4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E664D-5F39-344F-8B3B-FBA8C3EC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F7857-5EA8-6946-A227-7C780ECD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8EF-ACA8-8C4A-81E0-47C8425E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E157-EC0A-414A-98B2-F5D9AE96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FD240-BACB-FE45-B4C6-1902FCD4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56922-4869-3C49-9153-F7D42DEB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7369B-32A9-D040-992C-103506CB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02192-DDBB-6B47-BBA4-5B85445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F5E-2843-0D40-A127-CE7603FD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AF08E-B8D0-DB42-B73D-5AFF2BDDA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57D84-1DBD-5E44-86A8-04D9C3F7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9840B-FFF3-4A4D-B49F-713D85C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43CFA-D7D8-DD48-9131-0ADFB71C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1A28-70E5-F54E-B689-4B2E9620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A0D8C-819D-0F4A-8ED0-3DA167F8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5966-3663-B445-AF68-29503B5F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C49D-A830-6640-A6FD-9B696D78D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6C50-ADD2-F746-81E7-3104FB4B995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3246-5C85-A145-87EA-63374104C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6ED9-D14F-1942-B21E-B5E1F7D1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090D-7469-1E44-B70C-D7856DC5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oheiltehran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4778-64DD-624D-8D39-F7EBE1A30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4BA98-0164-F540-820B-64761FFB5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Soheil Tehrani</a:t>
            </a:r>
          </a:p>
          <a:p>
            <a:r>
              <a:rPr lang="en-AU" dirty="0">
                <a:hlinkClick r:id="rId2"/>
              </a:rPr>
              <a:t>https://www.linkedin.com/in/soheiltehrani/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1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CC134-0514-40DF-A55B-B1417888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9" y="1282594"/>
            <a:ext cx="11943099" cy="4450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87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96AD7FD-E446-4C52-8D48-77384681C8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972" b="797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F0E304-11B4-43A5-AEC6-1BD7CD5B2E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alpha val="89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6B78-6D5E-4670-BC59-BFB9DEB01ABD}"/>
              </a:ext>
            </a:extLst>
          </p:cNvPr>
          <p:cNvSpPr txBox="1"/>
          <p:nvPr/>
        </p:nvSpPr>
        <p:spPr>
          <a:xfrm>
            <a:off x="991739" y="284020"/>
            <a:ext cx="9781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Docker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110C9C-217A-43A9-AB21-102258F4A6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" b="17291"/>
          <a:stretch/>
        </p:blipFill>
        <p:spPr>
          <a:xfrm>
            <a:off x="1111415" y="1749405"/>
            <a:ext cx="9661634" cy="4202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926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Docker?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D988F-01DB-4E61-A3EA-8059BD646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4" t="17127" r="22931" b="8966"/>
          <a:stretch/>
        </p:blipFill>
        <p:spPr>
          <a:xfrm>
            <a:off x="1860330" y="1056097"/>
            <a:ext cx="7606863" cy="571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7950129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Dockerization vs Virtualization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9224A-5880-4751-ABF4-9C0D2042D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7" t="44942" r="22543" b="33219"/>
          <a:stretch/>
        </p:blipFill>
        <p:spPr>
          <a:xfrm>
            <a:off x="1706250" y="4645932"/>
            <a:ext cx="8352150" cy="19861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FF284C-7AFE-473A-A08D-C6197A043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66" t="30115" r="25711" b="34483"/>
          <a:stretch/>
        </p:blipFill>
        <p:spPr>
          <a:xfrm>
            <a:off x="1917296" y="1056097"/>
            <a:ext cx="7951918" cy="34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257352"/>
            <a:ext cx="7950129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software in containers for isolation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FE294-114D-4C72-83A0-FA2198F3B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19" t="29770" r="23125" b="26896"/>
          <a:stretch/>
        </p:blipFill>
        <p:spPr>
          <a:xfrm>
            <a:off x="1603774" y="1541682"/>
            <a:ext cx="8486157" cy="42600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8933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Docker?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9B9A6-531A-42EE-99C9-FA46D3D6F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6" y="1320717"/>
            <a:ext cx="9474937" cy="49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Docker Registry?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D9037-E9DB-4A4C-8E41-FE36BCE218F7}"/>
              </a:ext>
            </a:extLst>
          </p:cNvPr>
          <p:cNvSpPr/>
          <p:nvPr/>
        </p:nvSpPr>
        <p:spPr>
          <a:xfrm>
            <a:off x="2205093" y="4301783"/>
            <a:ext cx="6568417" cy="1883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Docker registry is a central place where Docker images are published and downloaded from.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https://hub.docker.com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Docker private registry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01C16-F70E-44C9-BC03-F0026FB03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1"/>
          <a:stretch/>
        </p:blipFill>
        <p:spPr>
          <a:xfrm>
            <a:off x="7583065" y="1364804"/>
            <a:ext cx="3781244" cy="2143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58C38A-5FF6-49E4-8225-1CD9B12FB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" y="1190427"/>
            <a:ext cx="7098994" cy="28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96AD7FD-E446-4C52-8D48-77384681C8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972" b="797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F0E304-11B4-43A5-AEC6-1BD7CD5B2E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alpha val="89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6B78-6D5E-4670-BC59-BFB9DEB01ABD}"/>
              </a:ext>
            </a:extLst>
          </p:cNvPr>
          <p:cNvSpPr txBox="1"/>
          <p:nvPr/>
        </p:nvSpPr>
        <p:spPr>
          <a:xfrm>
            <a:off x="991739" y="284020"/>
            <a:ext cx="9781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459BD-B623-4325-BF0B-E7D5D92CB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84" y="1486232"/>
            <a:ext cx="8139616" cy="4985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524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7942247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Docker Components?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B3006-9FAF-4540-93D6-D56DD211E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9"/>
          <a:stretch/>
        </p:blipFill>
        <p:spPr>
          <a:xfrm>
            <a:off x="1443896" y="737236"/>
            <a:ext cx="9041854" cy="58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9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in a Nutshell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63033-278C-46B7-B28D-5F2624274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12" y="1679029"/>
            <a:ext cx="6966600" cy="4292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A45EA-4706-4389-A490-5D2AC1B56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6" y="1512699"/>
            <a:ext cx="3893222" cy="1444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F876D-3C8F-4FF4-B506-462C95D61E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3" t="12299" r="15366"/>
          <a:stretch/>
        </p:blipFill>
        <p:spPr>
          <a:xfrm>
            <a:off x="525516" y="3237053"/>
            <a:ext cx="3893222" cy="2810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2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96AD7FD-E446-4C52-8D48-77384681C8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972" b="797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F0E304-11B4-43A5-AEC6-1BD7CD5B2E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alpha val="89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6B78-6D5E-4670-BC59-BFB9DEB01ABD}"/>
              </a:ext>
            </a:extLst>
          </p:cNvPr>
          <p:cNvSpPr txBox="1"/>
          <p:nvPr/>
        </p:nvSpPr>
        <p:spPr>
          <a:xfrm>
            <a:off x="991739" y="284020"/>
            <a:ext cx="9781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Docker?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5551B-8095-432F-9F8E-248F4395E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6" y="1657616"/>
            <a:ext cx="8200696" cy="4292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96AD7FD-E446-4C52-8D48-77384681C8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972" b="797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F0E304-11B4-43A5-AEC6-1BD7CD5B2E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alpha val="89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6B78-6D5E-4670-BC59-BFB9DEB01ABD}"/>
              </a:ext>
            </a:extLst>
          </p:cNvPr>
          <p:cNvSpPr txBox="1"/>
          <p:nvPr/>
        </p:nvSpPr>
        <p:spPr>
          <a:xfrm>
            <a:off x="991739" y="284020"/>
            <a:ext cx="9781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Docker?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82826-458C-4366-93A9-A9C0F9A71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94" y="1860330"/>
            <a:ext cx="7898538" cy="3949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160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DC5311-90A6-422A-9BD7-04E77E73E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4" t="23219" r="21379" b="21379"/>
          <a:stretch/>
        </p:blipFill>
        <p:spPr>
          <a:xfrm>
            <a:off x="1615965" y="1240043"/>
            <a:ext cx="8497615" cy="47350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116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Docker?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5EE14-BDAF-4642-AADC-D039FF3C4AF0}"/>
              </a:ext>
            </a:extLst>
          </p:cNvPr>
          <p:cNvSpPr/>
          <p:nvPr/>
        </p:nvSpPr>
        <p:spPr>
          <a:xfrm>
            <a:off x="478769" y="1333009"/>
            <a:ext cx="5843203" cy="4191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Isn’t a programming language.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Isn’t a framework for building software.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is a tool that helps solve common problems like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installing, removing, upgrading distributing, trusting, and managing software.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is a platform that allows you to “build, ship, and run any app, anywhere.”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B10FFB-F54B-49B5-BB2E-3BB9F037E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" t="19810" r="42075" b="2794"/>
          <a:stretch/>
        </p:blipFill>
        <p:spPr>
          <a:xfrm>
            <a:off x="7152687" y="1453773"/>
            <a:ext cx="4694550" cy="4071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75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Container?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D9037-E9DB-4A4C-8E41-FE36BCE218F7}"/>
              </a:ext>
            </a:extLst>
          </p:cNvPr>
          <p:cNvSpPr/>
          <p:nvPr/>
        </p:nvSpPr>
        <p:spPr>
          <a:xfrm>
            <a:off x="506083" y="1214358"/>
            <a:ext cx="11179831" cy="96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is a standard unit of software that packages up code and all its dependencies so the application runs quickly and reliably from one computing environment to another.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F16BA-E5E4-4A4F-A1DF-BEA206650279}"/>
              </a:ext>
            </a:extLst>
          </p:cNvPr>
          <p:cNvSpPr/>
          <p:nvPr/>
        </p:nvSpPr>
        <p:spPr>
          <a:xfrm>
            <a:off x="635874" y="2969944"/>
            <a:ext cx="581222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3373B"/>
                </a:solidFill>
                <a:latin typeface="FiraSans-Light-Identity-H"/>
              </a:rPr>
              <a:t>Benefits Of Container:</a:t>
            </a:r>
          </a:p>
          <a:p>
            <a:endParaRPr lang="en-US" dirty="0">
              <a:solidFill>
                <a:srgbClr val="23373B"/>
              </a:solidFill>
              <a:latin typeface="FiraSans-Light-Identity-H"/>
            </a:endParaRPr>
          </a:p>
          <a:p>
            <a:r>
              <a:rPr lang="en-US" dirty="0">
                <a:solidFill>
                  <a:srgbClr val="23373B"/>
                </a:solidFill>
                <a:latin typeface="FiraSans-Light-Identity-H"/>
              </a:rPr>
              <a:t>• Self-contained: Dev/prod parity (The twelve-factor app)</a:t>
            </a:r>
            <a:br>
              <a:rPr lang="en-US" dirty="0">
                <a:solidFill>
                  <a:srgbClr val="23373B"/>
                </a:solidFill>
                <a:latin typeface="FiraSans-Light-Identity-H"/>
              </a:rPr>
            </a:br>
            <a:r>
              <a:rPr lang="en-US" dirty="0">
                <a:solidFill>
                  <a:srgbClr val="23373B"/>
                </a:solidFill>
                <a:latin typeface="FiraSans-Light-Identity-H"/>
              </a:rPr>
              <a:t>• Scalable</a:t>
            </a:r>
            <a:br>
              <a:rPr lang="en-US" dirty="0">
                <a:solidFill>
                  <a:srgbClr val="23373B"/>
                </a:solidFill>
                <a:latin typeface="FiraSans-Light-Identity-H"/>
              </a:rPr>
            </a:br>
            <a:r>
              <a:rPr lang="en-US" dirty="0">
                <a:solidFill>
                  <a:srgbClr val="23373B"/>
                </a:solidFill>
                <a:latin typeface="FiraSans-Light-Identity-H"/>
              </a:rPr>
              <a:t>• Portable: portability across machines and cloud providers</a:t>
            </a:r>
            <a:br>
              <a:rPr lang="en-US" dirty="0">
                <a:solidFill>
                  <a:srgbClr val="23373B"/>
                </a:solidFill>
                <a:latin typeface="FiraSans-Light-Identity-H"/>
              </a:rPr>
            </a:br>
            <a:r>
              <a:rPr lang="en-US" dirty="0">
                <a:solidFill>
                  <a:srgbClr val="23373B"/>
                </a:solidFill>
                <a:latin typeface="FiraSans-Light-Identity-H"/>
              </a:rPr>
              <a:t>• DevOps</a:t>
            </a:r>
            <a:br>
              <a:rPr lang="en-US" dirty="0">
                <a:solidFill>
                  <a:srgbClr val="23373B"/>
                </a:solidFill>
                <a:latin typeface="FiraSans-Light-Identity-H"/>
              </a:rPr>
            </a:br>
            <a:r>
              <a:rPr lang="en-US" dirty="0">
                <a:solidFill>
                  <a:srgbClr val="23373B"/>
                </a:solidFill>
                <a:latin typeface="FiraSans-Light-Identity-H"/>
              </a:rPr>
              <a:t>• Version controlled</a:t>
            </a:r>
            <a:br>
              <a:rPr lang="en-US" dirty="0">
                <a:solidFill>
                  <a:srgbClr val="23373B"/>
                </a:solidFill>
                <a:latin typeface="FiraSans-Light-Identity-H"/>
              </a:rPr>
            </a:br>
            <a:r>
              <a:rPr lang="en-US" dirty="0">
                <a:solidFill>
                  <a:srgbClr val="23373B"/>
                </a:solidFill>
                <a:latin typeface="FiraSans-Light-Identity-H"/>
              </a:rPr>
              <a:t>• Reusable</a:t>
            </a:r>
            <a:br>
              <a:rPr lang="en-US" dirty="0">
                <a:solidFill>
                  <a:srgbClr val="23373B"/>
                </a:solidFill>
                <a:latin typeface="FiraSans-Light-Identity-H"/>
              </a:rPr>
            </a:br>
            <a:r>
              <a:rPr lang="en-US" dirty="0">
                <a:solidFill>
                  <a:srgbClr val="23373B"/>
                </a:solidFill>
                <a:latin typeface="FiraSans-Light-Identity-H"/>
              </a:rPr>
              <a:t>• Security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F834FE-9821-4F74-840F-A6A1A2827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15506" r="10925" b="5302"/>
          <a:stretch/>
        </p:blipFill>
        <p:spPr>
          <a:xfrm>
            <a:off x="7165428" y="2566903"/>
            <a:ext cx="4390698" cy="351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Image?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A6785B-908B-4D3B-B909-8340CDC0A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22228" r="3064" b="11710"/>
          <a:stretch/>
        </p:blipFill>
        <p:spPr>
          <a:xfrm>
            <a:off x="6319345" y="4485415"/>
            <a:ext cx="5336628" cy="18794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70A867-CC1E-4322-AF5C-D4939D81C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1" t="34368" r="26229" b="8391"/>
          <a:stretch/>
        </p:blipFill>
        <p:spPr>
          <a:xfrm>
            <a:off x="331075" y="1633082"/>
            <a:ext cx="6266794" cy="37920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A19F03-DCCD-4B8C-8D0B-18A20AE0D03B}"/>
              </a:ext>
            </a:extLst>
          </p:cNvPr>
          <p:cNvSpPr/>
          <p:nvPr/>
        </p:nvSpPr>
        <p:spPr>
          <a:xfrm>
            <a:off x="6078921" y="1729741"/>
            <a:ext cx="6096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A Docker image is built up from a series of layers. Each layer represents an instruction in the image’s Dockerfile. Each layer except the very last one is read-only.</a:t>
            </a:r>
          </a:p>
        </p:txBody>
      </p:sp>
    </p:spTree>
    <p:extLst>
      <p:ext uri="{BB962C8B-B14F-4D97-AF65-F5344CB8AC3E}">
        <p14:creationId xmlns:p14="http://schemas.microsoft.com/office/powerpoint/2010/main" val="272832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Image?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CE1B4B-7531-4D88-86F5-C0676F166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3" t="22299" r="24160" b="14483"/>
          <a:stretch/>
        </p:blipFill>
        <p:spPr>
          <a:xfrm>
            <a:off x="2151992" y="1345013"/>
            <a:ext cx="7157546" cy="4890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05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Dockerfile?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D9037-E9DB-4A4C-8E41-FE36BCE218F7}"/>
              </a:ext>
            </a:extLst>
          </p:cNvPr>
          <p:cNvSpPr/>
          <p:nvPr/>
        </p:nvSpPr>
        <p:spPr>
          <a:xfrm>
            <a:off x="5732171" y="1468626"/>
            <a:ext cx="6065221" cy="4613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Dockerfile is a text document that contains all the commands a user could call on the command line to assemble an image. Using docker build users can create an automated build that executes several command-line instructions in succession.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Dockerfile is a build or scripting file that contains instructions to build a Docker image.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used: Go (programming language)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C8F26-B97A-462F-BC91-9E4EBA56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6" y="2053119"/>
            <a:ext cx="5788679" cy="2751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8368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96AD7FD-E446-4C52-8D48-77384681C8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972" b="797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F0E304-11B4-43A5-AEC6-1BD7CD5B2E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alpha val="89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6B78-6D5E-4670-BC59-BFB9DEB01ABD}"/>
              </a:ext>
            </a:extLst>
          </p:cNvPr>
          <p:cNvSpPr txBox="1"/>
          <p:nvPr/>
        </p:nvSpPr>
        <p:spPr>
          <a:xfrm>
            <a:off x="991739" y="284020"/>
            <a:ext cx="9781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History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F7F98E-182E-4128-9FEA-D83FFEE0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3" y="1742090"/>
            <a:ext cx="10807699" cy="3670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73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4BE148-BA1E-422D-B03C-21FE44132D04}"/>
              </a:ext>
            </a:extLst>
          </p:cNvPr>
          <p:cNvSpPr/>
          <p:nvPr/>
        </p:nvSpPr>
        <p:spPr>
          <a:xfrm>
            <a:off x="-1" y="776316"/>
            <a:ext cx="12192000" cy="168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cs typeface="B Nazanin" panose="00000400000000000000" pitchFamily="2" charset="-78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62820846-F1A1-4039-9023-1DF5D55E45F3}"/>
              </a:ext>
            </a:extLst>
          </p:cNvPr>
          <p:cNvSpPr txBox="1">
            <a:spLocks/>
          </p:cNvSpPr>
          <p:nvPr/>
        </p:nvSpPr>
        <p:spPr>
          <a:xfrm>
            <a:off x="1706250" y="169426"/>
            <a:ext cx="6443693" cy="4953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Raleway" panose="020B05030301010600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A9D9A-BCDA-454E-99D7-A1796E095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0" y="1494046"/>
            <a:ext cx="11064766" cy="44259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44585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346</Words>
  <Application>Microsoft Macintosh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FiraSans-Light-Identity-H</vt:lpstr>
      <vt:lpstr>Raleway</vt:lpstr>
      <vt:lpstr>Times New Roman</vt:lpstr>
      <vt:lpstr>Office Theme</vt:lpstr>
      <vt:lpstr>What is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Docker</dc:title>
  <dc:creator>Maziar Izadi</dc:creator>
  <cp:lastModifiedBy>Maziar Izadi</cp:lastModifiedBy>
  <cp:revision>1</cp:revision>
  <dcterms:created xsi:type="dcterms:W3CDTF">2020-01-15T11:44:51Z</dcterms:created>
  <dcterms:modified xsi:type="dcterms:W3CDTF">2020-01-15T11:50:34Z</dcterms:modified>
</cp:coreProperties>
</file>