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63"/>
    <p:restoredTop sz="94674"/>
  </p:normalViewPr>
  <p:slideViewPr>
    <p:cSldViewPr snapToGrid="0" snapToObjects="1">
      <p:cViewPr varScale="1">
        <p:scale>
          <a:sx n="100" d="100"/>
          <a:sy n="100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4D28-BBBE-ED49-9FEB-31BA308E0742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5317-66EA-734B-8CDE-60180255D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C5317-66EA-734B-8CDE-60180255D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127F9-68FE-D245-8045-D6F23D92BDC6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3D4E-225C-604C-9D2E-50363988759C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5A2-13A8-E84A-8E70-1A8EBEDE96E3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654-2A5D-1A4A-AE2B-664EAE17E8E3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32B-55FC-8947-AF3D-3084D4954BE1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3DC-9634-2B4D-97A3-CAD31D13A635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1625-15EE-3545-B30A-ED56D540F710}" type="datetime1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5A05-70D5-3549-B8FA-471FC07DA92A}" type="datetime1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7926-0612-E444-B2E4-534C882F91C4}" type="datetime1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D66-06DB-A543-B4A5-8E13300B49BF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788-F4F7-C743-A9FD-9ECE738DFC40}" type="datetime1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FE257A-52E6-1A47-B7BC-974FBAEEE097}" type="datetime1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ob@email.com" TargetMode="External"/><Relationship Id="rId3" Type="http://schemas.openxmlformats.org/officeDocument/2006/relationships/hyperlink" Target="mailto:sue@email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94" y="1828800"/>
            <a:ext cx="10615945" cy="4351337"/>
          </a:xfrm>
        </p:spPr>
        <p:txBody>
          <a:bodyPr anchor="ctr">
            <a:normAutofit/>
          </a:bodyPr>
          <a:lstStyle/>
          <a:p>
            <a:r>
              <a:rPr lang="en-US" sz="2400" i="1" dirty="0" smtClean="0"/>
              <a:t>Android </a:t>
            </a:r>
            <a:r>
              <a:rPr lang="en-US" sz="2400" i="1" dirty="0"/>
              <a:t>Programming</a:t>
            </a:r>
            <a:r>
              <a:rPr lang="en-US" sz="2400" dirty="0"/>
              <a:t>, </a:t>
            </a:r>
            <a:r>
              <a:rPr lang="en-US" sz="2400" dirty="0" smtClean="0"/>
              <a:t>257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  <a:r>
              <a:rPr lang="en-US" sz="2400" dirty="0" smtClean="0"/>
              <a:t>271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400" dirty="0" smtClean="0"/>
              <a:t>Serialize to a file</a:t>
            </a:r>
          </a:p>
          <a:p>
            <a:r>
              <a:rPr lang="en-US" sz="4400" dirty="0" smtClean="0"/>
              <a:t>Store in local database</a:t>
            </a:r>
          </a:p>
          <a:p>
            <a:r>
              <a:rPr lang="en-US" sz="4400" dirty="0" smtClean="0"/>
              <a:t>Store on remote computer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4400" dirty="0" smtClean="0"/>
              <a:t>Supports SQL like other relational database management systems</a:t>
            </a:r>
          </a:p>
          <a:p>
            <a:r>
              <a:rPr lang="en-US" sz="4400" dirty="0" smtClean="0"/>
              <a:t>Simpler file structure</a:t>
            </a:r>
          </a:p>
          <a:p>
            <a:r>
              <a:rPr lang="en-US" sz="4400" dirty="0" smtClean="0"/>
              <a:t>Built-in support in Android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28040"/>
          </a:xfrm>
        </p:spPr>
        <p:txBody>
          <a:bodyPr/>
          <a:lstStyle/>
          <a:p>
            <a:r>
              <a:rPr lang="en-US" dirty="0" smtClean="0"/>
              <a:t>Defining the Schema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1872" y="4216400"/>
            <a:ext cx="8595360" cy="1963737"/>
          </a:xfrm>
        </p:spPr>
        <p:txBody>
          <a:bodyPr anchor="ctr">
            <a:normAutofit fontScale="47500" lnSpcReduction="20000"/>
          </a:bodyPr>
          <a:lstStyle/>
          <a:p>
            <a:r>
              <a:rPr lang="en-US" sz="4400" dirty="0" smtClean="0"/>
              <a:t>For convenience, declare each table as a nested class within a database class</a:t>
            </a:r>
          </a:p>
          <a:p>
            <a:r>
              <a:rPr lang="en-US" sz="4400" dirty="0" smtClean="0"/>
              <a:t>Database columns can be represented by class fields </a:t>
            </a:r>
          </a:p>
          <a:p>
            <a:r>
              <a:rPr lang="en-US" sz="4400" dirty="0" smtClean="0"/>
              <a:t>This allows us to use something like </a:t>
            </a:r>
            <a:r>
              <a:rPr lang="en-US" sz="4400" i="1" dirty="0" err="1" smtClean="0"/>
              <a:t>ContactTable.Cols.NAME</a:t>
            </a:r>
            <a:r>
              <a:rPr lang="en-US" sz="4400" dirty="0" smtClean="0"/>
              <a:t> in code rather than using strings like “name”.</a:t>
            </a:r>
            <a:endParaRPr lang="en-US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76505"/>
              </p:ext>
            </p:extLst>
          </p:nvPr>
        </p:nvGraphicFramePr>
        <p:xfrm>
          <a:off x="1261872" y="1296829"/>
          <a:ext cx="9692641" cy="2697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693930"/>
                <a:gridCol w="2075396"/>
                <a:gridCol w="921804"/>
                <a:gridCol w="1955800"/>
                <a:gridCol w="1276385"/>
                <a:gridCol w="1384663"/>
                <a:gridCol w="1384663"/>
              </a:tblGrid>
              <a:tr h="17144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_id</a:t>
                      </a:r>
                      <a:endParaRPr lang="en-US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uuid</a:t>
                      </a:r>
                      <a:endParaRPr lang="en-US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email</a:t>
                      </a:r>
                      <a:endParaRPr lang="en-US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favorite</a:t>
                      </a:r>
                      <a:endParaRPr lang="en-US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address</a:t>
                      </a:r>
                      <a:endParaRPr lang="en-US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image</a:t>
                      </a:r>
                      <a:endParaRPr lang="en-US" b="1" dirty="0">
                        <a:effectLst/>
                      </a:endParaRPr>
                    </a:p>
                  </a:txBody>
                  <a:tcPr marL="82550" marR="82550" marT="38100" marB="38100" anchor="ctr"/>
                </a:tc>
              </a:tr>
              <a:tr h="573964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13090636733242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Bob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2"/>
                        </a:rPr>
                        <a:t>bob@email.com</a:t>
                      </a:r>
                      <a:endParaRPr lang="en-US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123 Main St, Columbus, OH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&lt;data&gt;</a:t>
                      </a:r>
                    </a:p>
                  </a:txBody>
                  <a:tcPr marL="82550" marR="82550" marT="38100" marB="38100" anchor="ctr"/>
                </a:tc>
              </a:tr>
              <a:tr h="57396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effectLst/>
                        </a:rPr>
                        <a:t>13090732131909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Sue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effectLst/>
                          <a:hlinkClick r:id="rId3"/>
                        </a:rPr>
                        <a:t>sue@email.com</a:t>
                      </a:r>
                      <a:endParaRPr lang="en-US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456 High St, Columbus, OH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&lt;data&gt;</a:t>
                      </a:r>
                    </a:p>
                  </a:txBody>
                  <a:tcPr marL="82550" marR="82550"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31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follow in the App with a DB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Check to see if the database exists.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If it does not, create it and any initial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If the database exists, check the </a:t>
            </a:r>
            <a:r>
              <a:rPr lang="en-US" sz="4000" dirty="0" smtClean="0"/>
              <a:t>version.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If the database is an old version, run code to upgrade it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sz="4000" dirty="0" smtClean="0"/>
              <a:t>Remove </a:t>
            </a:r>
            <a:r>
              <a:rPr lang="en-US" sz="4000" i="1" dirty="0" err="1" smtClean="0"/>
              <a:t>mContacts</a:t>
            </a:r>
            <a:r>
              <a:rPr lang="en-US" sz="4000" dirty="0" smtClean="0"/>
              <a:t> from </a:t>
            </a:r>
            <a:r>
              <a:rPr lang="en-US" sz="4000" dirty="0" err="1" smtClean="0"/>
              <a:t>AddressBook</a:t>
            </a:r>
            <a:r>
              <a:rPr lang="en-US" sz="4000" dirty="0" smtClean="0"/>
              <a:t>, replacing it with </a:t>
            </a:r>
            <a:r>
              <a:rPr lang="en-US" sz="4000" dirty="0" err="1" smtClean="0"/>
              <a:t>mDatabase</a:t>
            </a:r>
            <a:endParaRPr lang="en-US" sz="4000" dirty="0"/>
          </a:p>
          <a:p>
            <a:r>
              <a:rPr lang="en-US" sz="4000" dirty="0" smtClean="0"/>
              <a:t>Use </a:t>
            </a:r>
            <a:r>
              <a:rPr lang="en-US" sz="4000" i="1" dirty="0" smtClean="0"/>
              <a:t>add()</a:t>
            </a:r>
            <a:r>
              <a:rPr lang="en-US" sz="4000" dirty="0" smtClean="0"/>
              <a:t>, </a:t>
            </a:r>
            <a:r>
              <a:rPr lang="en-US" sz="4000" i="1" dirty="0" smtClean="0"/>
              <a:t>update()</a:t>
            </a:r>
            <a:r>
              <a:rPr lang="en-US" sz="4000" dirty="0" smtClean="0"/>
              <a:t>, and </a:t>
            </a:r>
            <a:r>
              <a:rPr lang="en-US" sz="4000" i="1" dirty="0" err="1" smtClean="0"/>
              <a:t>ContentValues</a:t>
            </a:r>
            <a:r>
              <a:rPr lang="en-US" sz="4000" dirty="0" smtClean="0"/>
              <a:t> to create data objects for use with the database</a:t>
            </a:r>
            <a:endParaRPr lang="en-US" sz="4000" dirty="0"/>
          </a:p>
          <a:p>
            <a:r>
              <a:rPr lang="en-US" sz="4000" dirty="0" smtClean="0"/>
              <a:t>Use </a:t>
            </a:r>
            <a:r>
              <a:rPr lang="en-US" sz="4000" i="1" dirty="0" smtClean="0"/>
              <a:t>query()</a:t>
            </a:r>
            <a:r>
              <a:rPr lang="en-US" sz="4000" dirty="0" smtClean="0"/>
              <a:t> and </a:t>
            </a:r>
            <a:r>
              <a:rPr lang="en-US" sz="4000" i="1" dirty="0" smtClean="0"/>
              <a:t>Cursor</a:t>
            </a:r>
            <a:r>
              <a:rPr lang="en-US" sz="4000" dirty="0" smtClean="0"/>
              <a:t> to retrieve data from database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11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584</TotalTime>
  <Words>223</Words>
  <Application>Microsoft Macintosh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Century Schoolbook</vt:lpstr>
      <vt:lpstr>Mangal</vt:lpstr>
      <vt:lpstr>Wingdings 2</vt:lpstr>
      <vt:lpstr>Arial</vt:lpstr>
      <vt:lpstr>View</vt:lpstr>
      <vt:lpstr>Android Mobile Applications</vt:lpstr>
      <vt:lpstr>Corresponding Text</vt:lpstr>
      <vt:lpstr>Data Persistence</vt:lpstr>
      <vt:lpstr>SQLite</vt:lpstr>
      <vt:lpstr>Defining the Schema</vt:lpstr>
      <vt:lpstr>Steps to follow in the App with a DB</vt:lpstr>
      <vt:lpstr>Using the Database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Applications</dc:title>
  <dc:creator>Arthur Neuman</dc:creator>
  <cp:lastModifiedBy>Arthur Neuman</cp:lastModifiedBy>
  <cp:revision>56</cp:revision>
  <cp:lastPrinted>2017-03-02T21:59:48Z</cp:lastPrinted>
  <dcterms:created xsi:type="dcterms:W3CDTF">2017-01-18T21:21:38Z</dcterms:created>
  <dcterms:modified xsi:type="dcterms:W3CDTF">2017-04-11T20:53:24Z</dcterms:modified>
</cp:coreProperties>
</file>