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12"/>
  </p:notes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74"/>
  </p:normalViewPr>
  <p:slideViewPr>
    <p:cSldViewPr snapToGrid="0" snapToObjects="1">
      <p:cViewPr varScale="1">
        <p:scale>
          <a:sx n="107" d="100"/>
          <a:sy n="107" d="100"/>
        </p:scale>
        <p:origin x="200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14D28-BBBE-ED49-9FEB-31BA308E0742}" type="datetimeFigureOut">
              <a:rPr lang="en-US" smtClean="0"/>
              <a:t>1/24/17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C5317-66EA-734B-8CDE-60180255D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61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C5317-66EA-734B-8CDE-60180255D3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92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27127F9-68FE-D245-8045-D6F23D92BDC6}" type="datetime1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3D4E-225C-604C-9D2E-50363988759C}" type="datetime1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165A2-13A8-E84A-8E70-1A8EBEDE96E3}" type="datetime1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0654-2A5D-1A4A-AE2B-664EAE17E8E3}" type="datetime1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D32B-55FC-8947-AF3D-3084D4954BE1}" type="datetime1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03DC-9634-2B4D-97A3-CAD31D13A635}" type="datetime1">
              <a:rPr lang="en-US" smtClean="0"/>
              <a:t>1/24/17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1625-15EE-3545-B30A-ED56D540F710}" type="datetime1">
              <a:rPr lang="en-US" smtClean="0"/>
              <a:t>1/24/17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25A05-70D5-3549-B8FA-471FC07DA92A}" type="datetime1">
              <a:rPr lang="en-US" smtClean="0"/>
              <a:t>1/24/17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7926-0612-E444-B2E4-534C882F91C4}" type="datetime1">
              <a:rPr lang="en-US" smtClean="0"/>
              <a:t>1/24/17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6AD66-06DB-A543-B4A5-8E13300B49BF}" type="datetime1">
              <a:rPr lang="en-US" smtClean="0"/>
              <a:t>1/24/17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3788-F4F7-C743-A9FD-9ECE738DFC40}" type="datetime1">
              <a:rPr lang="en-US" smtClean="0"/>
              <a:t>1/24/17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5FE257A-52E6-1A47-B7BC-974FBAEEE097}" type="datetime1">
              <a:rPr lang="en-US" smtClean="0"/>
              <a:t>1/24/17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9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f"/><Relationship Id="rId3" Type="http://schemas.openxmlformats.org/officeDocument/2006/relationships/hyperlink" Target="https://developer.android.com/images/activity_lifecycle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</a:t>
            </a:r>
            <a:br>
              <a:rPr lang="en-US" dirty="0" smtClean="0"/>
            </a:br>
            <a:r>
              <a:rPr lang="en-US" dirty="0" smtClean="0"/>
              <a:t>Mobile</a:t>
            </a:r>
            <a:br>
              <a:rPr lang="en-US" dirty="0" smtClean="0"/>
            </a:br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</a:t>
            </a:r>
            <a:r>
              <a:rPr lang="en-US" dirty="0" smtClean="0"/>
              <a:t>2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smtClean="0"/>
              <a:t>MVC and Activities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8285356-06D2-AC49-A652-243B028D33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36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Data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We can preserve activity data in the event it is destroyed and recreated</a:t>
            </a:r>
          </a:p>
          <a:p>
            <a:r>
              <a:rPr lang="en-US" sz="2800" dirty="0" smtClean="0"/>
              <a:t>A bundle is a data structure consisting of key-value pairs</a:t>
            </a:r>
          </a:p>
          <a:p>
            <a:r>
              <a:rPr lang="en-US" sz="2800" dirty="0" smtClean="0"/>
              <a:t>A bundle can be used to store and retrieve instance state </a:t>
            </a:r>
          </a:p>
          <a:p>
            <a:r>
              <a:rPr lang="en-US" sz="2800" dirty="0" smtClean="0"/>
              <a:t>When a device is rotated, an activity is destroyed and recreated, use a bundle </a:t>
            </a:r>
            <a:r>
              <a:rPr lang="en-US" sz="2800" smtClean="0"/>
              <a:t>to preserve </a:t>
            </a:r>
            <a:r>
              <a:rPr lang="en-US" sz="2800" dirty="0" smtClean="0"/>
              <a:t>state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8285356-06D2-AC49-A652-243B028D33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62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Corresponding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/>
              <a:t>Android Programming</a:t>
            </a:r>
            <a:r>
              <a:rPr lang="en-US" dirty="0" smtClean="0"/>
              <a:t>, </a:t>
            </a:r>
            <a:r>
              <a:rPr lang="en-US" dirty="0" smtClean="0"/>
              <a:t>33-46, 57-71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8285356-06D2-AC49-A652-243B028D33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90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Separating data and the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8285356-06D2-AC49-A652-243B028D33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22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Functionality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997528" y="1828800"/>
            <a:ext cx="3586348" cy="4351337"/>
          </a:xfrm>
        </p:spPr>
        <p:txBody>
          <a:bodyPr>
            <a:noAutofit/>
          </a:bodyPr>
          <a:lstStyle/>
          <a:p>
            <a:r>
              <a:rPr lang="en-US" sz="2000" dirty="0" smtClean="0"/>
              <a:t>Our app should support multiple questions</a:t>
            </a:r>
          </a:p>
          <a:p>
            <a:r>
              <a:rPr lang="en-US" sz="2000" dirty="0" smtClean="0"/>
              <a:t>Add a class to represent questions</a:t>
            </a:r>
          </a:p>
          <a:p>
            <a:r>
              <a:rPr lang="en-US" sz="2000" dirty="0" smtClean="0"/>
              <a:t>Android convention to prefix instance fields with </a:t>
            </a:r>
            <a:r>
              <a:rPr lang="en-US" sz="2000" i="1" dirty="0" smtClean="0"/>
              <a:t>m </a:t>
            </a:r>
            <a:r>
              <a:rPr lang="en-US" sz="2000" dirty="0" smtClean="0"/>
              <a:t>and static fields with </a:t>
            </a:r>
            <a:r>
              <a:rPr lang="en-US" sz="2000" i="1" dirty="0" smtClean="0"/>
              <a:t>s</a:t>
            </a:r>
          </a:p>
          <a:p>
            <a:r>
              <a:rPr lang="en-US" sz="2000" dirty="0" smtClean="0"/>
              <a:t>Update Android Studio settings: </a:t>
            </a:r>
            <a:r>
              <a:rPr lang="en-US" sz="2000" b="1" dirty="0"/>
              <a:t>Editor -&gt; Code Style -&gt; </a:t>
            </a:r>
            <a:r>
              <a:rPr lang="en-US" sz="2000" b="1" dirty="0" smtClean="0"/>
              <a:t>Java </a:t>
            </a:r>
            <a:r>
              <a:rPr lang="en-US" sz="2000" dirty="0" smtClean="0"/>
              <a:t>then </a:t>
            </a:r>
            <a:r>
              <a:rPr lang="en-US" sz="2000" b="1" dirty="0"/>
              <a:t>Code </a:t>
            </a:r>
            <a:r>
              <a:rPr lang="en-US" sz="2000" b="1" dirty="0" smtClean="0"/>
              <a:t>Completion </a:t>
            </a:r>
            <a:r>
              <a:rPr lang="en-US" sz="2000" dirty="0" smtClean="0"/>
              <a:t>tab</a:t>
            </a:r>
            <a:endParaRPr lang="en-US" sz="20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583875" y="1828800"/>
            <a:ext cx="6614555" cy="4351337"/>
          </a:xfrm>
        </p:spPr>
        <p:txBody>
          <a:bodyPr anchor="ctr"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>
                <a:solidFill>
                  <a:srgbClr val="FF0000"/>
                </a:solidFill>
              </a:rPr>
              <a:t>public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class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Question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{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private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mQuestionResId</a:t>
            </a:r>
            <a:r>
              <a:rPr lang="en-US" dirty="0" smtClean="0">
                <a:solidFill>
                  <a:srgbClr val="FF0000"/>
                </a:solidFill>
              </a:rPr>
              <a:t>;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private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mCorrectAnswer</a:t>
            </a:r>
            <a:r>
              <a:rPr lang="en-US" dirty="0" smtClean="0">
                <a:solidFill>
                  <a:srgbClr val="FF0000"/>
                </a:solidFill>
              </a:rPr>
              <a:t>;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 smtClean="0">
                <a:solidFill>
                  <a:srgbClr val="FF0000"/>
                </a:solidFill>
              </a:rPr>
              <a:t>    public Question(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questionResId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correctAnswer</a:t>
            </a:r>
            <a:r>
              <a:rPr lang="en-US" dirty="0" smtClean="0">
                <a:solidFill>
                  <a:srgbClr val="FF0000"/>
                </a:solidFill>
              </a:rPr>
              <a:t>) {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</a:t>
            </a:r>
            <a:r>
              <a:rPr lang="en-US" dirty="0" err="1" smtClean="0">
                <a:solidFill>
                  <a:srgbClr val="FF0000"/>
                </a:solidFill>
              </a:rPr>
              <a:t>mQuestionResId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dirty="0" err="1" smtClean="0">
                <a:solidFill>
                  <a:srgbClr val="FF0000"/>
                </a:solidFill>
              </a:rPr>
              <a:t>questionResId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</a:t>
            </a:r>
            <a:r>
              <a:rPr lang="en-US" dirty="0" err="1" smtClean="0">
                <a:solidFill>
                  <a:srgbClr val="FF0000"/>
                </a:solidFill>
              </a:rPr>
              <a:t>mCorrectAnswer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dirty="0" err="1" smtClean="0">
                <a:solidFill>
                  <a:srgbClr val="FF0000"/>
                </a:solidFill>
              </a:rPr>
              <a:t>correctAnswer</a:t>
            </a:r>
            <a:r>
              <a:rPr lang="en-US" dirty="0" smtClean="0">
                <a:solidFill>
                  <a:srgbClr val="FF0000"/>
                </a:solidFill>
              </a:rPr>
              <a:t>;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}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dirty="0" smtClean="0">
                <a:solidFill>
                  <a:srgbClr val="FF0000"/>
                </a:solidFill>
              </a:rPr>
              <a:t>}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8285356-06D2-AC49-A652-243B028D33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72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Model-View-Controller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726379"/>
          </a:xfrm>
        </p:spPr>
        <p:txBody>
          <a:bodyPr>
            <a:noAutofit/>
          </a:bodyPr>
          <a:lstStyle/>
          <a:p>
            <a:r>
              <a:rPr lang="en-US" sz="2400" dirty="0" smtClean="0"/>
              <a:t>In the model-view-controller (MVC) pattern, objects belong to one of three categories</a:t>
            </a:r>
          </a:p>
          <a:p>
            <a:r>
              <a:rPr lang="en-US" sz="2400" b="1" dirty="0" smtClean="0"/>
              <a:t>Model</a:t>
            </a:r>
            <a:r>
              <a:rPr lang="en-US" sz="2400" dirty="0" smtClean="0"/>
              <a:t> objects represent the applications data or data-specific code</a:t>
            </a:r>
          </a:p>
          <a:p>
            <a:r>
              <a:rPr lang="en-US" sz="2400" b="1" dirty="0" smtClean="0"/>
              <a:t>View</a:t>
            </a:r>
            <a:r>
              <a:rPr lang="en-US" sz="2400" dirty="0" smtClean="0"/>
              <a:t> objects represent the interface the user interacts with </a:t>
            </a:r>
          </a:p>
          <a:p>
            <a:r>
              <a:rPr lang="en-US" sz="2400" dirty="0" smtClean="0"/>
              <a:t>Model objects should have no knowledge of the interface and the View objects should not make any assumptions about the model</a:t>
            </a:r>
          </a:p>
          <a:p>
            <a:r>
              <a:rPr lang="en-US" sz="2400" b="1" dirty="0" smtClean="0"/>
              <a:t>Controller</a:t>
            </a:r>
            <a:r>
              <a:rPr lang="en-US" sz="2400" dirty="0" smtClean="0"/>
              <a:t> objects tie the model and view together, controlling the flow of data between them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8285356-06D2-AC49-A652-243B028D33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0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</a:t>
            </a:r>
            <a:r>
              <a:rPr lang="mr-IN" dirty="0" smtClean="0"/>
              <a:t>–</a:t>
            </a:r>
            <a:r>
              <a:rPr lang="en-US" dirty="0" smtClean="0"/>
              <a:t> Our App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5619161"/>
              </p:ext>
            </p:extLst>
          </p:nvPr>
        </p:nvGraphicFramePr>
        <p:xfrm>
          <a:off x="1262063" y="1828800"/>
          <a:ext cx="8594724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4908"/>
                <a:gridCol w="2864908"/>
                <a:gridCol w="28649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MVC Category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activity_quiz.xml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Layout resource file defining</a:t>
                      </a:r>
                      <a:r>
                        <a:rPr lang="en-US" baseline="0" dirty="0" smtClean="0"/>
                        <a:t> the user interface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View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Question.java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 class</a:t>
                      </a:r>
                      <a:r>
                        <a:rPr lang="en-US" baseline="0" dirty="0" smtClean="0"/>
                        <a:t> representing an individual question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QuizActivity.java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Java</a:t>
                      </a:r>
                      <a:r>
                        <a:rPr lang="en-US" baseline="0" dirty="0" smtClean="0"/>
                        <a:t> class responsible to inflating the layout, handling UI events, and (soon) loading questions using the </a:t>
                      </a:r>
                      <a:r>
                        <a:rPr lang="en-US" i="1" baseline="0" dirty="0" smtClean="0"/>
                        <a:t>Question</a:t>
                      </a:r>
                      <a:r>
                        <a:rPr lang="en-US" baseline="0" dirty="0" smtClean="0"/>
                        <a:t>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Controller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8285356-06D2-AC49-A652-243B028D33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59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Lifecycle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8285356-06D2-AC49-A652-243B028D33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67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Lifecycle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An activity represents something a user can do</a:t>
            </a:r>
          </a:p>
          <a:p>
            <a:r>
              <a:rPr lang="en-US" sz="2400" dirty="0" smtClean="0"/>
              <a:t>Each activity can transition between several states including: running, paused, and stopped</a:t>
            </a:r>
          </a:p>
          <a:p>
            <a:r>
              <a:rPr lang="en-US" sz="2400" dirty="0" smtClean="0"/>
              <a:t>When running, an activity is visible in the foreground</a:t>
            </a:r>
          </a:p>
          <a:p>
            <a:r>
              <a:rPr lang="en-US" sz="2400" dirty="0" smtClean="0"/>
              <a:t>When paused, an activity is still visible </a:t>
            </a:r>
          </a:p>
          <a:p>
            <a:r>
              <a:rPr lang="en-US" sz="2400" dirty="0" smtClean="0"/>
              <a:t>When stopped, an activity is no longer visible</a:t>
            </a:r>
          </a:p>
          <a:p>
            <a:r>
              <a:rPr lang="en-US" sz="2400" dirty="0" smtClean="0"/>
              <a:t>For each transition there is a corresponding method notifying the activity of a state change</a:t>
            </a:r>
          </a:p>
          <a:p>
            <a:r>
              <a:rPr lang="en-US" sz="2400" dirty="0" smtClean="0"/>
              <a:t>Activity state is different than process state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8285356-06D2-AC49-A652-243B028D33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9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Lifecycle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4920165"/>
              </p:ext>
            </p:extLst>
          </p:nvPr>
        </p:nvGraphicFramePr>
        <p:xfrm>
          <a:off x="1262063" y="1828800"/>
          <a:ext cx="4479924" cy="4351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308"/>
                <a:gridCol w="1493308"/>
                <a:gridCol w="1493308"/>
              </a:tblGrid>
              <a:tr h="809704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Original State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New State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Activity Method</a:t>
                      </a:r>
                    </a:p>
                  </a:txBody>
                  <a:tcPr marL="82550" marR="82550" marT="38100" marB="38100" anchor="ctr"/>
                </a:tc>
              </a:tr>
              <a:tr h="480556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Running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Paused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onPause()</a:t>
                      </a:r>
                    </a:p>
                  </a:txBody>
                  <a:tcPr marL="82550" marR="82550" marT="38100" marB="38100" anchor="ctr"/>
                </a:tc>
              </a:tr>
              <a:tr h="480556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Paused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Running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OnResume()</a:t>
                      </a:r>
                    </a:p>
                  </a:txBody>
                  <a:tcPr marL="82550" marR="82550" marT="38100" marB="38100" anchor="ctr"/>
                </a:tc>
              </a:tr>
              <a:tr h="480556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Paused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Stopped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onStop()</a:t>
                      </a:r>
                    </a:p>
                  </a:txBody>
                  <a:tcPr marL="82550" marR="82550" marT="38100" marB="38100" anchor="ctr"/>
                </a:tc>
              </a:tr>
              <a:tr h="480556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Stopped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Paused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onStart()</a:t>
                      </a:r>
                    </a:p>
                  </a:txBody>
                  <a:tcPr marL="82550" marR="82550" marT="38100" marB="38100" anchor="ctr"/>
                </a:tc>
              </a:tr>
              <a:tr h="809704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Stopped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Non-existent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onDestroy()</a:t>
                      </a:r>
                    </a:p>
                  </a:txBody>
                  <a:tcPr marL="82550" marR="82550" marT="38100" marB="38100" anchor="ctr"/>
                </a:tc>
              </a:tr>
              <a:tr h="809704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Non-existent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Stopped</a:t>
                      </a:r>
                    </a:p>
                  </a:txBody>
                  <a:tcPr marL="82550" marR="8255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onCreate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marL="82550" marR="82550" marT="38100" marB="38100" anchor="ctr"/>
                </a:tc>
              </a:tr>
            </a:tbl>
          </a:graphicData>
        </a:graphic>
      </p:graphicFrame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61747" y="365760"/>
            <a:ext cx="4492765" cy="580644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8285356-06D2-AC49-A652-243B028D338C}" type="slidenum">
              <a:rPr lang="en-US" smtClean="0"/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461747" y="6317614"/>
            <a:ext cx="4492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developer.android.com/images/activity_lifecycle.png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05458075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77</TotalTime>
  <Words>396</Words>
  <Application>Microsoft Macintosh PowerPoint</Application>
  <PresentationFormat>Widescreen</PresentationFormat>
  <Paragraphs>87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Century Schoolbook</vt:lpstr>
      <vt:lpstr>Mangal</vt:lpstr>
      <vt:lpstr>Wingdings 2</vt:lpstr>
      <vt:lpstr>Arial</vt:lpstr>
      <vt:lpstr>View</vt:lpstr>
      <vt:lpstr>Android Mobile Applications</vt:lpstr>
      <vt:lpstr>Corresponding Text</vt:lpstr>
      <vt:lpstr>MVC</vt:lpstr>
      <vt:lpstr>Additional Functionality</vt:lpstr>
      <vt:lpstr>Model-View-Controller</vt:lpstr>
      <vt:lpstr>MVC – Our App</vt:lpstr>
      <vt:lpstr>Activity Lifecycle</vt:lpstr>
      <vt:lpstr>Activity Lifecycle</vt:lpstr>
      <vt:lpstr>Activity Lifecycle</vt:lpstr>
      <vt:lpstr>Saving Data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Mobile Applications</dc:title>
  <dc:creator>Arthur Neuman</dc:creator>
  <cp:lastModifiedBy>Arthur Neuman</cp:lastModifiedBy>
  <cp:revision>10</cp:revision>
  <dcterms:created xsi:type="dcterms:W3CDTF">2017-01-18T21:21:38Z</dcterms:created>
  <dcterms:modified xsi:type="dcterms:W3CDTF">2017-01-24T19:45:42Z</dcterms:modified>
</cp:coreProperties>
</file>