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4.png" ContentType="image/png"/>
  <Override PartName="/ppt/media/image23.png" ContentType="image/png"/>
  <Override PartName="/ppt/media/image10.jpeg" ContentType="image/jpeg"/>
  <Override PartName="/ppt/media/image9.jpeg" ContentType="image/jpeg"/>
  <Override PartName="/ppt/media/image2.png" ContentType="image/png"/>
  <Override PartName="/ppt/media/image22.png" ContentType="image/png"/>
  <Override PartName="/ppt/media/image5.jpeg" ContentType="image/jpeg"/>
  <Override PartName="/ppt/media/image25.png" ContentType="image/png"/>
  <Override PartName="/ppt/media/image8.jpeg" ContentType="image/jpeg"/>
  <Override PartName="/ppt/media/image17.png" ContentType="image/png"/>
  <Override PartName="/ppt/media/image1.png" ContentType="image/png"/>
  <Override PartName="/ppt/media/image3.png" ContentType="image/png"/>
  <Override PartName="/ppt/media/image6.jpeg" ContentType="image/jpeg"/>
  <Override PartName="/ppt/media/image4.png" ContentType="image/png"/>
  <Override PartName="/ppt/media/image11.png" ContentType="image/png"/>
  <Override PartName="/ppt/media/image12.jpeg" ContentType="image/jpeg"/>
  <Override PartName="/ppt/media/image19.png" ContentType="image/png"/>
  <Override PartName="/ppt/media/image13.png" ContentType="image/png"/>
  <Override PartName="/ppt/media/image21.png" ContentType="image/png"/>
  <Override PartName="/ppt/media/image14.jpeg" ContentType="image/jpeg"/>
  <Override PartName="/ppt/media/image20.png" ContentType="image/png"/>
  <Override PartName="/ppt/media/image7.jpeg" ContentType="image/jpeg"/>
  <Override PartName="/ppt/media/image15.png" ContentType="image/png"/>
  <Override PartName="/ppt/media/image16.png" ContentType="image/png"/>
  <Override PartName="/ppt/media/image18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9151937" cy="68707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1798618-6D2A-45D1-A193-B70B0D24FBD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9B877CB-68CE-4D23-A184-99B568972CC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BD1DF8F-0F0F-4156-BFC5-D76D4004C71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560" y="273960"/>
            <a:ext cx="8236080" cy="1146960"/>
          </a:xfrm>
          <a:prstGeom prst="rect">
            <a:avLst/>
          </a:prstGeom>
        </p:spPr>
        <p:txBody>
          <a:bodyPr lIns="0" rIns="0" tIns="0" bIns="0" anchor="ctr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560" y="1607400"/>
            <a:ext cx="8236080" cy="190044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560" y="3688920"/>
            <a:ext cx="8236080" cy="190044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560" y="273960"/>
            <a:ext cx="8236080" cy="1146960"/>
          </a:xfrm>
          <a:prstGeom prst="rect">
            <a:avLst/>
          </a:prstGeom>
        </p:spPr>
        <p:txBody>
          <a:bodyPr lIns="0" rIns="0" tIns="0" bIns="0" anchor="ctr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560" y="1607400"/>
            <a:ext cx="4019040" cy="190044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840" y="1607400"/>
            <a:ext cx="4019040" cy="190044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7840" y="3688920"/>
            <a:ext cx="4019040" cy="190044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560" y="3688920"/>
            <a:ext cx="4019040" cy="190044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560" y="273960"/>
            <a:ext cx="8236080" cy="1146960"/>
          </a:xfrm>
          <a:prstGeom prst="rect">
            <a:avLst/>
          </a:prstGeom>
        </p:spPr>
        <p:txBody>
          <a:bodyPr lIns="0" rIns="0" tIns="0" bIns="0" anchor="ctr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560" y="1607400"/>
            <a:ext cx="8236080" cy="398448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560" y="1607400"/>
            <a:ext cx="8236080" cy="398448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8280" y="1607400"/>
            <a:ext cx="4994280" cy="39844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8280" y="1607400"/>
            <a:ext cx="4994280" cy="3984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560" y="273960"/>
            <a:ext cx="8236080" cy="1146960"/>
          </a:xfrm>
          <a:prstGeom prst="rect">
            <a:avLst/>
          </a:prstGeom>
        </p:spPr>
        <p:txBody>
          <a:bodyPr lIns="0" rIns="0" tIns="0" bIns="0" anchor="ctr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560" y="1607400"/>
            <a:ext cx="8236080" cy="398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560" y="273960"/>
            <a:ext cx="8236080" cy="1146960"/>
          </a:xfrm>
          <a:prstGeom prst="rect">
            <a:avLst/>
          </a:prstGeom>
        </p:spPr>
        <p:txBody>
          <a:bodyPr lIns="0" rIns="0" tIns="0" bIns="0" anchor="ctr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560" y="1607400"/>
            <a:ext cx="8236080" cy="398448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560" y="273960"/>
            <a:ext cx="8236080" cy="1146960"/>
          </a:xfrm>
          <a:prstGeom prst="rect">
            <a:avLst/>
          </a:prstGeom>
        </p:spPr>
        <p:txBody>
          <a:bodyPr lIns="0" rIns="0" tIns="0" bIns="0" anchor="ctr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560" y="1607400"/>
            <a:ext cx="4019040" cy="398448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840" y="1607400"/>
            <a:ext cx="4019040" cy="398448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560" y="273960"/>
            <a:ext cx="8236080" cy="1146960"/>
          </a:xfrm>
          <a:prstGeom prst="rect">
            <a:avLst/>
          </a:prstGeom>
        </p:spPr>
        <p:txBody>
          <a:bodyPr lIns="0" rIns="0" tIns="0" bIns="0" anchor="ctr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560" y="273960"/>
            <a:ext cx="8236080" cy="531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560" y="273960"/>
            <a:ext cx="8236080" cy="1146960"/>
          </a:xfrm>
          <a:prstGeom prst="rect">
            <a:avLst/>
          </a:prstGeom>
        </p:spPr>
        <p:txBody>
          <a:bodyPr lIns="0" rIns="0" tIns="0" bIns="0" anchor="ctr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560" y="1607400"/>
            <a:ext cx="4019040" cy="190044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560" y="3688920"/>
            <a:ext cx="4019040" cy="190044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7840" y="1607400"/>
            <a:ext cx="4019040" cy="398448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560" y="273960"/>
            <a:ext cx="8236080" cy="1146960"/>
          </a:xfrm>
          <a:prstGeom prst="rect">
            <a:avLst/>
          </a:prstGeom>
        </p:spPr>
        <p:txBody>
          <a:bodyPr lIns="0" rIns="0" tIns="0" bIns="0" anchor="ctr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560" y="1607400"/>
            <a:ext cx="4019040" cy="398448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840" y="1607400"/>
            <a:ext cx="4019040" cy="190044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840" y="3688920"/>
            <a:ext cx="4019040" cy="190044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560" y="273960"/>
            <a:ext cx="8236080" cy="1146960"/>
          </a:xfrm>
          <a:prstGeom prst="rect">
            <a:avLst/>
          </a:prstGeom>
        </p:spPr>
        <p:txBody>
          <a:bodyPr lIns="0" rIns="0" tIns="0" bIns="0" anchor="ctr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560" y="1607400"/>
            <a:ext cx="4019040" cy="190044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840" y="1607400"/>
            <a:ext cx="4019040" cy="190044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560" y="3688920"/>
            <a:ext cx="8236080" cy="190044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560" y="273960"/>
            <a:ext cx="8236080" cy="1146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</a:t>
            </a:r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edi</a:t>
            </a:r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the t</a:t>
            </a:r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itle te</a:t>
            </a:r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xt for</a:t>
            </a:r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560" y="1607400"/>
            <a:ext cx="8236080" cy="39844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h-T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th-T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h-T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th-T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h-T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th-T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h-T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th-T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h-T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th-T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h-T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th-T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hyperlink" Target="http://maps.google.com/maps?saddr=9.938083,-84.054430&amp;daddr=9.926392,-84.055964" TargetMode="External"/><Relationship Id="rId3" Type="http://schemas.openxmlformats.org/officeDocument/2006/relationships/hyperlink" Target="http://maps.google.com/maps?saddr=9.938083,-84.054430&amp;daddr=9.926392,-84.055964" TargetMode="External"/><Relationship Id="rId4" Type="http://schemas.openxmlformats.org/officeDocument/2006/relationships/hyperlink" Target="http://maps.google.com/maps?saddr=9.938083,-84.054430&amp;daddr=9.926392,-84.055964" TargetMode="External"/><Relationship Id="rId5" Type="http://schemas.openxmlformats.org/officeDocument/2006/relationships/hyperlink" Target="http://maps.google.com/maps?saddr=9.938083,-84.054430&amp;daddr=9.926392,-84.055964" TargetMode="External"/><Relationship Id="rId6" Type="http://schemas.openxmlformats.org/officeDocument/2006/relationships/hyperlink" Target="http://maps.google.com/maps?saddr=9.938083,-84.054430&amp;daddr=9.926392,-84.055964" TargetMode="External"/><Relationship Id="rId7" Type="http://schemas.openxmlformats.org/officeDocument/2006/relationships/hyperlink" Target="http://maps.google.com/maps?saddr=9.938083,-84.054430&amp;daddr=9.926392,-84.055964" TargetMode="External"/><Relationship Id="rId8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hyperlink" Target="http://developer.android.com/guide/appendix/g-app-intents.html" TargetMode="External"/><Relationship Id="rId3" Type="http://schemas.openxmlformats.org/officeDocument/2006/relationships/hyperlink" Target="http://developer.android.com/guide/appendix/g-app-intents.html" TargetMode="External"/><Relationship Id="rId4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https://developer.android.com/reference/android/content/Intent.html" TargetMode="External"/><Relationship Id="rId3" Type="http://schemas.openxmlformats.org/officeDocument/2006/relationships/hyperlink" Target="https://developer.android.com/reference/android/content/Context.html#startActivity(android.content.Intent)" TargetMode="External"/><Relationship Id="rId4" Type="http://schemas.openxmlformats.org/officeDocument/2006/relationships/hyperlink" Target="https://developer.android.com/reference/android/content/Context.html#startActivity(android.content.Intent)" TargetMode="External"/><Relationship Id="rId5" Type="http://schemas.openxmlformats.org/officeDocument/2006/relationships/hyperlink" Target="https://developer.android.com/reference/android/app/Activity.html#onCreate(android.os.Bundle)" TargetMode="External"/><Relationship Id="rId6" Type="http://schemas.openxmlformats.org/officeDocument/2006/relationships/hyperlink" Target="https://developer.android.com/reference/android/app/Activity.html#onCreate(android.os.Bundle)" TargetMode="External"/><Relationship Id="rId7" Type="http://schemas.openxmlformats.org/officeDocument/2006/relationships/hyperlink" Target="https://developer.android.com/reference/android/content/Intent.html" TargetMode="External"/><Relationship Id="rId8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682200" y="1122480"/>
            <a:ext cx="8316360" cy="281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
</a:t>
            </a:r>
            <a:r>
              <a:rPr b="1" lang="en-US" sz="5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Modern Related Technology on Mobile Devices</a:t>
            </a: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
</a:t>
            </a:r>
            <a:r>
              <a:rPr b="1" lang="en-US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
</a:t>
            </a:r>
            <a:r>
              <a:rPr b="0" lang="en-US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Lec4: Intent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-145080" y="3602160"/>
            <a:ext cx="9143640" cy="16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Ekarat Rattagan, PhD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"/>
          <p:cNvPicPr/>
          <p:nvPr/>
        </p:nvPicPr>
        <p:blipFill>
          <a:blip r:embed="rId1"/>
          <a:stretch/>
        </p:blipFill>
        <p:spPr>
          <a:xfrm>
            <a:off x="4646520" y="2588400"/>
            <a:ext cx="2441880" cy="366012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824760" y="1024920"/>
            <a:ext cx="1474920" cy="22896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589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Examples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7000" y="1378440"/>
            <a:ext cx="5143320" cy="19296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473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Getting driving directions: how to go from loaction A to location B?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851040" y="1812240"/>
            <a:ext cx="4676760" cy="18468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473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Intent intent = new Intent(android.content.Intent.ACTION_VIEW,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851040" y="2232000"/>
            <a:ext cx="7538760" cy="19296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473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Uri.parse("</a:t>
            </a:r>
            <a:r>
              <a:rPr b="0" lang="en-US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http://maps.google.com/</a:t>
            </a:r>
            <a:r>
              <a:rPr b="0" lang="en-US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maps?saddr</a:t>
            </a:r>
            <a:r>
              <a:rPr b="0" lang="en-US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=</a:t>
            </a:r>
            <a:r>
              <a:rPr b="0" lang="en-US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5"/>
              </a:rPr>
              <a:t>9.938083,-84.054430</a:t>
            </a:r>
            <a:r>
              <a:rPr b="0" lang="en-US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6"/>
              </a:rPr>
              <a:t>&amp;daddr=</a:t>
            </a:r>
            <a:r>
              <a:rPr b="0" lang="en-US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7"/>
              </a:rPr>
              <a:t>9.926392,-84.055964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845280" y="2665800"/>
            <a:ext cx="1474920" cy="18756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473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startActivity(intent);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6"/>
          <p:cNvSpPr/>
          <p:nvPr/>
        </p:nvSpPr>
        <p:spPr>
          <a:xfrm>
            <a:off x="5630040" y="3657600"/>
            <a:ext cx="328320" cy="17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ts val="236"/>
              </a:lnSpc>
            </a:pPr>
            <a:r>
              <a:rPr b="1" lang="en-US" sz="6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Hotel </a:t>
            </a:r>
            <a:r>
              <a:rPr b="0" lang="en-US" sz="600" spc="-1" strike="noStrike">
                <a:solidFill>
                  <a:srgbClr val="837b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ts val="236"/>
              </a:lnSpc>
            </a:pPr>
            <a:r>
              <a:rPr b="0" lang="en-US" sz="6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 </a:t>
            </a:r>
            <a:r>
              <a:rPr b="0" lang="en-US" sz="600" spc="-1" strike="noStrike">
                <a:solidFill>
                  <a:srgbClr val="837b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Pfl'ais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6276600" y="3792960"/>
            <a:ext cx="469440" cy="9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236"/>
              </a:lnSpc>
            </a:pPr>
            <a:r>
              <a:rPr b="0" lang="en-US" sz="600" spc="-1" strike="noStrike">
                <a:solidFill>
                  <a:srgbClr val="6667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Umversi </a:t>
            </a:r>
            <a:r>
              <a:rPr b="0" lang="en-US" sz="600" spc="-1" strike="noStrike">
                <a:solidFill>
                  <a:srgbClr val="837b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5560920" y="3953160"/>
            <a:ext cx="344880" cy="9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258"/>
              </a:lnSpc>
            </a:pPr>
            <a:r>
              <a:rPr b="0" lang="en-US" sz="650" spc="-1" strike="noStrike">
                <a:solidFill>
                  <a:srgbClr val="6667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Aloireda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9"/>
          <p:cNvSpPr/>
          <p:nvPr/>
        </p:nvSpPr>
        <p:spPr>
          <a:xfrm>
            <a:off x="5867640" y="4074840"/>
            <a:ext cx="450000" cy="19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395"/>
              </a:lnSpc>
            </a:pPr>
            <a:r>
              <a:rPr b="0" i="1" lang="en-US" sz="1000" spc="-1" strike="noStrike">
                <a:solidFill>
                  <a:srgbClr val="6667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 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ts val="236"/>
              </a:lnSpc>
            </a:pPr>
            <a:r>
              <a:rPr b="1" lang="en-US" sz="600" spc="-1" strike="noStrike">
                <a:solidFill>
                  <a:srgbClr val="6667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tandia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10"/>
          <p:cNvSpPr/>
          <p:nvPr/>
        </p:nvSpPr>
        <p:spPr>
          <a:xfrm>
            <a:off x="6514200" y="4287600"/>
            <a:ext cx="543960" cy="27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30"/>
              </a:lnSpc>
            </a:pPr>
            <a:r>
              <a:rPr b="0" lang="en-US" sz="600" spc="-1" strike="noStrike">
                <a:solidFill>
                  <a:srgbClr val="837b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Cnlefliti Jose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600" spc="-1" strike="noStrike">
                <a:solidFill>
                  <a:srgbClr val="837b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Joaquin ^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600" spc="-1" strike="noStrike">
                <a:solidFill>
                  <a:srgbClr val="837b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iVbngas.Cairo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11"/>
          <p:cNvSpPr/>
          <p:nvPr/>
        </p:nvSpPr>
        <p:spPr>
          <a:xfrm>
            <a:off x="5400720" y="5210280"/>
            <a:ext cx="62676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238"/>
              </a:lnSpc>
            </a:pPr>
            <a:r>
              <a:rPr b="0" lang="en-US" sz="65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Iglesia de </a:t>
            </a:r>
            <a:r>
              <a:rPr b="0" lang="en-US" sz="650" spc="-1" strike="noStrike">
                <a:solidFill>
                  <a:srgbClr val="736da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MKMra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65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Sefiofa de </a:t>
            </a:r>
            <a:r>
              <a:rPr b="0" lang="en-US" sz="650" spc="-1" strike="noStrike">
                <a:solidFill>
                  <a:srgbClr val="736da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F%ma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12"/>
          <p:cNvSpPr/>
          <p:nvPr/>
        </p:nvSpPr>
        <p:spPr>
          <a:xfrm>
            <a:off x="6527880" y="5508360"/>
            <a:ext cx="505080" cy="3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30"/>
              </a:lnSpc>
            </a:pPr>
            <a:r>
              <a:rPr b="0" lang="en-US" sz="65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Institute Sobfe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65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Alrototemo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500" spc="-1" strike="noStrike">
                <a:solidFill>
                  <a:srgbClr val="837b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 Farmaoe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650" spc="-1" strike="noStrike">
                <a:solidFill>
                  <a:srgbClr val="837b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Depart encia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13"/>
          <p:cNvSpPr/>
          <p:nvPr/>
        </p:nvSpPr>
        <p:spPr>
          <a:xfrm>
            <a:off x="4638240" y="5707440"/>
            <a:ext cx="369720" cy="77040"/>
          </a:xfrm>
          <a:prstGeom prst="rect">
            <a:avLst/>
          </a:prstGeom>
          <a:solidFill>
            <a:srgbClr val="e0e8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59"/>
              </a:lnSpc>
            </a:pPr>
            <a:r>
              <a:rPr b="0" lang="en-US" sz="400" spc="-1" strike="noStrike">
                <a:solidFill>
                  <a:srgbClr val="484848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OSscsrouir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14"/>
          <p:cNvSpPr/>
          <p:nvPr/>
        </p:nvSpPr>
        <p:spPr>
          <a:xfrm>
            <a:off x="5978160" y="2607840"/>
            <a:ext cx="1049400" cy="1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709"/>
              </a:lnSpc>
            </a:pPr>
            <a:r>
              <a:rPr b="0" lang="en-US" sz="1800" spc="-1" strike="noStrike">
                <a:solidFill>
                  <a:srgbClr val="2a2a2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0" lang="en-US" sz="1100" spc="-1" strike="noStrike">
                <a:solidFill>
                  <a:srgbClr val="2a2a2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</a:t>
            </a:r>
            <a:r>
              <a:rPr b="0" lang="en-US" sz="1050" spc="-1" strike="noStrike">
                <a:solidFill>
                  <a:srgbClr val="2a2a2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-Cl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9:35 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15"/>
          <p:cNvSpPr/>
          <p:nvPr/>
        </p:nvSpPr>
        <p:spPr>
          <a:xfrm>
            <a:off x="4696200" y="2812320"/>
            <a:ext cx="215424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473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b="1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maps.google.com: Route 39 to Route...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16"/>
          <p:cNvSpPr/>
          <p:nvPr/>
        </p:nvSpPr>
        <p:spPr>
          <a:xfrm>
            <a:off x="4712760" y="3066480"/>
            <a:ext cx="2259360" cy="13212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473"/>
              </a:lnSpc>
            </a:pPr>
            <a:r>
              <a:rPr b="0" lang="en-US" sz="900" spc="-1" strike="noStrike">
                <a:solidFill>
                  <a:srgbClr val="2a2a2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5,-84.054430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to: </a:t>
            </a:r>
            <a:r>
              <a:rPr b="0" lang="en-US" sz="900" spc="-1" strike="noStrike">
                <a:solidFill>
                  <a:srgbClr val="2a2a2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9.926392,-84.055964 </a:t>
            </a:r>
            <a:r>
              <a:rPr b="0" lang="en-US" sz="1200" spc="-1" strike="noStrike">
                <a:solidFill>
                  <a:srgbClr val="48484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17"/>
          <p:cNvSpPr/>
          <p:nvPr/>
        </p:nvSpPr>
        <p:spPr>
          <a:xfrm>
            <a:off x="5563800" y="3298320"/>
            <a:ext cx="303480" cy="5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236"/>
              </a:lnSpc>
            </a:pPr>
            <a:r>
              <a:rPr b="0" lang="en-US" sz="600" spc="-1" strike="noStrike">
                <a:solidFill>
                  <a:srgbClr val="6667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BAC-Sac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18"/>
          <p:cNvSpPr/>
          <p:nvPr/>
        </p:nvSpPr>
        <p:spPr>
          <a:xfrm>
            <a:off x="5094000" y="3436560"/>
            <a:ext cx="706680" cy="9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296"/>
              </a:lnSpc>
            </a:pPr>
            <a:r>
              <a:rPr b="1" lang="en-US" sz="750" spc="-1" strike="noStrike">
                <a:solidFill>
                  <a:srgbClr val="4572a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Menu </a:t>
            </a:r>
            <a:r>
              <a:rPr b="0" lang="en-US" sz="650" spc="-1" strike="noStrike" cap="small">
                <a:solidFill>
                  <a:srgbClr val="2a2a2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b="1" lang="en-US" sz="750" spc="-1" strike="noStrike">
                <a:solidFill>
                  <a:srgbClr val="4572a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Layers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19"/>
          <p:cNvSpPr/>
          <p:nvPr/>
        </p:nvSpPr>
        <p:spPr>
          <a:xfrm>
            <a:off x="6210360" y="3911760"/>
            <a:ext cx="519120" cy="6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236"/>
              </a:lnSpc>
            </a:pPr>
            <a:r>
              <a:rPr b="0" i="1" lang="en-US" sz="550" spc="-1" strike="noStrike">
                <a:solidFill>
                  <a:srgbClr val="837b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600" spc="-1" strike="noStrike">
                <a:solidFill>
                  <a:srgbClr val="837b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Ccsta Rica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0"/>
          <p:cNvSpPr/>
          <p:nvPr/>
        </p:nvSpPr>
        <p:spPr>
          <a:xfrm>
            <a:off x="4944960" y="3956040"/>
            <a:ext cx="171000" cy="6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236"/>
              </a:lnSpc>
            </a:pPr>
            <a:r>
              <a:rPr b="0" lang="en-US" sz="600" spc="-1" strike="noStrike">
                <a:solidFill>
                  <a:srgbClr val="2a2a2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j. </a:t>
            </a:r>
            <a:r>
              <a:rPr b="1" lang="en-US" sz="400" spc="-1" strike="noStrike">
                <a:solidFill>
                  <a:srgbClr val="2a2a2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1"/>
          <p:cNvSpPr/>
          <p:nvPr/>
        </p:nvSpPr>
        <p:spPr>
          <a:xfrm>
            <a:off x="5248800" y="4331520"/>
            <a:ext cx="286920" cy="6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258"/>
              </a:lnSpc>
            </a:pPr>
            <a:r>
              <a:rPr b="0" lang="en-US" sz="650" spc="-1" strike="noStrike">
                <a:solidFill>
                  <a:srgbClr val="837b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Mall San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2"/>
          <p:cNvSpPr/>
          <p:nvPr/>
        </p:nvSpPr>
        <p:spPr>
          <a:xfrm>
            <a:off x="6387120" y="4784760"/>
            <a:ext cx="657000" cy="9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215"/>
              </a:lnSpc>
            </a:pPr>
            <a:r>
              <a:rPr b="0" lang="en-US" sz="550" spc="-1" strike="noStrike">
                <a:solidFill>
                  <a:srgbClr val="48484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^ </a:t>
            </a:r>
            <a:r>
              <a:rPr b="0" lang="en-US" sz="550" spc="-1" strike="noStrike">
                <a:solidFill>
                  <a:srgbClr val="43432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Pan America^ ^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3"/>
          <p:cNvSpPr/>
          <p:nvPr/>
        </p:nvSpPr>
        <p:spPr>
          <a:xfrm>
            <a:off x="5409000" y="6149520"/>
            <a:ext cx="1546560" cy="11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just">
              <a:lnSpc>
                <a:spcPct val="100000"/>
              </a:lnSpc>
            </a:pPr>
            <a:r>
              <a:rPr b="1" lang="en-US" sz="750" spc="-1" strike="noStrike" u="sng">
                <a:solidFill>
                  <a:srgbClr val="48484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Googje^^ ^ta D2011 Googie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4"/>
          <p:cNvSpPr/>
          <p:nvPr/>
        </p:nvSpPr>
        <p:spPr>
          <a:xfrm>
            <a:off x="8431200" y="6478200"/>
            <a:ext cx="173520" cy="12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480"/>
              </a:lnSpc>
            </a:pPr>
            <a:r>
              <a:rPr b="0" lang="en-US" sz="105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27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5"/>
          <p:cNvSpPr/>
          <p:nvPr/>
        </p:nvSpPr>
        <p:spPr>
          <a:xfrm>
            <a:off x="3574800" y="300960"/>
            <a:ext cx="1715040" cy="4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774"/>
              </a:lnSpc>
            </a:pPr>
            <a:r>
              <a:rPr b="0" lang="en-US" sz="40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2" descr=""/>
          <p:cNvPicPr/>
          <p:nvPr/>
        </p:nvPicPr>
        <p:blipFill>
          <a:blip r:embed="rId1"/>
          <a:stretch/>
        </p:blipFill>
        <p:spPr>
          <a:xfrm>
            <a:off x="6517080" y="303840"/>
            <a:ext cx="2093400" cy="3141720"/>
          </a:xfrm>
          <a:prstGeom prst="rect">
            <a:avLst/>
          </a:prstGeom>
          <a:ln>
            <a:noFill/>
          </a:ln>
        </p:spPr>
      </p:pic>
      <p:sp>
        <p:nvSpPr>
          <p:cNvPr id="115" name="CustomShape 1"/>
          <p:cNvSpPr/>
          <p:nvPr/>
        </p:nvSpPr>
        <p:spPr>
          <a:xfrm>
            <a:off x="339840" y="1345320"/>
            <a:ext cx="500256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829"/>
              </a:lnSpc>
            </a:pPr>
            <a:r>
              <a:rPr b="1" lang="en-US" sz="1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4 :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Standard Actions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28680" y="2074680"/>
            <a:ext cx="4353480" cy="26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829"/>
              </a:lnSpc>
            </a:pPr>
            <a:r>
              <a:rPr b="1" lang="en-US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Geo Mapping - Google StreetView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323280" y="2439360"/>
            <a:ext cx="615348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936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geoCode Uri structure: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google.streetview:cbll=lat,lng&amp;cbp=1,</a:t>
            </a: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yaw,,pitch,zoom&amp;mz=mapZoom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325800" y="3616200"/>
            <a:ext cx="4737240" cy="13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434"/>
              </a:lnSpc>
            </a:pP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Reference:</a:t>
            </a:r>
            <a:r>
              <a:rPr b="0" lang="en-US" sz="9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 </a:t>
            </a:r>
            <a:r>
              <a:rPr b="0" lang="en-US" sz="9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http://developer.android.com/guide/appendix/g-app-intents.html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339840" y="3911760"/>
            <a:ext cx="789840" cy="19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681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6"/>
          <p:cNvSpPr/>
          <p:nvPr/>
        </p:nvSpPr>
        <p:spPr>
          <a:xfrm>
            <a:off x="1069200" y="4187880"/>
            <a:ext cx="57600" cy="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r">
              <a:lnSpc>
                <a:spcPts val="314"/>
              </a:lnSpc>
            </a:pPr>
            <a:r>
              <a:rPr b="1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7"/>
          <p:cNvSpPr/>
          <p:nvPr/>
        </p:nvSpPr>
        <p:spPr>
          <a:xfrm>
            <a:off x="1292760" y="3917160"/>
            <a:ext cx="1201320" cy="18468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681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geoCode 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1294200" y="4217040"/>
            <a:ext cx="6925320" cy="19872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589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google.streetview:cbll=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41.5020952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,-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81.6789717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&amp;cbp=1,270,,45,1&amp;mz=1";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9"/>
          <p:cNvSpPr/>
          <p:nvPr/>
        </p:nvSpPr>
        <p:spPr>
          <a:xfrm>
            <a:off x="325800" y="4718520"/>
            <a:ext cx="8251560" cy="66600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72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Intent intent = </a:t>
            </a:r>
            <a:r>
              <a:rPr b="0" lang="en-US" sz="16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new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Intent(Intent.</a:t>
            </a:r>
            <a:r>
              <a:rPr b="0" i="1" lang="en-US" sz="16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ACTION_VIEW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Uri.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parse(geoCode));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76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startActivity(intent);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10"/>
          <p:cNvSpPr/>
          <p:nvPr/>
        </p:nvSpPr>
        <p:spPr>
          <a:xfrm>
            <a:off x="355680" y="6009840"/>
            <a:ext cx="7013880" cy="17100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473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Modify the Manifest adding the following requests: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11"/>
          <p:cNvSpPr/>
          <p:nvPr/>
        </p:nvSpPr>
        <p:spPr>
          <a:xfrm>
            <a:off x="312120" y="6295680"/>
            <a:ext cx="8425080" cy="33696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507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&lt;uses-permission android:name=</a:t>
            </a:r>
            <a:r>
              <a:rPr b="0" lang="en-US" sz="14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"android.permission.ACCESS_COARSE_LOCATION"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07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&lt;uses-permission android:name=</a:t>
            </a:r>
            <a:r>
              <a:rPr b="0" lang="en-US" sz="14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"android.permission.INTERNET"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12"/>
          <p:cNvSpPr/>
          <p:nvPr/>
        </p:nvSpPr>
        <p:spPr>
          <a:xfrm>
            <a:off x="8431200" y="6478200"/>
            <a:ext cx="171000" cy="12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480"/>
              </a:lnSpc>
            </a:pPr>
            <a:r>
              <a:rPr b="0" lang="en-US" sz="115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29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13"/>
          <p:cNvSpPr/>
          <p:nvPr/>
        </p:nvSpPr>
        <p:spPr>
          <a:xfrm>
            <a:off x="3574800" y="300960"/>
            <a:ext cx="1715040" cy="4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774"/>
              </a:lnSpc>
            </a:pPr>
            <a:r>
              <a:rPr b="0" lang="en-US" sz="40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2" descr=""/>
          <p:cNvPicPr/>
          <p:nvPr/>
        </p:nvPicPr>
        <p:blipFill>
          <a:blip r:embed="rId1"/>
          <a:stretch/>
        </p:blipFill>
        <p:spPr>
          <a:xfrm>
            <a:off x="300960" y="2359080"/>
            <a:ext cx="8693280" cy="306324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8508600" y="6478200"/>
            <a:ext cx="96480" cy="12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395"/>
              </a:lnSpc>
            </a:pPr>
            <a:r>
              <a:rPr b="0" lang="en-US" sz="10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574800" y="300960"/>
            <a:ext cx="1715040" cy="4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774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Action/Data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06720" y="1790280"/>
            <a:ext cx="8135280" cy="470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709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Examples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b="1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action/data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pairs are: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89"/>
              </a:lnSpc>
            </a:pPr>
            <a:r>
              <a:rPr b="1" lang="en-US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ACTION_DIAL    </a:t>
            </a:r>
            <a:r>
              <a:rPr b="1" i="1" lang="en-US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tel:123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89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Display the phone dialer with the given number filled in.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721"/>
              </a:lnSpc>
            </a:pPr>
            <a:r>
              <a:rPr b="1" lang="en-US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ACTION_VIEW    </a:t>
            </a:r>
            <a:r>
              <a:rPr b="1" i="1" lang="en-US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http://www.google.com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721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Show Google page in a browser view. Note how the VIEW action does what is considered the most reasonable thing for a particular URI.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89"/>
              </a:lnSpc>
            </a:pPr>
            <a:r>
              <a:rPr b="1" lang="en-US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ACTION_EDIT    </a:t>
            </a:r>
            <a:r>
              <a:rPr b="1" i="1" lang="en-US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content://contacts/people/2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89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information about the person whose identifier is ”2”.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89"/>
              </a:lnSpc>
            </a:pPr>
            <a:r>
              <a:rPr b="1" lang="en-US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ACTION_VIEW    </a:t>
            </a:r>
            <a:r>
              <a:rPr b="1" i="1" lang="en-US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content://contacts/people/2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589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to start an activity to display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2-nd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person.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760"/>
              </a:lnSpc>
            </a:pPr>
            <a:r>
              <a:rPr b="1" lang="en-US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ACTION_VIEW    </a:t>
            </a:r>
            <a:r>
              <a:rPr b="1" i="1" lang="en-US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content://contacts/</a:t>
            </a:r>
            <a:r>
              <a:rPr b="1" lang="en-US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people/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76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Display a list of people, which the user can browse through. Selecting a particular person to view would result in a new intent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508600" y="6478200"/>
            <a:ext cx="96480" cy="12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395"/>
              </a:lnSpc>
            </a:pPr>
            <a:r>
              <a:rPr b="0" lang="en-US" sz="10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3574800" y="300960"/>
            <a:ext cx="1715040" cy="4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774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Action/Data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" name="Table 1"/>
          <p:cNvGraphicFramePr/>
          <p:nvPr/>
        </p:nvGraphicFramePr>
        <p:xfrm>
          <a:off x="911520" y="1571400"/>
          <a:ext cx="7242840" cy="4538520"/>
        </p:xfrm>
        <a:graphic>
          <a:graphicData uri="http://schemas.openxmlformats.org/drawingml/2006/table">
            <a:tbl>
              <a:tblPr/>
              <a:tblGrid>
                <a:gridCol w="2856240"/>
                <a:gridCol w="4386600"/>
              </a:tblGrid>
              <a:tr h="566280">
                <a:tc gridSpan="2">
                  <a:txBody>
                    <a:bodyPr lIns="0" rIns="0" tIns="0" bIns="0" anchor="b"/>
                    <a:p>
                      <a:pPr marL="88920">
                        <a:lnSpc>
                          <a:spcPts val="1104"/>
                        </a:lnSpc>
                      </a:pPr>
                      <a:r>
                        <a:rPr b="1" lang="en-US" sz="2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Built-in Standard Actions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c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883800">
                <a:tc gridSpan="2">
                  <a:txBody>
                    <a:bodyPr lIns="0" rIns="0" tIns="0" bIns="0"/>
                    <a:p>
                      <a:pPr marL="88920">
                        <a:lnSpc>
                          <a:spcPts val="783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List of standard actions that Intents can use for launching activities (usually through </a:t>
                      </a: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startActivity(Intent).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8ea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284400">
                <a:tc>
                  <a:txBody>
                    <a:bodyPr lIns="0" rIns="0" tIns="0" bIns="0" anchor="b"/>
                    <a:p>
                      <a:pPr>
                        <a:lnSpc>
                          <a:spcPts val="589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ACTION_MAIN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 lIns="0" rIns="0" tIns="0" bIns="0" anchor="b"/>
                    <a:p>
                      <a:pPr marL="838080">
                        <a:lnSpc>
                          <a:spcPts val="589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ACTION_ANSWER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4"/>
                    </a:solidFill>
                  </a:tcPr>
                </a:tc>
              </a:tr>
              <a:tr h="281520">
                <a:tc>
                  <a:txBody>
                    <a:bodyPr lIns="0" rIns="0" tIns="0" bIns="0" anchor="b"/>
                    <a:p>
                      <a:pPr>
                        <a:lnSpc>
                          <a:spcPts val="589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ACTION_VIEW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 lIns="0" rIns="0" tIns="0" bIns="0" anchor="b"/>
                    <a:p>
                      <a:pPr marL="838080">
                        <a:lnSpc>
                          <a:spcPts val="589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ACTION_INSERT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4"/>
                    </a:solidFill>
                  </a:tcPr>
                </a:tc>
              </a:tr>
              <a:tr h="279000">
                <a:tc>
                  <a:txBody>
                    <a:bodyPr lIns="0" rIns="0" tIns="0" bIns="0" anchor="b"/>
                    <a:p>
                      <a:pPr>
                        <a:lnSpc>
                          <a:spcPts val="589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ACTION_ATTACH_DATA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 lIns="0" rIns="0" tIns="0" bIns="0" anchor="b"/>
                    <a:p>
                      <a:pPr marL="838080">
                        <a:lnSpc>
                          <a:spcPts val="589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ACTION_DELETE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4"/>
                    </a:solidFill>
                  </a:tcPr>
                </a:tc>
              </a:tr>
              <a:tr h="281520">
                <a:tc>
                  <a:txBody>
                    <a:bodyPr lIns="0" rIns="0" tIns="0" bIns="0" anchor="b"/>
                    <a:p>
                      <a:pPr>
                        <a:lnSpc>
                          <a:spcPts val="589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ACTION_EDIT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 lIns="0" rIns="0" tIns="0" bIns="0" anchor="b"/>
                    <a:p>
                      <a:pPr marL="838080">
                        <a:lnSpc>
                          <a:spcPts val="589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ACTION_RUN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4"/>
                    </a:solidFill>
                  </a:tcPr>
                </a:tc>
              </a:tr>
              <a:tr h="279000">
                <a:tc>
                  <a:txBody>
                    <a:bodyPr lIns="0" rIns="0" tIns="0" bIns="0" anchor="b"/>
                    <a:p>
                      <a:pPr>
                        <a:lnSpc>
                          <a:spcPts val="589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ACTION_PICK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 lIns="0" rIns="0" tIns="0" bIns="0" anchor="b"/>
                    <a:p>
                      <a:pPr marL="838080">
                        <a:lnSpc>
                          <a:spcPts val="589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ACTION_SYNC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4"/>
                    </a:solidFill>
                  </a:tcPr>
                </a:tc>
              </a:tr>
              <a:tr h="281520">
                <a:tc>
                  <a:txBody>
                    <a:bodyPr lIns="0" rIns="0" tIns="0" bIns="0" anchor="b"/>
                    <a:p>
                      <a:pPr>
                        <a:lnSpc>
                          <a:spcPts val="589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ACTION_CHOOSER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 lIns="0" rIns="0" tIns="0" bIns="0" anchor="b"/>
                    <a:p>
                      <a:pPr marL="838080">
                        <a:lnSpc>
                          <a:spcPts val="589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ACTION_PICK_ACTIVITY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4"/>
                    </a:solidFill>
                  </a:tcPr>
                </a:tc>
              </a:tr>
              <a:tr h="281520">
                <a:tc>
                  <a:txBody>
                    <a:bodyPr lIns="0" rIns="0" tIns="0" bIns="0" anchor="b"/>
                    <a:p>
                      <a:pPr>
                        <a:lnSpc>
                          <a:spcPts val="589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ACTION_GET_CONTENT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 lIns="0" rIns="0" tIns="0" bIns="0" anchor="b"/>
                    <a:p>
                      <a:pPr marL="838080">
                        <a:lnSpc>
                          <a:spcPts val="589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ACTION_SEARCH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4"/>
                    </a:solidFill>
                  </a:tcPr>
                </a:tc>
              </a:tr>
              <a:tr h="279000">
                <a:tc>
                  <a:txBody>
                    <a:bodyPr lIns="0" rIns="0" tIns="0" bIns="0" anchor="b"/>
                    <a:p>
                      <a:pPr>
                        <a:lnSpc>
                          <a:spcPts val="589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ACTION_DIAL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 lIns="0" rIns="0" tIns="0" bIns="0" anchor="b"/>
                    <a:p>
                      <a:pPr marL="838080">
                        <a:lnSpc>
                          <a:spcPts val="589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ACTION_WEB_SEARCH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4"/>
                    </a:solidFill>
                  </a:tcPr>
                </a:tc>
              </a:tr>
              <a:tr h="840960">
                <a:tc>
                  <a:txBody>
                    <a:bodyPr lIns="0" rIns="0" tIns="0" bIns="0" anchor="b"/>
                    <a:p>
                      <a:pPr>
                        <a:lnSpc>
                          <a:spcPts val="589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ACTION_CALL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ts val="775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ACTION_SEND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ts val="775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ACTION_SENDTO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 lIns="0" rIns="0" tIns="0" bIns="0"/>
                    <a:p>
                      <a:pPr marL="838080">
                        <a:lnSpc>
                          <a:spcPts val="589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ACTION_FACTORY_TEST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4"/>
                    </a:solidFill>
                  </a:tcPr>
                </a:tc>
              </a:tr>
            </a:tbl>
          </a:graphicData>
        </a:graphic>
      </p:graphicFrame>
      <p:sp>
        <p:nvSpPr>
          <p:cNvPr id="135" name="CustomShape 2"/>
          <p:cNvSpPr/>
          <p:nvPr/>
        </p:nvSpPr>
        <p:spPr>
          <a:xfrm>
            <a:off x="8505720" y="6478200"/>
            <a:ext cx="96480" cy="12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395"/>
              </a:lnSpc>
            </a:pPr>
            <a:r>
              <a:rPr b="0" lang="en-US" sz="10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3574800" y="300960"/>
            <a:ext cx="1715040" cy="4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774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Action/Data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36960" y="1820520"/>
            <a:ext cx="86436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709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39840" y="2370240"/>
            <a:ext cx="4875480" cy="18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589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Display the phone dialer with the given number filled in.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342720" y="2987640"/>
            <a:ext cx="704412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72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Intent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myActivity2 = </a:t>
            </a:r>
            <a:r>
              <a:rPr b="1" lang="en-US" sz="2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new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Intent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Intent.</a:t>
            </a:r>
            <a:r>
              <a:rPr b="0" i="1" lang="en-US" sz="2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ACTION_DIAL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4934880" y="3350880"/>
            <a:ext cx="3679200" cy="20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r">
              <a:lnSpc>
                <a:spcPts val="760"/>
              </a:lnSpc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Uri.parse( "tel:555-1234"));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342720" y="3867480"/>
            <a:ext cx="361296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76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startActivity(myActivity2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6"/>
          <p:cNvSpPr/>
          <p:nvPr/>
        </p:nvSpPr>
        <p:spPr>
          <a:xfrm>
            <a:off x="7261200" y="6579720"/>
            <a:ext cx="96480" cy="12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395"/>
              </a:lnSpc>
            </a:pPr>
            <a:r>
              <a:rPr b="0" lang="en-US" sz="10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7"/>
          <p:cNvSpPr/>
          <p:nvPr/>
        </p:nvSpPr>
        <p:spPr>
          <a:xfrm>
            <a:off x="3574800" y="300960"/>
            <a:ext cx="1715040" cy="4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774"/>
              </a:lnSpc>
            </a:pPr>
            <a:r>
              <a:rPr b="0" lang="en-US" sz="40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Picture 14" descr=""/>
          <p:cNvPicPr/>
          <p:nvPr/>
        </p:nvPicPr>
        <p:blipFill>
          <a:blip r:embed="rId1"/>
          <a:stretch/>
        </p:blipFill>
        <p:spPr>
          <a:xfrm>
            <a:off x="5657040" y="3881160"/>
            <a:ext cx="1888200" cy="281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03840" y="1276200"/>
            <a:ext cx="8447760" cy="49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829"/>
              </a:lnSpc>
            </a:pP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Intents - Secondary Attributes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631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631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 addition to the primary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action/data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attributes, there are a number of </a:t>
            </a:r>
            <a:r>
              <a:rPr b="0" i="1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secondary attributes</a:t>
            </a:r>
            <a:r>
              <a:rPr b="0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that you can also include with an intent, such as: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631"/>
              </a:lnSpc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putExtra: Send data between activities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76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76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Activity 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76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76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76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76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631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631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Activity 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436960" y="6478200"/>
            <a:ext cx="168120" cy="12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395"/>
              </a:lnSpc>
            </a:pPr>
            <a:r>
              <a:rPr b="0" lang="en-US" sz="10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1252440" y="272160"/>
            <a:ext cx="1715040" cy="4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774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Send values between Activities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333720" y="5162760"/>
            <a:ext cx="7271280" cy="610560"/>
          </a:xfrm>
          <a:prstGeom prst="rect">
            <a:avLst/>
          </a:prstGeom>
          <a:solidFill>
            <a:srgbClr val="eff0f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Intent</a:t>
            </a:r>
            <a:r>
              <a:rPr b="0" lang="en-US" sz="2000" spc="-1" strike="noStrike">
                <a:solidFill>
                  <a:srgbClr val="30333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intent = getIntent();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01094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0" lang="en-US" sz="2000" spc="-1" strike="noStrike">
                <a:solidFill>
                  <a:srgbClr val="30333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temp = intent.getIntExtra(</a:t>
            </a:r>
            <a:r>
              <a:rPr b="0" lang="en-US" sz="2000" spc="-1" strike="noStrike">
                <a:solidFill>
                  <a:srgbClr val="7d2727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"int_value"</a:t>
            </a:r>
            <a:r>
              <a:rPr b="0" lang="en-US" sz="2000" spc="-1" strike="noStrike">
                <a:solidFill>
                  <a:srgbClr val="30333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</a:t>
            </a:r>
            <a:r>
              <a:rPr b="0" lang="en-US" sz="2000" spc="-1" strike="noStrike">
                <a:solidFill>
                  <a:srgbClr val="7d2727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</a:t>
            </a:r>
            <a:r>
              <a:rPr b="0" lang="en-US" sz="2000" spc="-1" strike="noStrike">
                <a:solidFill>
                  <a:srgbClr val="30333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);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333720" y="4023360"/>
            <a:ext cx="8642160" cy="823680"/>
          </a:xfrm>
          <a:prstGeom prst="rect">
            <a:avLst/>
          </a:prstGeom>
          <a:solidFill>
            <a:srgbClr val="eff0f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Intent</a:t>
            </a:r>
            <a:r>
              <a:rPr b="0" lang="en-US" sz="1800" spc="-1" strike="noStrike">
                <a:solidFill>
                  <a:srgbClr val="30333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intent = </a:t>
            </a:r>
            <a:r>
              <a:rPr b="0" lang="en-US" sz="1800" spc="-1" strike="noStrike">
                <a:solidFill>
                  <a:srgbClr val="101094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new</a:t>
            </a:r>
            <a:r>
              <a:rPr b="0" lang="en-US" sz="1800" spc="-1" strike="noStrike">
                <a:solidFill>
                  <a:srgbClr val="30333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Intent</a:t>
            </a:r>
            <a:r>
              <a:rPr b="0" lang="en-US" sz="1800" spc="-1" strike="noStrike">
                <a:solidFill>
                  <a:srgbClr val="30333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AdultTeeth</a:t>
            </a:r>
            <a:r>
              <a:rPr b="0" lang="en-US" sz="1800" spc="-1" strike="noStrike">
                <a:solidFill>
                  <a:srgbClr val="30333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en-US" sz="1800" spc="-1" strike="noStrike">
                <a:solidFill>
                  <a:srgbClr val="101094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this</a:t>
            </a:r>
            <a:r>
              <a:rPr b="0" lang="en-US" sz="1800" spc="-1" strike="noStrike">
                <a:solidFill>
                  <a:srgbClr val="30333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MainScreen</a:t>
            </a:r>
            <a:r>
              <a:rPr b="0" lang="en-US" sz="1800" spc="-1" strike="noStrike">
                <a:solidFill>
                  <a:srgbClr val="30333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en-US" sz="1800" spc="-1" strike="noStrike">
                <a:solidFill>
                  <a:srgbClr val="101094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class</a:t>
            </a:r>
            <a:r>
              <a:rPr b="0" lang="en-US" sz="1800" spc="-1" strike="noStrike">
                <a:solidFill>
                  <a:srgbClr val="30333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);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0333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intent.putExtra(</a:t>
            </a:r>
            <a:r>
              <a:rPr b="0" lang="en-US" sz="1800" spc="-1" strike="noStrike">
                <a:solidFill>
                  <a:srgbClr val="7d2727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"int_value"</a:t>
            </a:r>
            <a:r>
              <a:rPr b="0" lang="en-US" sz="1800" spc="-1" strike="noStrike">
                <a:solidFill>
                  <a:srgbClr val="30333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int_variable);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0333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startActivity(intent);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03840" y="1276200"/>
            <a:ext cx="2889000" cy="49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>
              <a:lnSpc>
                <a:spcPts val="829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type of extra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ts val="829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ts val="829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boolean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829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boolean[]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829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byte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829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byte[]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829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829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char[]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829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CharSequence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829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CharSequence[]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829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double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829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double[]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829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829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float[]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829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8436960" y="6478200"/>
            <a:ext cx="168120" cy="12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395"/>
              </a:lnSpc>
            </a:pPr>
            <a:r>
              <a:rPr b="0" lang="en-US" sz="10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3871080" y="1886760"/>
            <a:ext cx="3904200" cy="39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457200">
              <a:lnSpc>
                <a:spcPts val="829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int[]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829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829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long[]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829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short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829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short[]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829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829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String[]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829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ArrayList&lt;CharSequence&gt;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829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ArrayList&lt;String&gt;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829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ArrayList&lt;Integer&gt;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829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Parcelable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829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Serializable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1252440" y="272160"/>
            <a:ext cx="1715040" cy="4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774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Send values between Activities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5"/>
          <p:cNvSpPr/>
          <p:nvPr/>
        </p:nvSpPr>
        <p:spPr>
          <a:xfrm>
            <a:off x="434520" y="6168600"/>
            <a:ext cx="64998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Exercise 1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 Intent sends values app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3" descr=""/>
          <p:cNvPicPr/>
          <p:nvPr/>
        </p:nvPicPr>
        <p:blipFill>
          <a:blip r:embed="rId1"/>
          <a:stretch/>
        </p:blipFill>
        <p:spPr>
          <a:xfrm>
            <a:off x="143640" y="4193640"/>
            <a:ext cx="8850960" cy="2220840"/>
          </a:xfrm>
          <a:prstGeom prst="rect">
            <a:avLst/>
          </a:prstGeom>
          <a:ln>
            <a:noFill/>
          </a:ln>
        </p:spPr>
      </p:pic>
      <p:sp>
        <p:nvSpPr>
          <p:cNvPr id="156" name="CustomShape 1"/>
          <p:cNvSpPr/>
          <p:nvPr/>
        </p:nvSpPr>
        <p:spPr>
          <a:xfrm>
            <a:off x="318240" y="2190600"/>
            <a:ext cx="5637960" cy="10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631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only defined variables, but also built-in variables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631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292680" y="3989160"/>
            <a:ext cx="499968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589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6 : Doing a Google search looking for golf clubs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8436960" y="6478200"/>
            <a:ext cx="168120" cy="12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395"/>
              </a:lnSpc>
            </a:pPr>
            <a:r>
              <a:rPr b="0" lang="en-US" sz="10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Picture 22" descr=""/>
          <p:cNvPicPr/>
          <p:nvPr/>
        </p:nvPicPr>
        <p:blipFill>
          <a:blip r:embed="rId2"/>
          <a:stretch/>
        </p:blipFill>
        <p:spPr>
          <a:xfrm>
            <a:off x="6391080" y="356400"/>
            <a:ext cx="2484720" cy="3622320"/>
          </a:xfrm>
          <a:prstGeom prst="rect">
            <a:avLst/>
          </a:prstGeom>
          <a:ln>
            <a:noFill/>
          </a:ln>
        </p:spPr>
      </p:pic>
      <p:sp>
        <p:nvSpPr>
          <p:cNvPr id="160" name="CustomShape 4"/>
          <p:cNvSpPr/>
          <p:nvPr/>
        </p:nvSpPr>
        <p:spPr>
          <a:xfrm>
            <a:off x="333720" y="367200"/>
            <a:ext cx="660132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829"/>
              </a:lnSpc>
            </a:pPr>
            <a:r>
              <a:rPr b="1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Intents - Secondary Attributes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2" descr=""/>
          <p:cNvPicPr/>
          <p:nvPr/>
        </p:nvPicPr>
        <p:blipFill>
          <a:blip r:embed="rId1"/>
          <a:stretch/>
        </p:blipFill>
        <p:spPr>
          <a:xfrm>
            <a:off x="6475320" y="433440"/>
            <a:ext cx="2452680" cy="3668400"/>
          </a:xfrm>
          <a:prstGeom prst="rect">
            <a:avLst/>
          </a:prstGeom>
          <a:ln>
            <a:noFill/>
          </a:ln>
        </p:spPr>
      </p:pic>
      <p:sp>
        <p:nvSpPr>
          <p:cNvPr id="162" name="CustomShape 1"/>
          <p:cNvSpPr/>
          <p:nvPr/>
        </p:nvSpPr>
        <p:spPr>
          <a:xfrm>
            <a:off x="0" y="3587040"/>
            <a:ext cx="5309280" cy="26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r">
              <a:lnSpc>
                <a:spcPts val="589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7 </a:t>
            </a: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Sending a text message (using extra attributes)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91160" y="4286520"/>
            <a:ext cx="8604000" cy="13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639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Intent intent = new Intent(Intent.ACTION_SENDTO,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639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Uri.parse("sms:5551234"));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639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intent.putExtra("sms_body", "are we playing golf next Saturday?”);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639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startActivity(intent);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8436960" y="6478200"/>
            <a:ext cx="165240" cy="12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395"/>
              </a:lnSpc>
            </a:pPr>
            <a:r>
              <a:rPr b="0" lang="en-US" sz="10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3574800" y="300960"/>
            <a:ext cx="1715040" cy="4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774"/>
              </a:lnSpc>
            </a:pPr>
            <a:r>
              <a:rPr b="0" lang="en-US" sz="40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318240" y="2190600"/>
            <a:ext cx="5637960" cy="10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631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only defined variables, but also built-in variables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631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384120" y="1342440"/>
            <a:ext cx="8229240" cy="47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5280" indent="-444240" algn="just">
              <a:lnSpc>
                <a:spcPts val="709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Android application could include any number of activities.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35280" indent="-444240" algn="just">
              <a:lnSpc>
                <a:spcPts val="852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•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activity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uses the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setContentView(...)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method to expose a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single UI from which a number of actions could be performed.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35280" indent="-444240" algn="just">
              <a:lnSpc>
                <a:spcPts val="852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•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Activities are independent of each other; however they usually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cooperate exchanging data and actions.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35280" indent="-444240" algn="just">
              <a:lnSpc>
                <a:spcPts val="852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•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Typically, one of the activities is designated as the first one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(main)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should be presented to the user when the application is launched.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35280" indent="-444240" algn="just">
              <a:lnSpc>
                <a:spcPts val="852"/>
              </a:lnSpc>
            </a:pP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•   </a:t>
            </a: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Moving from one activity to another is accomplished by asking the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current activity to execute an </a:t>
            </a:r>
            <a:r>
              <a:rPr b="1" i="1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intent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8508600" y="6478200"/>
            <a:ext cx="93600" cy="12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395"/>
              </a:lnSpc>
            </a:pPr>
            <a:r>
              <a:rPr b="0" lang="en-US" sz="10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3574800" y="300960"/>
            <a:ext cx="1715040" cy="4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774"/>
              </a:lnSpc>
            </a:pPr>
            <a:r>
              <a:rPr b="0" lang="en-US" sz="40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20400" y="3330000"/>
            <a:ext cx="4668480" cy="23436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589"/>
              </a:lnSpc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8 : 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Showing Pictures (using extra attributes)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55680" y="3834360"/>
            <a:ext cx="4209840" cy="22068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72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Intent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myIntent =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Intent();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424800" y="4370400"/>
            <a:ext cx="6292800" cy="50796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76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myIntent.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setType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("image/pictures/*");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myIntent.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setAction(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Intent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.ACTION_GET_CONTENT);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446760" y="5204520"/>
            <a:ext cx="3237480" cy="22356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681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startActivity(myIntent);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8436960" y="6478200"/>
            <a:ext cx="165240" cy="12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395"/>
              </a:lnSpc>
            </a:pPr>
            <a:r>
              <a:rPr b="0" lang="en-US" sz="10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2" name="Picture 12" descr=""/>
          <p:cNvPicPr/>
          <p:nvPr/>
        </p:nvPicPr>
        <p:blipFill>
          <a:blip r:embed="rId1"/>
          <a:stretch/>
        </p:blipFill>
        <p:spPr>
          <a:xfrm>
            <a:off x="6216480" y="404280"/>
            <a:ext cx="2491920" cy="3655080"/>
          </a:xfrm>
          <a:prstGeom prst="rect">
            <a:avLst/>
          </a:prstGeom>
          <a:ln>
            <a:noFill/>
          </a:ln>
        </p:spPr>
      </p:pic>
      <p:sp>
        <p:nvSpPr>
          <p:cNvPr id="173" name="CustomShape 6"/>
          <p:cNvSpPr/>
          <p:nvPr/>
        </p:nvSpPr>
        <p:spPr>
          <a:xfrm>
            <a:off x="3574800" y="300960"/>
            <a:ext cx="1715040" cy="4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774"/>
              </a:lnSpc>
            </a:pPr>
            <a:r>
              <a:rPr b="0" lang="en-US" sz="40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318240" y="2190600"/>
            <a:ext cx="5637960" cy="10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631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only defined variables, but also built-in variables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631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Set 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631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12" descr=""/>
          <p:cNvPicPr/>
          <p:nvPr/>
        </p:nvPicPr>
        <p:blipFill>
          <a:blip r:embed="rId1"/>
          <a:stretch/>
        </p:blipFill>
        <p:spPr>
          <a:xfrm>
            <a:off x="365760" y="241200"/>
            <a:ext cx="8688240" cy="652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17" descr=""/>
          <p:cNvPicPr/>
          <p:nvPr/>
        </p:nvPicPr>
        <p:blipFill>
          <a:blip r:embed="rId1"/>
          <a:stretch/>
        </p:blipFill>
        <p:spPr>
          <a:xfrm>
            <a:off x="300960" y="261720"/>
            <a:ext cx="8850600" cy="663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11" descr=""/>
          <p:cNvPicPr/>
          <p:nvPr/>
        </p:nvPicPr>
        <p:blipFill>
          <a:blip r:embed="rId1"/>
          <a:stretch/>
        </p:blipFill>
        <p:spPr>
          <a:xfrm>
            <a:off x="191520" y="155880"/>
            <a:ext cx="8788320" cy="659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1" descr=""/>
          <p:cNvPicPr/>
          <p:nvPr/>
        </p:nvPicPr>
        <p:blipFill>
          <a:blip r:embed="rId1"/>
          <a:stretch/>
        </p:blipFill>
        <p:spPr>
          <a:xfrm>
            <a:off x="580320" y="1912320"/>
            <a:ext cx="7991280" cy="3771720"/>
          </a:xfrm>
          <a:prstGeom prst="rect">
            <a:avLst/>
          </a:prstGeom>
          <a:ln>
            <a:noFill/>
          </a:ln>
        </p:spPr>
      </p:pic>
      <p:sp>
        <p:nvSpPr>
          <p:cNvPr id="179" name="CustomShape 1"/>
          <p:cNvSpPr/>
          <p:nvPr/>
        </p:nvSpPr>
        <p:spPr>
          <a:xfrm>
            <a:off x="1920240" y="388080"/>
            <a:ext cx="1715040" cy="4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774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Intents with getting 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8" descr=""/>
          <p:cNvPicPr/>
          <p:nvPr/>
        </p:nvPicPr>
        <p:blipFill>
          <a:blip r:embed="rId1"/>
          <a:stretch/>
        </p:blipFill>
        <p:spPr>
          <a:xfrm>
            <a:off x="109800" y="113040"/>
            <a:ext cx="8788320" cy="659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6" descr=""/>
          <p:cNvPicPr/>
          <p:nvPr/>
        </p:nvPicPr>
        <p:blipFill>
          <a:blip r:embed="rId1"/>
          <a:stretch/>
        </p:blipFill>
        <p:spPr>
          <a:xfrm>
            <a:off x="123480" y="113040"/>
            <a:ext cx="8842680" cy="663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icture 12" descr=""/>
          <p:cNvPicPr/>
          <p:nvPr/>
        </p:nvPicPr>
        <p:blipFill>
          <a:blip r:embed="rId1"/>
          <a:stretch/>
        </p:blipFill>
        <p:spPr>
          <a:xfrm>
            <a:off x="218880" y="194760"/>
            <a:ext cx="8815680" cy="646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Picture 15" descr=""/>
          <p:cNvPicPr/>
          <p:nvPr/>
        </p:nvPicPr>
        <p:blipFill>
          <a:blip r:embed="rId1"/>
          <a:stretch/>
        </p:blipFill>
        <p:spPr>
          <a:xfrm>
            <a:off x="177840" y="154080"/>
            <a:ext cx="8747280" cy="656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37" descr=""/>
          <p:cNvPicPr/>
          <p:nvPr/>
        </p:nvPicPr>
        <p:blipFill>
          <a:blip r:embed="rId1"/>
          <a:stretch/>
        </p:blipFill>
        <p:spPr>
          <a:xfrm>
            <a:off x="123480" y="154080"/>
            <a:ext cx="8624520" cy="646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384120" y="1342440"/>
            <a:ext cx="8229240" cy="25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5280" indent="-444240">
              <a:lnSpc>
                <a:spcPts val="709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asynchronous message.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35280" indent="-444240">
              <a:lnSpc>
                <a:spcPts val="709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Bind individual components to each other at runtime.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35280" indent="-444240">
              <a:lnSpc>
                <a:spcPts val="709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Think of them as the messengers that request an action from other components, whether the component belongs to your app or another.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8508600" y="6478200"/>
            <a:ext cx="93600" cy="12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395"/>
              </a:lnSpc>
            </a:pPr>
            <a:r>
              <a:rPr b="0" lang="en-US" sz="10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3574800" y="300960"/>
            <a:ext cx="1715040" cy="4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774"/>
              </a:lnSpc>
            </a:pPr>
            <a:r>
              <a:rPr b="0" lang="en-US" sz="40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20" descr=""/>
          <p:cNvPicPr/>
          <p:nvPr/>
        </p:nvPicPr>
        <p:blipFill>
          <a:blip r:embed="rId1"/>
          <a:stretch/>
        </p:blipFill>
        <p:spPr>
          <a:xfrm>
            <a:off x="123480" y="154080"/>
            <a:ext cx="8911080" cy="668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icture 7" descr=""/>
          <p:cNvPicPr/>
          <p:nvPr/>
        </p:nvPicPr>
        <p:blipFill>
          <a:blip r:embed="rId1"/>
          <a:stretch/>
        </p:blipFill>
        <p:spPr>
          <a:xfrm>
            <a:off x="232560" y="235800"/>
            <a:ext cx="8802000" cy="639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icture 8" descr=""/>
          <p:cNvPicPr/>
          <p:nvPr/>
        </p:nvPicPr>
        <p:blipFill>
          <a:blip r:embed="rId1"/>
          <a:stretch/>
        </p:blipFill>
        <p:spPr>
          <a:xfrm>
            <a:off x="137160" y="126720"/>
            <a:ext cx="8842680" cy="660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22" descr=""/>
          <p:cNvPicPr/>
          <p:nvPr/>
        </p:nvPicPr>
        <p:blipFill>
          <a:blip r:embed="rId1"/>
          <a:stretch/>
        </p:blipFill>
        <p:spPr>
          <a:xfrm>
            <a:off x="150840" y="136440"/>
            <a:ext cx="8733600" cy="655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19" descr=""/>
          <p:cNvPicPr/>
          <p:nvPr/>
        </p:nvPicPr>
        <p:blipFill>
          <a:blip r:embed="rId1"/>
          <a:stretch/>
        </p:blipFill>
        <p:spPr>
          <a:xfrm>
            <a:off x="150840" y="194760"/>
            <a:ext cx="8815680" cy="661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Picture 11" descr=""/>
          <p:cNvPicPr/>
          <p:nvPr/>
        </p:nvPicPr>
        <p:blipFill>
          <a:blip r:embed="rId1"/>
          <a:stretch/>
        </p:blipFill>
        <p:spPr>
          <a:xfrm>
            <a:off x="314280" y="290520"/>
            <a:ext cx="8678880" cy="650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Picture 8" descr=""/>
          <p:cNvPicPr/>
          <p:nvPr/>
        </p:nvPicPr>
        <p:blipFill>
          <a:blip r:embed="rId1"/>
          <a:stretch/>
        </p:blipFill>
        <p:spPr>
          <a:xfrm>
            <a:off x="150840" y="208440"/>
            <a:ext cx="8760960" cy="657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3" descr=""/>
          <p:cNvPicPr/>
          <p:nvPr/>
        </p:nvPicPr>
        <p:blipFill>
          <a:blip r:embed="rId1"/>
          <a:stretch/>
        </p:blipFill>
        <p:spPr>
          <a:xfrm>
            <a:off x="311400" y="194760"/>
            <a:ext cx="8717400" cy="653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icture 8" descr=""/>
          <p:cNvPicPr/>
          <p:nvPr/>
        </p:nvPicPr>
        <p:blipFill>
          <a:blip r:embed="rId1"/>
          <a:stretch/>
        </p:blipFill>
        <p:spPr>
          <a:xfrm>
            <a:off x="218880" y="208440"/>
            <a:ext cx="8719920" cy="646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3574800" y="300960"/>
            <a:ext cx="1715040" cy="4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774"/>
              </a:lnSpc>
            </a:pPr>
            <a:r>
              <a:rPr b="0" lang="en-US" sz="40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8508600" y="6478200"/>
            <a:ext cx="93600" cy="12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395"/>
              </a:lnSpc>
            </a:pPr>
            <a:r>
              <a:rPr b="0" lang="en-US" sz="18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" name="Picture 2" descr=""/>
          <p:cNvPicPr/>
          <p:nvPr/>
        </p:nvPicPr>
        <p:blipFill>
          <a:blip r:embed="rId1"/>
          <a:stretch/>
        </p:blipFill>
        <p:spPr>
          <a:xfrm>
            <a:off x="1357560" y="1123920"/>
            <a:ext cx="6440040" cy="3119400"/>
          </a:xfrm>
          <a:prstGeom prst="rect">
            <a:avLst/>
          </a:prstGeom>
          <a:ln>
            <a:noFill/>
          </a:ln>
        </p:spPr>
      </p:pic>
      <p:sp>
        <p:nvSpPr>
          <p:cNvPr id="52" name="CustomShape 3"/>
          <p:cNvSpPr/>
          <p:nvPr/>
        </p:nvSpPr>
        <p:spPr>
          <a:xfrm>
            <a:off x="406440" y="4096080"/>
            <a:ext cx="8330760" cy="252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just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 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Illustration of how an implicit intent is delivered through the system to start another activity: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[1]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 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Activity 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creates an </a:t>
            </a:r>
            <a:r>
              <a:rPr b="0" lang="en-US" sz="1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Intent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with an action description and passes it to </a:t>
            </a:r>
            <a:r>
              <a:rPr b="0" lang="en-US" sz="1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startActivity</a:t>
            </a:r>
            <a:r>
              <a:rPr b="0" lang="en-US" sz="1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()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[2]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 The Android System searches all apps for an intent filter that matches the intent. When a 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match is found,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[3]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 the system starts the matching activity (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Activity 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by invoking its</a:t>
            </a:r>
            <a:r>
              <a:rPr b="0" lang="en-US" sz="1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5"/>
              </a:rPr>
              <a:t>onCreate</a:t>
            </a:r>
            <a:r>
              <a:rPr b="0" lang="en-US" sz="1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6"/>
              </a:rPr>
              <a:t>()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method and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passing it the </a:t>
            </a:r>
            <a:r>
              <a:rPr b="0" lang="en-US" sz="1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7"/>
              </a:rPr>
              <a:t>Intent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8503200" y="6478200"/>
            <a:ext cx="101880" cy="12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395"/>
              </a:lnSpc>
            </a:pPr>
            <a:r>
              <a:rPr b="0" lang="en-US" sz="10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3574800" y="300960"/>
            <a:ext cx="1715040" cy="4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774"/>
              </a:lnSpc>
            </a:pPr>
            <a:r>
              <a:rPr b="0" lang="en-US" sz="40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Picture 1" descr=""/>
          <p:cNvPicPr/>
          <p:nvPr/>
        </p:nvPicPr>
        <p:blipFill>
          <a:blip r:embed="rId1"/>
          <a:stretch/>
        </p:blipFill>
        <p:spPr>
          <a:xfrm>
            <a:off x="231840" y="1719000"/>
            <a:ext cx="8685720" cy="415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95400" y="1389600"/>
            <a:ext cx="8693280" cy="30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56840">
              <a:lnSpc>
                <a:spcPts val="829"/>
              </a:lnSpc>
              <a:buClr>
                <a:srgbClr val="ff0000"/>
              </a:buClr>
              <a:buFont typeface="StarSymbol"/>
              <a:buAutoNum type="arabicPeriod"/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Implicit intents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ts val="829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 not directly specify the Android components which should be called,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ts val="829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e.g.,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Intent int1 = new Intent(Intent.ACTION_VIEW,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ts val="829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Uri.parse("http://www.google.com"));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ts val="829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startActivity(int1);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ts val="829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ts val="829"/>
              </a:lnSpc>
              <a:buClr>
                <a:srgbClr val="ff0000"/>
              </a:buClr>
              <a:buFont typeface="StarSymbol"/>
              <a:buAutoNum type="arabicPeriod"/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Explicit intents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ts val="829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Specify the Android component to be called, e.g., Activity B and A,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829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e.g., Intent intent = new Intent(this,ActivityB.class);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829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startActivity(intent);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8508600" y="6478200"/>
            <a:ext cx="93600" cy="12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395"/>
              </a:lnSpc>
            </a:pPr>
            <a:r>
              <a:rPr b="0" lang="en-US" sz="10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3574800" y="300960"/>
            <a:ext cx="1715040" cy="4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774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 of Intents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2" descr=""/>
          <p:cNvPicPr/>
          <p:nvPr/>
        </p:nvPicPr>
        <p:blipFill>
          <a:blip r:embed="rId1"/>
          <a:stretch/>
        </p:blipFill>
        <p:spPr>
          <a:xfrm>
            <a:off x="3124080" y="4630320"/>
            <a:ext cx="3021840" cy="1101960"/>
          </a:xfrm>
          <a:prstGeom prst="rect">
            <a:avLst/>
          </a:prstGeom>
          <a:ln>
            <a:noFill/>
          </a:ln>
        </p:spPr>
      </p:pic>
      <p:sp>
        <p:nvSpPr>
          <p:cNvPr id="60" name="CustomShape 1"/>
          <p:cNvSpPr/>
          <p:nvPr/>
        </p:nvSpPr>
        <p:spPr>
          <a:xfrm>
            <a:off x="306720" y="1389600"/>
            <a:ext cx="8706240" cy="30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829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main arguments of an Intent are: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945"/>
              </a:lnSpc>
            </a:pP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   Action </a:t>
            </a: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built-in action to be performed, such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54360" algn="just">
              <a:lnSpc>
                <a:spcPts val="1021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 </a:t>
            </a:r>
            <a:r>
              <a:rPr b="0" lang="en-US" sz="21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ACTION_VIEW, ACTION_EDIT, ACTION_MAIN, 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945"/>
              </a:lnSpc>
            </a:pP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   Data </a:t>
            </a: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primary data to operate on, such as a phone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54360" algn="just">
              <a:lnSpc>
                <a:spcPts val="829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number to be called (expressed as a </a:t>
            </a:r>
            <a:r>
              <a:rPr b="1" lang="en-US" sz="21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Uri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1146600" y="4455720"/>
            <a:ext cx="1765080" cy="1364040"/>
          </a:xfrm>
          <a:prstGeom prst="rect">
            <a:avLst/>
          </a:prstGeom>
          <a:solidFill>
            <a:srgbClr val="36aac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ts val="907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Activity-1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3404880" y="4290840"/>
            <a:ext cx="213516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589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Intent: { action + data 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4"/>
          <p:cNvSpPr/>
          <p:nvPr/>
        </p:nvSpPr>
        <p:spPr>
          <a:xfrm>
            <a:off x="6336720" y="4402080"/>
            <a:ext cx="1742760" cy="1298160"/>
          </a:xfrm>
          <a:prstGeom prst="rect">
            <a:avLst/>
          </a:prstGeom>
          <a:solidFill>
            <a:srgbClr val="b93a3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709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>
              <a:lnSpc>
                <a:spcPts val="907"/>
              </a:lnSpc>
            </a:pPr>
            <a:r>
              <a:rPr b="1" lang="en-U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Activity-2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5"/>
          <p:cNvSpPr/>
          <p:nvPr/>
        </p:nvSpPr>
        <p:spPr>
          <a:xfrm>
            <a:off x="8508600" y="6478200"/>
            <a:ext cx="93600" cy="12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395"/>
              </a:lnSpc>
            </a:pPr>
            <a:r>
              <a:rPr b="0" lang="en-US" sz="10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6"/>
          <p:cNvSpPr/>
          <p:nvPr/>
        </p:nvSpPr>
        <p:spPr>
          <a:xfrm>
            <a:off x="3574800" y="300960"/>
            <a:ext cx="1715040" cy="4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774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Action/Data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"/>
          <p:cNvPicPr/>
          <p:nvPr/>
        </p:nvPicPr>
        <p:blipFill>
          <a:blip r:embed="rId1"/>
          <a:stretch/>
        </p:blipFill>
        <p:spPr>
          <a:xfrm>
            <a:off x="6439680" y="524520"/>
            <a:ext cx="2083320" cy="3118320"/>
          </a:xfrm>
          <a:prstGeom prst="rect">
            <a:avLst/>
          </a:prstGeom>
          <a:ln>
            <a:noFill/>
          </a:ln>
        </p:spPr>
      </p:pic>
      <p:sp>
        <p:nvSpPr>
          <p:cNvPr id="67" name="CustomShape 1"/>
          <p:cNvSpPr/>
          <p:nvPr/>
        </p:nvSpPr>
        <p:spPr>
          <a:xfrm>
            <a:off x="287280" y="1281960"/>
            <a:ext cx="5762160" cy="21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829"/>
              </a:lnSpc>
            </a:pPr>
            <a:r>
              <a:rPr b="1" lang="en-US" sz="21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1 : </a:t>
            </a:r>
            <a:r>
              <a:rPr b="1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Standard Actions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013"/>
              </a:lnSpc>
            </a:pPr>
            <a:r>
              <a:rPr b="1" lang="en-US" sz="21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Geo Mapping an Address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013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Provide a geoCode expression holding a street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 (or place, such as 'golden gate ca' 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Replace spaces with '+'.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383400" y="4179960"/>
            <a:ext cx="8455680" cy="20304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752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 geoCode = </a:t>
            </a:r>
            <a:r>
              <a:rPr b="0" lang="en-US" sz="2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"geo:0,0?q=18 60+east+18th+street+cleveland+oh"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319320" y="4470480"/>
            <a:ext cx="8519400" cy="28980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752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Intent intent = </a:t>
            </a:r>
            <a:r>
              <a:rPr b="0" lang="en-US" sz="2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Intent(Intent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b="0" i="1" lang="en-US" sz="2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 VIEW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Uri.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parse(geoCode));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4"/>
          <p:cNvSpPr/>
          <p:nvPr/>
        </p:nvSpPr>
        <p:spPr>
          <a:xfrm>
            <a:off x="356400" y="4869360"/>
            <a:ext cx="3021840" cy="24840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681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startActivity(intent);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5"/>
          <p:cNvSpPr/>
          <p:nvPr/>
        </p:nvSpPr>
        <p:spPr>
          <a:xfrm>
            <a:off x="307440" y="5918040"/>
            <a:ext cx="3762360" cy="20412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473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Modify the Manifest adding the following requests: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6"/>
          <p:cNvSpPr/>
          <p:nvPr/>
        </p:nvSpPr>
        <p:spPr>
          <a:xfrm>
            <a:off x="328680" y="6295680"/>
            <a:ext cx="6980400" cy="14328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507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&lt;uses-permission android:name=</a:t>
            </a:r>
            <a:r>
              <a:rPr b="0" lang="en-US" sz="14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"android.permission.ACCESS_COARSE_LOCATION"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7"/>
          <p:cNvSpPr/>
          <p:nvPr/>
        </p:nvSpPr>
        <p:spPr>
          <a:xfrm>
            <a:off x="328680" y="6553440"/>
            <a:ext cx="5693400" cy="12960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507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&lt;uses-permission android:name=</a:t>
            </a:r>
            <a:r>
              <a:rPr b="0" lang="en-US" sz="15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"android.permission.INTERNET" 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8"/>
          <p:cNvSpPr/>
          <p:nvPr/>
        </p:nvSpPr>
        <p:spPr>
          <a:xfrm>
            <a:off x="8431200" y="6478200"/>
            <a:ext cx="171000" cy="12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480"/>
              </a:lnSpc>
            </a:pPr>
            <a:r>
              <a:rPr b="0" lang="en-US" sz="115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25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9"/>
          <p:cNvSpPr/>
          <p:nvPr/>
        </p:nvSpPr>
        <p:spPr>
          <a:xfrm>
            <a:off x="3574800" y="300960"/>
            <a:ext cx="1715040" cy="4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774"/>
              </a:lnSpc>
            </a:pPr>
            <a:r>
              <a:rPr b="0" lang="en-US" sz="40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 descr=""/>
          <p:cNvPicPr/>
          <p:nvPr/>
        </p:nvPicPr>
        <p:blipFill>
          <a:blip r:embed="rId1"/>
          <a:stretch/>
        </p:blipFill>
        <p:spPr>
          <a:xfrm>
            <a:off x="6762600" y="685080"/>
            <a:ext cx="2082600" cy="311724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287280" y="1281960"/>
            <a:ext cx="6027480" cy="21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829"/>
              </a:lnSpc>
            </a:pPr>
            <a:r>
              <a:rPr b="1" lang="en-US" sz="21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2 : </a:t>
            </a:r>
            <a:r>
              <a:rPr b="1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Standard Actions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013"/>
              </a:lnSpc>
            </a:pPr>
            <a:r>
              <a:rPr b="1" lang="en-US" sz="21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Geo Mapping Coordinates (latitude, longitude)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013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Provide a geoCode holding latitude and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longitude (also an addittional zoom '</a:t>
            </a:r>
            <a:r>
              <a:rPr b="1" lang="en-US" sz="21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?z=xx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 with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xx in range 1..23)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39840" y="4063680"/>
            <a:ext cx="2154240" cy="19008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681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 geoCode 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2717280" y="4078800"/>
            <a:ext cx="3889440" cy="18756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ts val="752"/>
              </a:lnSpc>
            </a:pPr>
            <a:r>
              <a:rPr b="0" lang="en-US" sz="18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"geo:41.5020952,-81.6789717"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345240" y="4552560"/>
            <a:ext cx="6220800" cy="18180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752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Intent intent =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new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Intent(Intent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i="1" lang="en-US" sz="18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ACTION VIEW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5"/>
          <p:cNvSpPr/>
          <p:nvPr/>
        </p:nvSpPr>
        <p:spPr>
          <a:xfrm>
            <a:off x="4021560" y="4889160"/>
            <a:ext cx="2784240" cy="24264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72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Uri.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parse(geoCode));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6"/>
          <p:cNvSpPr/>
          <p:nvPr/>
        </p:nvSpPr>
        <p:spPr>
          <a:xfrm>
            <a:off x="298440" y="5116320"/>
            <a:ext cx="3021840" cy="24840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681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startActivity(intent</a:t>
            </a: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7"/>
          <p:cNvSpPr/>
          <p:nvPr/>
        </p:nvSpPr>
        <p:spPr>
          <a:xfrm>
            <a:off x="292680" y="5845680"/>
            <a:ext cx="3762360" cy="20412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473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Modify the Manifest adding the following requests: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8"/>
          <p:cNvSpPr/>
          <p:nvPr/>
        </p:nvSpPr>
        <p:spPr>
          <a:xfrm>
            <a:off x="285120" y="6223320"/>
            <a:ext cx="6980400" cy="14328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507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&lt;uses-permission android:name=</a:t>
            </a:r>
            <a:r>
              <a:rPr b="0" lang="en-US" sz="13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"android.permission.ACCESS_COARSE_LOCATION" 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9"/>
          <p:cNvSpPr/>
          <p:nvPr/>
        </p:nvSpPr>
        <p:spPr>
          <a:xfrm>
            <a:off x="285120" y="6481080"/>
            <a:ext cx="5693400" cy="22428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507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&lt;uses-permission android:name=</a:t>
            </a:r>
            <a:r>
              <a:rPr b="0" lang="en-US" sz="14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"android.permission.INTERNET"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10"/>
          <p:cNvSpPr/>
          <p:nvPr/>
        </p:nvSpPr>
        <p:spPr>
          <a:xfrm>
            <a:off x="8431200" y="6478200"/>
            <a:ext cx="173520" cy="12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480"/>
              </a:lnSpc>
            </a:pPr>
            <a:r>
              <a:rPr b="0" lang="en-US" sz="115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26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11"/>
          <p:cNvSpPr/>
          <p:nvPr/>
        </p:nvSpPr>
        <p:spPr>
          <a:xfrm>
            <a:off x="3574800" y="300960"/>
            <a:ext cx="1715040" cy="4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774"/>
              </a:lnSpc>
            </a:pPr>
            <a:r>
              <a:rPr b="0" lang="en-US" sz="40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3250</TotalTime>
  <Application>LibreOffice/5.1.6.2$Linux_X86_64 LibreOffice_project/10m0$Build-2</Application>
  <Words>888</Words>
  <Paragraphs>236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V.Matos</dc:creator>
  <dc:description/>
  <dc:language>en-US</dc:language>
  <cp:lastModifiedBy/>
  <dcterms:modified xsi:type="dcterms:W3CDTF">2018-01-27T07:33:33Z</dcterms:modified>
  <cp:revision>65</cp:revision>
  <dc:subject/>
  <dc:title>Android Development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39</vt:i4>
  </property>
</Properties>
</file>