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23.png" ContentType="image/png"/>
  <Override PartName="/ppt/media/image10.jpeg" ContentType="image/jpeg"/>
  <Override PartName="/ppt/media/image9.jpeg" ContentType="image/jpeg"/>
  <Override PartName="/ppt/media/image2.png" ContentType="image/png"/>
  <Override PartName="/ppt/media/image22.png" ContentType="image/png"/>
  <Override PartName="/ppt/media/image5.jpeg" ContentType="image/jpeg"/>
  <Override PartName="/ppt/media/image25.png" ContentType="image/png"/>
  <Override PartName="/ppt/media/image8.jpeg" ContentType="image/jpeg"/>
  <Override PartName="/ppt/media/image17.png" ContentType="image/png"/>
  <Override PartName="/ppt/media/image1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11.png" ContentType="image/png"/>
  <Override PartName="/ppt/media/image12.jpeg" ContentType="image/jpeg"/>
  <Override PartName="/ppt/media/image19.png" ContentType="image/png"/>
  <Override PartName="/ppt/media/image13.png" ContentType="image/png"/>
  <Override PartName="/ppt/media/image21.png" ContentType="image/png"/>
  <Override PartName="/ppt/media/image14.jpeg" ContentType="image/jpeg"/>
  <Override PartName="/ppt/media/image20.png" ContentType="image/png"/>
  <Override PartName="/ppt/media/image7.jpeg" ContentType="image/jpeg"/>
  <Override PartName="/ppt/media/image15.png" ContentType="image/png"/>
  <Override PartName="/ppt/media/image16.png" ContentType="image/png"/>
  <Override PartName="/ppt/media/image1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51937" cy="68707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8C0AD3C-1045-4ADB-879C-A021DF382E2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031A59-33AD-4C6A-A542-376CB0D07C1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068BDAA-3B94-4D3C-AB62-81DFE46344D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8236080" cy="1900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560" y="3688920"/>
            <a:ext cx="8236080" cy="1900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840" y="160740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840" y="368892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560" y="368892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8236080" cy="3984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560" y="1607400"/>
            <a:ext cx="8236080" cy="3984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8280" y="1607400"/>
            <a:ext cx="4994280" cy="39844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8280" y="1607400"/>
            <a:ext cx="4994280" cy="3984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560" y="1607400"/>
            <a:ext cx="8236080" cy="398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8236080" cy="3984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4019040" cy="3984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840" y="1607400"/>
            <a:ext cx="4019040" cy="3984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560" y="273960"/>
            <a:ext cx="8236080" cy="531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560" y="368892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840" y="1607400"/>
            <a:ext cx="4019040" cy="3984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4019040" cy="3984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840" y="160740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368892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607400"/>
            <a:ext cx="4019040" cy="1900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560" y="3688920"/>
            <a:ext cx="8236080" cy="1900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560" y="273960"/>
            <a:ext cx="8236080" cy="114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560" y="1607400"/>
            <a:ext cx="8236080" cy="3984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hyperlink" Target="http://maps.google.com/maps?saddr=9.938083,-84.054430&amp;daddr=9.926392,-84.055964" TargetMode="External"/><Relationship Id="rId3" Type="http://schemas.openxmlformats.org/officeDocument/2006/relationships/hyperlink" Target="http://maps.google.com/maps?saddr=9.938083,-84.054430&amp;daddr=9.926392,-84.055964" TargetMode="External"/><Relationship Id="rId4" Type="http://schemas.openxmlformats.org/officeDocument/2006/relationships/hyperlink" Target="http://maps.google.com/maps?saddr=9.938083,-84.054430&amp;daddr=9.926392,-84.055964" TargetMode="External"/><Relationship Id="rId5" Type="http://schemas.openxmlformats.org/officeDocument/2006/relationships/hyperlink" Target="http://maps.google.com/maps?saddr=9.938083,-84.054430&amp;daddr=9.926392,-84.055964" TargetMode="External"/><Relationship Id="rId6" Type="http://schemas.openxmlformats.org/officeDocument/2006/relationships/hyperlink" Target="http://maps.google.com/maps?saddr=9.938083,-84.054430&amp;daddr=9.926392,-84.055964" TargetMode="External"/><Relationship Id="rId7" Type="http://schemas.openxmlformats.org/officeDocument/2006/relationships/hyperlink" Target="http://maps.google.com/maps?saddr=9.938083,-84.054430&amp;daddr=9.926392,-84.055964" TargetMode="External"/><Relationship Id="rId8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hyperlink" Target="http://developer.android.com/guide/appendix/g-app-intents.html" TargetMode="External"/><Relationship Id="rId3" Type="http://schemas.openxmlformats.org/officeDocument/2006/relationships/hyperlink" Target="http://developer.android.com/guide/appendix/g-app-intents.html" TargetMode="External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developer.android.com/reference/android/content/Intent.html" TargetMode="External"/><Relationship Id="rId3" Type="http://schemas.openxmlformats.org/officeDocument/2006/relationships/hyperlink" Target="https://developer.android.com/reference/android/content/Context.html#startActivity(android.content.Intent)" TargetMode="External"/><Relationship Id="rId4" Type="http://schemas.openxmlformats.org/officeDocument/2006/relationships/hyperlink" Target="https://developer.android.com/reference/android/content/Context.html#startActivity(android.content.Intent)" TargetMode="External"/><Relationship Id="rId5" Type="http://schemas.openxmlformats.org/officeDocument/2006/relationships/hyperlink" Target="https://developer.android.com/reference/android/app/Activity.html#onCreate(android.os.Bundle)" TargetMode="External"/><Relationship Id="rId6" Type="http://schemas.openxmlformats.org/officeDocument/2006/relationships/hyperlink" Target="https://developer.android.com/reference/android/app/Activity.html#onCreate(android.os.Bundle)" TargetMode="External"/><Relationship Id="rId7" Type="http://schemas.openxmlformats.org/officeDocument/2006/relationships/hyperlink" Target="https://developer.android.com/reference/android/content/Intent.html" TargetMode="External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82200" y="1122480"/>
            <a:ext cx="8316000" cy="281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Modern Related Technology on Mobile Devices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Lec4: Intent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-1450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Ekarat Rattagan, PhD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4646520" y="2588400"/>
            <a:ext cx="2441520" cy="36597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824760" y="1024920"/>
            <a:ext cx="1474560" cy="22860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08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Examples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7000" y="1378440"/>
            <a:ext cx="5142960" cy="19260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67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Getting driving directions: how to go from loaction A to location B?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851040" y="1812240"/>
            <a:ext cx="4676400" cy="18432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67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 intent = new Intent(android.content.Intent.ACTION_VIEW,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851040" y="2232000"/>
            <a:ext cx="7538400" cy="19260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67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Uri.parse("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http://maps.google.com/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maps?saddr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=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5"/>
              </a:rPr>
              <a:t>9.938083,-84.054430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6"/>
              </a:rPr>
              <a:t>&amp;daddr=</a:t>
            </a:r>
            <a:r>
              <a:rPr b="0"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7"/>
              </a:rPr>
              <a:t>9.926392,-84.055964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845280" y="2665800"/>
            <a:ext cx="1474560" cy="18720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67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startActivity(intent);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5630040" y="3657600"/>
            <a:ext cx="327960" cy="1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ts val="83"/>
              </a:lnSpc>
            </a:pPr>
            <a:r>
              <a:rPr b="1" lang="en-US" sz="6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Hotel </a:t>
            </a:r>
            <a:r>
              <a:rPr b="0" lang="en-US" sz="60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ts val="83"/>
              </a:lnSpc>
            </a:pPr>
            <a:r>
              <a:rPr b="0" lang="en-US" sz="6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 </a:t>
            </a:r>
            <a:r>
              <a:rPr b="0" lang="en-US" sz="60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Pfl'ais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6276600" y="3792960"/>
            <a:ext cx="469080" cy="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83"/>
              </a:lnSpc>
            </a:pPr>
            <a:r>
              <a:rPr b="0" lang="en-US" sz="600" spc="-1" strike="noStrike">
                <a:solidFill>
                  <a:srgbClr val="6667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Umversi </a:t>
            </a:r>
            <a:r>
              <a:rPr b="0" lang="en-US" sz="60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5560920" y="3953160"/>
            <a:ext cx="344520" cy="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91"/>
              </a:lnSpc>
            </a:pPr>
            <a:r>
              <a:rPr b="0" lang="en-US" sz="650" spc="-1" strike="noStrike">
                <a:solidFill>
                  <a:srgbClr val="6667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Aloireda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5867640" y="4074840"/>
            <a:ext cx="449640" cy="19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39"/>
              </a:lnSpc>
            </a:pPr>
            <a:r>
              <a:rPr b="0" i="1" lang="en-US" sz="1000" spc="-1" strike="noStrike">
                <a:solidFill>
                  <a:srgbClr val="6667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 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ts val="83"/>
              </a:lnSpc>
            </a:pPr>
            <a:r>
              <a:rPr b="1" lang="en-US" sz="600" spc="-1" strike="noStrike">
                <a:solidFill>
                  <a:srgbClr val="6667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tandia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6514200" y="4287600"/>
            <a:ext cx="543600" cy="2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60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Cnlefliti Jose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60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Joaquin ^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1"/>
              </a:lnSpc>
            </a:pPr>
            <a:r>
              <a:rPr b="0" lang="en-US" sz="60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iVbngas.Cairo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5400720" y="5210280"/>
            <a:ext cx="626400" cy="1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6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Iglesia de </a:t>
            </a:r>
            <a:r>
              <a:rPr b="0" lang="en-US" sz="650" spc="-1" strike="noStrike">
                <a:solidFill>
                  <a:srgbClr val="736da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MKMra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84"/>
              </a:lnSpc>
            </a:pPr>
            <a:r>
              <a:rPr b="0" lang="en-US" sz="6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Sefiofa de </a:t>
            </a:r>
            <a:r>
              <a:rPr b="0" lang="en-US" sz="650" spc="-1" strike="noStrike">
                <a:solidFill>
                  <a:srgbClr val="736da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F%ma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6527880" y="5508360"/>
            <a:ext cx="50472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6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Institute Sobfe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6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Alrototemo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50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 Farmaoe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81"/>
              </a:lnSpc>
            </a:pPr>
            <a:r>
              <a:rPr b="0" lang="en-US" sz="65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Depart encia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3"/>
          <p:cNvSpPr/>
          <p:nvPr/>
        </p:nvSpPr>
        <p:spPr>
          <a:xfrm>
            <a:off x="4638240" y="5707440"/>
            <a:ext cx="369360" cy="76680"/>
          </a:xfrm>
          <a:prstGeom prst="rect">
            <a:avLst/>
          </a:prstGeom>
          <a:solidFill>
            <a:srgbClr val="e0e8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56"/>
              </a:lnSpc>
            </a:pPr>
            <a:r>
              <a:rPr b="0" lang="en-US" sz="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OSscsrouir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4"/>
          <p:cNvSpPr/>
          <p:nvPr/>
        </p:nvSpPr>
        <p:spPr>
          <a:xfrm>
            <a:off x="5978160" y="2607840"/>
            <a:ext cx="104904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50"/>
              </a:lnSpc>
            </a:pPr>
            <a:r>
              <a:rPr b="0" lang="en-US" sz="1800" spc="-1" strike="noStrike">
                <a:solidFill>
                  <a:srgbClr val="2a2a2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b="0" lang="en-US" sz="1100" spc="-1" strike="noStrike">
                <a:solidFill>
                  <a:srgbClr val="2a2a2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</a:t>
            </a:r>
            <a:r>
              <a:rPr b="0" lang="en-US" sz="1050" spc="-1" strike="noStrike">
                <a:solidFill>
                  <a:srgbClr val="2a2a2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-Cl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9:35 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5"/>
          <p:cNvSpPr/>
          <p:nvPr/>
        </p:nvSpPr>
        <p:spPr>
          <a:xfrm>
            <a:off x="4696200" y="2812320"/>
            <a:ext cx="2153880" cy="1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67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</a:t>
            </a:r>
            <a:r>
              <a:rPr b="1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maps.google.com: Route 39 to Route...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6"/>
          <p:cNvSpPr/>
          <p:nvPr/>
        </p:nvSpPr>
        <p:spPr>
          <a:xfrm>
            <a:off x="4712760" y="3066480"/>
            <a:ext cx="2259000" cy="1317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67"/>
              </a:lnSpc>
            </a:pPr>
            <a:r>
              <a:rPr b="0" lang="en-US" sz="900" spc="-1" strike="noStrike">
                <a:solidFill>
                  <a:srgbClr val="2a2a2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5,-84.054430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to: </a:t>
            </a:r>
            <a:r>
              <a:rPr b="0" lang="en-US" sz="900" spc="-1" strike="noStrike">
                <a:solidFill>
                  <a:srgbClr val="2a2a2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9.926392,-84.055964 </a:t>
            </a:r>
            <a:r>
              <a:rPr b="0" lang="en-US" sz="12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7"/>
          <p:cNvSpPr/>
          <p:nvPr/>
        </p:nvSpPr>
        <p:spPr>
          <a:xfrm>
            <a:off x="5563800" y="3298320"/>
            <a:ext cx="303120" cy="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83"/>
              </a:lnSpc>
            </a:pPr>
            <a:r>
              <a:rPr b="0" lang="en-US" sz="600" spc="-1" strike="noStrike">
                <a:solidFill>
                  <a:srgbClr val="6667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BAC-Sac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8"/>
          <p:cNvSpPr/>
          <p:nvPr/>
        </p:nvSpPr>
        <p:spPr>
          <a:xfrm>
            <a:off x="5094000" y="3436560"/>
            <a:ext cx="706320" cy="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04"/>
              </a:lnSpc>
            </a:pPr>
            <a:r>
              <a:rPr b="1" lang="en-US" sz="750" spc="-1" strike="noStrike">
                <a:solidFill>
                  <a:srgbClr val="4572a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Menu </a:t>
            </a:r>
            <a:r>
              <a:rPr b="0" lang="en-US" sz="650" spc="-1" strike="noStrike" cap="small">
                <a:solidFill>
                  <a:srgbClr val="2a2a2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</a:t>
            </a:r>
            <a:r>
              <a:rPr b="1" lang="en-US" sz="750" spc="-1" strike="noStrike">
                <a:solidFill>
                  <a:srgbClr val="4572a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9"/>
          <p:cNvSpPr/>
          <p:nvPr/>
        </p:nvSpPr>
        <p:spPr>
          <a:xfrm>
            <a:off x="6210360" y="3911760"/>
            <a:ext cx="518760" cy="6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83"/>
              </a:lnSpc>
            </a:pPr>
            <a:r>
              <a:rPr b="0" i="1" lang="en-US" sz="55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</a:t>
            </a:r>
            <a:r>
              <a:rPr b="0" lang="en-US" sz="60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Ccsta Rica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0"/>
          <p:cNvSpPr/>
          <p:nvPr/>
        </p:nvSpPr>
        <p:spPr>
          <a:xfrm>
            <a:off x="4944960" y="3956040"/>
            <a:ext cx="170640" cy="6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83"/>
              </a:lnSpc>
            </a:pPr>
            <a:r>
              <a:rPr b="0" lang="en-US" sz="600" spc="-1" strike="noStrike">
                <a:solidFill>
                  <a:srgbClr val="2a2a2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j. </a:t>
            </a:r>
            <a:r>
              <a:rPr b="1" lang="en-US" sz="400" spc="-1" strike="noStrike">
                <a:solidFill>
                  <a:srgbClr val="2a2a2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1"/>
          <p:cNvSpPr/>
          <p:nvPr/>
        </p:nvSpPr>
        <p:spPr>
          <a:xfrm>
            <a:off x="5248800" y="4331520"/>
            <a:ext cx="286560" cy="6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91"/>
              </a:lnSpc>
            </a:pPr>
            <a:r>
              <a:rPr b="0" lang="en-US" sz="650" spc="-1" strike="noStrike">
                <a:solidFill>
                  <a:srgbClr val="837b6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Mall San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2"/>
          <p:cNvSpPr/>
          <p:nvPr/>
        </p:nvSpPr>
        <p:spPr>
          <a:xfrm>
            <a:off x="6387120" y="4784760"/>
            <a:ext cx="656640" cy="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76"/>
              </a:lnSpc>
            </a:pPr>
            <a:r>
              <a:rPr b="0" lang="en-US" sz="55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^ </a:t>
            </a:r>
            <a:r>
              <a:rPr b="0" lang="en-US" sz="550" spc="-1" strike="noStrike">
                <a:solidFill>
                  <a:srgbClr val="434324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Pan America^ ^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3"/>
          <p:cNvSpPr/>
          <p:nvPr/>
        </p:nvSpPr>
        <p:spPr>
          <a:xfrm>
            <a:off x="5409000" y="6149520"/>
            <a:ext cx="1546200" cy="10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just">
              <a:lnSpc>
                <a:spcPct val="100000"/>
              </a:lnSpc>
            </a:pPr>
            <a:r>
              <a:rPr b="1" lang="en-US" sz="750" spc="-1" strike="noStrike" u="sng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Googje^^ ^ta D2011 Googie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4"/>
          <p:cNvSpPr/>
          <p:nvPr/>
        </p:nvSpPr>
        <p:spPr>
          <a:xfrm>
            <a:off x="8431200" y="6478200"/>
            <a:ext cx="17316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69"/>
              </a:lnSpc>
            </a:pPr>
            <a:r>
              <a:rPr b="0" lang="en-US" sz="10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5"/>
          <p:cNvSpPr/>
          <p:nvPr/>
        </p:nvSpPr>
        <p:spPr>
          <a:xfrm>
            <a:off x="3574800" y="3009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6517080" y="303840"/>
            <a:ext cx="2093040" cy="314136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339840" y="1345320"/>
            <a:ext cx="500220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92"/>
              </a:lnSpc>
            </a:pPr>
            <a:r>
              <a:rPr b="1" lang="en-US" sz="1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4 :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Standard 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28680" y="2074680"/>
            <a:ext cx="4353120" cy="26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92"/>
              </a:lnSpc>
            </a:pPr>
            <a:r>
              <a:rPr b="1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Geo Mapping - Google StreetView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23280" y="2439360"/>
            <a:ext cx="615312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geoCode Uri structure: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3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google.streetview:cbll=lat,lng&amp;cbp=1,</a:t>
            </a: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yaw,,pitch,zoom&amp;mz=mapZoom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325800" y="3616200"/>
            <a:ext cx="4736880" cy="13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53"/>
              </a:lnSpc>
            </a:pP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Reference:</a:t>
            </a:r>
            <a:r>
              <a:rPr b="0" lang="en-US" sz="9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 </a:t>
            </a:r>
            <a:r>
              <a:rPr b="0" lang="en-US" sz="9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http://developer.android.com/guide/appendix/g-app-intents.html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339840" y="3911760"/>
            <a:ext cx="789480" cy="1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4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1069200" y="4187880"/>
            <a:ext cx="57240" cy="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ts val="111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1292760" y="3917160"/>
            <a:ext cx="1200960" cy="18432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4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geoCode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1294200" y="4217040"/>
            <a:ext cx="6924960" cy="19836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08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google.streetview:cbll=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41.5020952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,-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81.6789717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&amp;cbp=1,270,,45,1&amp;mz=1";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325800" y="4718520"/>
            <a:ext cx="8251200" cy="66564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54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Intent intent = </a:t>
            </a:r>
            <a:r>
              <a:rPr b="0" lang="en-US" sz="16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new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Intent(Intent.</a:t>
            </a:r>
            <a:r>
              <a:rPr b="0" i="1" lang="en-US" sz="16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ACTION_VIEW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Uri.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parse(geoCode));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68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startActivity(intent);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355680" y="6009840"/>
            <a:ext cx="7013520" cy="17064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67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Modify the Manifest adding the following requests: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1"/>
          <p:cNvSpPr/>
          <p:nvPr/>
        </p:nvSpPr>
        <p:spPr>
          <a:xfrm>
            <a:off x="312120" y="6295680"/>
            <a:ext cx="8424720" cy="33660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79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&lt;uses-permission android:name=</a:t>
            </a:r>
            <a:r>
              <a:rPr b="0" lang="en-US" sz="14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"android.permission.ACCESS_COARSE_LOCATION"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179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&lt;uses-permission android:name=</a:t>
            </a:r>
            <a:r>
              <a:rPr b="0" lang="en-US" sz="14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"android.permission.INTERNET"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2"/>
          <p:cNvSpPr/>
          <p:nvPr/>
        </p:nvSpPr>
        <p:spPr>
          <a:xfrm>
            <a:off x="8431200" y="6478200"/>
            <a:ext cx="17064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69"/>
              </a:lnSpc>
            </a:pPr>
            <a:r>
              <a:rPr b="0" lang="en-US" sz="11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3"/>
          <p:cNvSpPr/>
          <p:nvPr/>
        </p:nvSpPr>
        <p:spPr>
          <a:xfrm>
            <a:off x="3574800" y="3009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300960" y="2359080"/>
            <a:ext cx="8692920" cy="30628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8508600" y="6478200"/>
            <a:ext cx="9612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39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574800" y="3009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Action/Data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06720" y="1790280"/>
            <a:ext cx="8134920" cy="47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5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 </a:t>
            </a:r>
            <a:r>
              <a:rPr b="1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action/data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pairs 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08"/>
              </a:lnSpc>
            </a:pPr>
            <a:r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ACTION_DIAL    </a:t>
            </a:r>
            <a:r>
              <a:rPr b="1" i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tel:123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08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Display the phone dialer with the given number filled 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54"/>
              </a:lnSpc>
            </a:pPr>
            <a:r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ACTION_VIEW    </a:t>
            </a:r>
            <a:r>
              <a:rPr b="1" i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http://www.google.com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54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Show Google page in a browser view. Note how the VIEW action does what is considered the most reasonable thing for a particular URI.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08"/>
              </a:lnSpc>
            </a:pPr>
            <a:r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ACTION_EDIT    </a:t>
            </a:r>
            <a:r>
              <a:rPr b="1" i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content://contacts/people/2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08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Edit information about the person whose identifier is ”2”.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08"/>
              </a:lnSpc>
            </a:pPr>
            <a:r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ACTION_VIEW    </a:t>
            </a:r>
            <a:r>
              <a:rPr b="1" i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content://contacts/people/2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08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Used to start an activity to display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2-nd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person.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68"/>
              </a:lnSpc>
            </a:pPr>
            <a:r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ACTION_VIEW    </a:t>
            </a:r>
            <a:r>
              <a:rPr b="1" i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content://contacts/</a:t>
            </a:r>
            <a:r>
              <a:rPr b="1" lang="en-US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people/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68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Display a list of people, which the user can browse through. Selecting a particular person to view would result in a new intent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508600" y="6478200"/>
            <a:ext cx="9612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39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574800" y="3009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Action/Data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Table 1"/>
          <p:cNvGraphicFramePr/>
          <p:nvPr/>
        </p:nvGraphicFramePr>
        <p:xfrm>
          <a:off x="911520" y="1571400"/>
          <a:ext cx="7242480" cy="4538160"/>
        </p:xfrm>
        <a:graphic>
          <a:graphicData uri="http://schemas.openxmlformats.org/drawingml/2006/table">
            <a:tbl>
              <a:tblPr/>
              <a:tblGrid>
                <a:gridCol w="2856240"/>
                <a:gridCol w="4386600"/>
              </a:tblGrid>
              <a:tr h="521640">
                <a:tc gridSpan="2">
                  <a:txBody>
                    <a:bodyPr/>
                    <a:p>
                      <a:pPr marL="88920">
                        <a:lnSpc>
                          <a:spcPts val="389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Built-in Standard Actions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814320">
                <a:tc gridSpan="2">
                  <a:txBody>
                    <a:bodyPr/>
                    <a:p>
                      <a:pPr marL="88920">
                        <a:lnSpc>
                          <a:spcPts val="276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 of standard actions that Intents can use for launching activities (usually through 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startActivity(Intent).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8ea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03480">
                <a:tc>
                  <a:txBody>
                    <a:bodyPr/>
                    <a:p>
                      <a:pPr>
                        <a:lnSpc>
                          <a:spcPts val="208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ACTION_MAIN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p>
                      <a:pPr marL="838080">
                        <a:lnSpc>
                          <a:spcPts val="208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ACTION_ANSWER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  <a:tr h="303480">
                <a:tc>
                  <a:txBody>
                    <a:bodyPr/>
                    <a:p>
                      <a:pPr>
                        <a:lnSpc>
                          <a:spcPts val="208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ACTION_VIEW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p>
                      <a:pPr marL="838080">
                        <a:lnSpc>
                          <a:spcPts val="208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ACTION_INSERT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  <a:tr h="303480">
                <a:tc>
                  <a:txBody>
                    <a:bodyPr/>
                    <a:p>
                      <a:pPr>
                        <a:lnSpc>
                          <a:spcPts val="208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ACTION_ATTACH_DATA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p>
                      <a:pPr marL="838080">
                        <a:lnSpc>
                          <a:spcPts val="208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ACTION_DELETE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  <a:tr h="303480">
                <a:tc>
                  <a:txBody>
                    <a:bodyPr/>
                    <a:p>
                      <a:pPr>
                        <a:lnSpc>
                          <a:spcPts val="208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ACTION_EDIT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p>
                      <a:pPr marL="838080">
                        <a:lnSpc>
                          <a:spcPts val="208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ACTION_RUN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  <a:tr h="303480">
                <a:tc>
                  <a:txBody>
                    <a:bodyPr/>
                    <a:p>
                      <a:pPr>
                        <a:lnSpc>
                          <a:spcPts val="208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ACTION_PICK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p>
                      <a:pPr marL="838080">
                        <a:lnSpc>
                          <a:spcPts val="208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ACTION_SYNC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  <a:tr h="303480">
                <a:tc>
                  <a:txBody>
                    <a:bodyPr/>
                    <a:p>
                      <a:pPr>
                        <a:lnSpc>
                          <a:spcPts val="208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ACTION_CHOOSER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p>
                      <a:pPr marL="838080">
                        <a:lnSpc>
                          <a:spcPts val="208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ACTION_PICK_ACTIVITY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  <a:tr h="303480">
                <a:tc>
                  <a:txBody>
                    <a:bodyPr/>
                    <a:p>
                      <a:pPr>
                        <a:lnSpc>
                          <a:spcPts val="208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ACTION_GET_CONTENT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p>
                      <a:pPr marL="838080">
                        <a:lnSpc>
                          <a:spcPts val="208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ACTION_SEARCH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  <a:tr h="303480">
                <a:tc>
                  <a:txBody>
                    <a:bodyPr/>
                    <a:p>
                      <a:pPr>
                        <a:lnSpc>
                          <a:spcPts val="208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ACTION_DIAL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p>
                      <a:pPr marL="838080">
                        <a:lnSpc>
                          <a:spcPts val="208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ACTION_WEB_SEARCH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  <a:tr h="774360">
                <a:tc>
                  <a:txBody>
                    <a:bodyPr/>
                    <a:p>
                      <a:pPr>
                        <a:lnSpc>
                          <a:spcPts val="208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ACTION_CALL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ts val="273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ACTION_SEND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ts val="273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ACTION_SENDTO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p>
                      <a:pPr marL="838080">
                        <a:lnSpc>
                          <a:spcPts val="208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ACTION_FACTORY_TEST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4"/>
                    </a:solidFill>
                  </a:tcPr>
                </a:tc>
              </a:tr>
            </a:tbl>
          </a:graphicData>
        </a:graphic>
      </p:graphicFrame>
      <p:sp>
        <p:nvSpPr>
          <p:cNvPr id="135" name="CustomShape 2"/>
          <p:cNvSpPr/>
          <p:nvPr/>
        </p:nvSpPr>
        <p:spPr>
          <a:xfrm>
            <a:off x="8505720" y="6478200"/>
            <a:ext cx="9612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39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574800" y="3009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Action/Data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36960" y="1820520"/>
            <a:ext cx="864000" cy="2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5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39840" y="2370240"/>
            <a:ext cx="4875120" cy="1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08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Display the phone dialer with the given number filled 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42720" y="2987640"/>
            <a:ext cx="7043760" cy="2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54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Intent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myActivity2 = </a:t>
            </a:r>
            <a:r>
              <a:rPr b="1" lang="en-US" sz="2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new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Intent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Intent.</a:t>
            </a:r>
            <a:r>
              <a:rPr b="0" i="1" lang="en-US" sz="2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ACTION_DIAL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4934880" y="3350880"/>
            <a:ext cx="3678840" cy="2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ts val="268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Uri.parse( "tel:555-1234"));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342720" y="3867480"/>
            <a:ext cx="361260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68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startActivity(myActivity2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7261200" y="6579720"/>
            <a:ext cx="9612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39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3574800" y="3009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4" descr=""/>
          <p:cNvPicPr/>
          <p:nvPr/>
        </p:nvPicPr>
        <p:blipFill>
          <a:blip r:embed="rId1"/>
          <a:stretch/>
        </p:blipFill>
        <p:spPr>
          <a:xfrm>
            <a:off x="5657040" y="3881160"/>
            <a:ext cx="1887840" cy="281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03840" y="1276200"/>
            <a:ext cx="8447400" cy="49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92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Intents - Secondary Attributes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23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23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 addition to the primary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action/data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attributes, there are a number of </a:t>
            </a:r>
            <a:r>
              <a:rPr b="0" i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secondary attributes</a:t>
            </a:r>
            <a:r>
              <a:rPr b="0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that you can also include with an intent, such as: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23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putExtra: Send data between activities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68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68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Activity 1 (Sender)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68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68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68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68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23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23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Activity 2 (Receiver)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436960" y="6478200"/>
            <a:ext cx="16776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39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252440" y="2721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 values between Activities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410040" y="5615640"/>
            <a:ext cx="7270920" cy="61020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Intent</a:t>
            </a:r>
            <a:r>
              <a:rPr b="0" lang="en-US" sz="20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intent = getIntent();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109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</a:t>
            </a:r>
            <a:r>
              <a:rPr b="0" lang="en-US" sz="20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temp = intent.getIntExtra(</a:t>
            </a:r>
            <a:r>
              <a:rPr b="0" lang="en-US" sz="2000" spc="-1" strike="noStrike">
                <a:solidFill>
                  <a:srgbClr val="7d272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"int_value"</a:t>
            </a:r>
            <a:r>
              <a:rPr b="0" lang="en-US" sz="20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7d272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</a:t>
            </a:r>
            <a:r>
              <a:rPr b="0" lang="en-US" sz="20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333720" y="4023360"/>
            <a:ext cx="8641800" cy="82332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Intent</a:t>
            </a: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intent = </a:t>
            </a:r>
            <a:r>
              <a:rPr b="0" lang="en-US" sz="1800" spc="-1" strike="noStrike">
                <a:solidFill>
                  <a:srgbClr val="10109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new</a:t>
            </a: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Intent</a:t>
            </a: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AdultTeeth</a:t>
            </a: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10109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this</a:t>
            </a: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MainScreen</a:t>
            </a: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10109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class</a:t>
            </a: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intent.putExtra(</a:t>
            </a:r>
            <a:r>
              <a:rPr b="0" lang="en-US" sz="1800" spc="-1" strike="noStrike">
                <a:solidFill>
                  <a:srgbClr val="7d272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"int_value"</a:t>
            </a: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int_variable);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0333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startActivity(intent);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03840" y="1276200"/>
            <a:ext cx="2888640" cy="49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>
              <a:lnSpc>
                <a:spcPts val="292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type of extra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boolean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boolean[]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byte[]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char[]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CharSequence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CharSequence[]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double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double[]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float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float[]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436960" y="6478200"/>
            <a:ext cx="16776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39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71080" y="1886760"/>
            <a:ext cx="3903840" cy="39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>
              <a:lnSpc>
                <a:spcPts val="292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int[]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long[]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short[]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String[]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ArrayList&lt;CharSequence&gt;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ArrayList&lt;String&gt;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ArrayList&lt;Integer&gt;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Parcelable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•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Serializable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252440" y="2721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 values between Activities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434520" y="6168600"/>
            <a:ext cx="64994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Exercise 1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 Intent sends values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>
            <a:off x="143640" y="4193640"/>
            <a:ext cx="8850600" cy="222048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318240" y="2190600"/>
            <a:ext cx="5637600" cy="10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3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only defined variables, but also built-in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23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92680" y="3989160"/>
            <a:ext cx="499932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08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6 : Doing a Google search looking for golf clubs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8436960" y="6478200"/>
            <a:ext cx="16776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39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22" descr=""/>
          <p:cNvPicPr/>
          <p:nvPr/>
        </p:nvPicPr>
        <p:blipFill>
          <a:blip r:embed="rId2"/>
          <a:stretch/>
        </p:blipFill>
        <p:spPr>
          <a:xfrm>
            <a:off x="6391080" y="356400"/>
            <a:ext cx="2484360" cy="3621960"/>
          </a:xfrm>
          <a:prstGeom prst="rect">
            <a:avLst/>
          </a:prstGeom>
          <a:ln>
            <a:noFill/>
          </a:ln>
        </p:spPr>
      </p:pic>
      <p:sp>
        <p:nvSpPr>
          <p:cNvPr id="160" name="CustomShape 4"/>
          <p:cNvSpPr/>
          <p:nvPr/>
        </p:nvSpPr>
        <p:spPr>
          <a:xfrm>
            <a:off x="333720" y="367200"/>
            <a:ext cx="66009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92"/>
              </a:lnSpc>
            </a:pPr>
            <a:r>
              <a:rPr b="1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Intents - Secondary Attributes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6475320" y="433440"/>
            <a:ext cx="2452320" cy="366804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0" y="3587040"/>
            <a:ext cx="5308920" cy="26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ts val="208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7 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Sending a text message (using extra attributes)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91160" y="4286520"/>
            <a:ext cx="8603640" cy="13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5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Intent intent = new Intent(Intent.ACTION_SENDTO,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25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Uri.parse("sms:5551234"));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25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intent.putExtra("sms_body", "are we playing golf next Saturday?”);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25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25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startActivity(intent);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436960" y="6478200"/>
            <a:ext cx="1648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39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3574800" y="3009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318240" y="2190600"/>
            <a:ext cx="5637600" cy="10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3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only defined variables, but also built-in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23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84120" y="1342440"/>
            <a:ext cx="8228880" cy="47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5280" indent="-443880" algn="just">
              <a:lnSpc>
                <a:spcPts val="25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Android application could include any number of activities.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35280" indent="-443880" algn="just">
              <a:lnSpc>
                <a:spcPts val="25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activity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uses the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setContentView(...)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method to expose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35280" indent="-443880" algn="just">
              <a:lnSpc>
                <a:spcPts val="301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single UI from which a number of actions could be performed.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35280" indent="-443880" algn="just">
              <a:lnSpc>
                <a:spcPts val="301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•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Activities are independent of each other; however they usually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35280" indent="-443880" algn="just">
              <a:lnSpc>
                <a:spcPts val="301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cooperate exchanging data and actions.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35280" indent="-443880" algn="just">
              <a:lnSpc>
                <a:spcPts val="301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•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Typically, one of the activities is designated as the first one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(main)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35280" indent="-443880" algn="just">
              <a:lnSpc>
                <a:spcPts val="301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should be presented to the user when the application is launched.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35280" indent="-443880" algn="just">
              <a:lnSpc>
                <a:spcPts val="301"/>
              </a:lnSpc>
            </a:pP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•  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Moving from one activity to another is accomplished by asking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35280" indent="-443880" algn="just">
              <a:lnSpc>
                <a:spcPts val="301"/>
              </a:lnSpc>
            </a:pP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activity to execute an </a:t>
            </a:r>
            <a:r>
              <a:rPr b="1" i="1" lang="en-US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8508600" y="6478200"/>
            <a:ext cx="9324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39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574800" y="3009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20400" y="3330000"/>
            <a:ext cx="4668120" cy="23400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08"/>
              </a:lnSpc>
            </a:pP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8 :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Showing Pictures (using extra attributes)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55680" y="3834360"/>
            <a:ext cx="4209480" cy="22032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54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myIntent =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Intent();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24800" y="4370400"/>
            <a:ext cx="6292440" cy="50760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myIntent.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setType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("image/pictures/*");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68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myIntent.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setAction(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.ACTION_GET_CONTENT);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446760" y="5204520"/>
            <a:ext cx="3237120" cy="22320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4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startActivity(myIntent);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8436960" y="6478200"/>
            <a:ext cx="1648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39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Picture 12" descr=""/>
          <p:cNvPicPr/>
          <p:nvPr/>
        </p:nvPicPr>
        <p:blipFill>
          <a:blip r:embed="rId1"/>
          <a:stretch/>
        </p:blipFill>
        <p:spPr>
          <a:xfrm>
            <a:off x="6216480" y="404280"/>
            <a:ext cx="2491560" cy="3654720"/>
          </a:xfrm>
          <a:prstGeom prst="rect">
            <a:avLst/>
          </a:prstGeom>
          <a:ln>
            <a:noFill/>
          </a:ln>
        </p:spPr>
      </p:pic>
      <p:sp>
        <p:nvSpPr>
          <p:cNvPr id="173" name="CustomShape 6"/>
          <p:cNvSpPr/>
          <p:nvPr/>
        </p:nvSpPr>
        <p:spPr>
          <a:xfrm>
            <a:off x="3574800" y="3009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318240" y="2190600"/>
            <a:ext cx="5637600" cy="10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23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only defined variables, but also built-in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23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Set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223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2" descr=""/>
          <p:cNvPicPr/>
          <p:nvPr/>
        </p:nvPicPr>
        <p:blipFill>
          <a:blip r:embed="rId1"/>
          <a:stretch/>
        </p:blipFill>
        <p:spPr>
          <a:xfrm>
            <a:off x="365760" y="241200"/>
            <a:ext cx="8687880" cy="652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" descr=""/>
          <p:cNvPicPr/>
          <p:nvPr/>
        </p:nvPicPr>
        <p:blipFill>
          <a:blip r:embed="rId1"/>
          <a:stretch/>
        </p:blipFill>
        <p:spPr>
          <a:xfrm>
            <a:off x="300960" y="261720"/>
            <a:ext cx="8850240" cy="663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11" descr=""/>
          <p:cNvPicPr/>
          <p:nvPr/>
        </p:nvPicPr>
        <p:blipFill>
          <a:blip r:embed="rId1"/>
          <a:stretch/>
        </p:blipFill>
        <p:spPr>
          <a:xfrm>
            <a:off x="191520" y="155880"/>
            <a:ext cx="8787960" cy="659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" descr=""/>
          <p:cNvPicPr/>
          <p:nvPr/>
        </p:nvPicPr>
        <p:blipFill>
          <a:blip r:embed="rId1"/>
          <a:stretch/>
        </p:blipFill>
        <p:spPr>
          <a:xfrm>
            <a:off x="580320" y="1912320"/>
            <a:ext cx="7990920" cy="3771360"/>
          </a:xfrm>
          <a:prstGeom prst="rect">
            <a:avLst/>
          </a:prstGeom>
          <a:ln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1920240" y="38808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Intents with getting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8" descr=""/>
          <p:cNvPicPr/>
          <p:nvPr/>
        </p:nvPicPr>
        <p:blipFill>
          <a:blip r:embed="rId1"/>
          <a:stretch/>
        </p:blipFill>
        <p:spPr>
          <a:xfrm>
            <a:off x="109800" y="113040"/>
            <a:ext cx="8787960" cy="659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6" descr=""/>
          <p:cNvPicPr/>
          <p:nvPr/>
        </p:nvPicPr>
        <p:blipFill>
          <a:blip r:embed="rId1"/>
          <a:stretch/>
        </p:blipFill>
        <p:spPr>
          <a:xfrm>
            <a:off x="123480" y="113040"/>
            <a:ext cx="8842320" cy="663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2" descr=""/>
          <p:cNvPicPr/>
          <p:nvPr/>
        </p:nvPicPr>
        <p:blipFill>
          <a:blip r:embed="rId1"/>
          <a:stretch/>
        </p:blipFill>
        <p:spPr>
          <a:xfrm>
            <a:off x="218880" y="194760"/>
            <a:ext cx="8815320" cy="646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15" descr=""/>
          <p:cNvPicPr/>
          <p:nvPr/>
        </p:nvPicPr>
        <p:blipFill>
          <a:blip r:embed="rId1"/>
          <a:stretch/>
        </p:blipFill>
        <p:spPr>
          <a:xfrm>
            <a:off x="177840" y="154080"/>
            <a:ext cx="8746920" cy="655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37" descr=""/>
          <p:cNvPicPr/>
          <p:nvPr/>
        </p:nvPicPr>
        <p:blipFill>
          <a:blip r:embed="rId1"/>
          <a:stretch/>
        </p:blipFill>
        <p:spPr>
          <a:xfrm>
            <a:off x="123480" y="154080"/>
            <a:ext cx="8624160" cy="646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84120" y="1342440"/>
            <a:ext cx="8228880" cy="25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35280" indent="-443880">
              <a:lnSpc>
                <a:spcPts val="25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asynchronous message.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35280" indent="-443880">
              <a:lnSpc>
                <a:spcPts val="25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Bind individual components to each other at runtime.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35280" indent="-443880">
              <a:lnSpc>
                <a:spcPts val="25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Think of them as the messengers that request an action from other components, whether the component belongs to your app or another.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8508600" y="6478200"/>
            <a:ext cx="9324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39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574800" y="3009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20" descr=""/>
          <p:cNvPicPr/>
          <p:nvPr/>
        </p:nvPicPr>
        <p:blipFill>
          <a:blip r:embed="rId1"/>
          <a:stretch/>
        </p:blipFill>
        <p:spPr>
          <a:xfrm>
            <a:off x="123480" y="154080"/>
            <a:ext cx="8910720" cy="668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7" descr=""/>
          <p:cNvPicPr/>
          <p:nvPr/>
        </p:nvPicPr>
        <p:blipFill>
          <a:blip r:embed="rId1"/>
          <a:stretch/>
        </p:blipFill>
        <p:spPr>
          <a:xfrm>
            <a:off x="232560" y="235800"/>
            <a:ext cx="8801640" cy="639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8" descr=""/>
          <p:cNvPicPr/>
          <p:nvPr/>
        </p:nvPicPr>
        <p:blipFill>
          <a:blip r:embed="rId1"/>
          <a:stretch/>
        </p:blipFill>
        <p:spPr>
          <a:xfrm>
            <a:off x="137160" y="126720"/>
            <a:ext cx="8842320" cy="660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22" descr=""/>
          <p:cNvPicPr/>
          <p:nvPr/>
        </p:nvPicPr>
        <p:blipFill>
          <a:blip r:embed="rId1"/>
          <a:stretch/>
        </p:blipFill>
        <p:spPr>
          <a:xfrm>
            <a:off x="150840" y="136440"/>
            <a:ext cx="8733240" cy="654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9" descr=""/>
          <p:cNvPicPr/>
          <p:nvPr/>
        </p:nvPicPr>
        <p:blipFill>
          <a:blip r:embed="rId1"/>
          <a:stretch/>
        </p:blipFill>
        <p:spPr>
          <a:xfrm>
            <a:off x="150840" y="194760"/>
            <a:ext cx="8815320" cy="661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11" descr=""/>
          <p:cNvPicPr/>
          <p:nvPr/>
        </p:nvPicPr>
        <p:blipFill>
          <a:blip r:embed="rId1"/>
          <a:stretch/>
        </p:blipFill>
        <p:spPr>
          <a:xfrm>
            <a:off x="314280" y="290520"/>
            <a:ext cx="8678520" cy="650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8" descr=""/>
          <p:cNvPicPr/>
          <p:nvPr/>
        </p:nvPicPr>
        <p:blipFill>
          <a:blip r:embed="rId1"/>
          <a:stretch/>
        </p:blipFill>
        <p:spPr>
          <a:xfrm>
            <a:off x="150840" y="208440"/>
            <a:ext cx="8760600" cy="657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3" descr=""/>
          <p:cNvPicPr/>
          <p:nvPr/>
        </p:nvPicPr>
        <p:blipFill>
          <a:blip r:embed="rId1"/>
          <a:stretch/>
        </p:blipFill>
        <p:spPr>
          <a:xfrm>
            <a:off x="311400" y="194760"/>
            <a:ext cx="8717040" cy="653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8" descr=""/>
          <p:cNvPicPr/>
          <p:nvPr/>
        </p:nvPicPr>
        <p:blipFill>
          <a:blip r:embed="rId1"/>
          <a:stretch/>
        </p:blipFill>
        <p:spPr>
          <a:xfrm>
            <a:off x="218880" y="208440"/>
            <a:ext cx="8719560" cy="646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574800" y="3009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508600" y="6478200"/>
            <a:ext cx="9324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39"/>
              </a:lnSpc>
            </a:pPr>
            <a:r>
              <a:rPr b="0" lang="en-US" sz="18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Picture 2" descr=""/>
          <p:cNvPicPr/>
          <p:nvPr/>
        </p:nvPicPr>
        <p:blipFill>
          <a:blip r:embed="rId1"/>
          <a:stretch/>
        </p:blipFill>
        <p:spPr>
          <a:xfrm>
            <a:off x="1357560" y="1123920"/>
            <a:ext cx="6439680" cy="311904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406440" y="4096080"/>
            <a:ext cx="8330400" cy="2523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Figure 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Illustration of how an implicit intent is delivered through the system to start another activity: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[1]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 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Activity 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creates an </a:t>
            </a: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Intent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with an action description and passes it to </a:t>
            </a: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startActivity</a:t>
            </a: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()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[2]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 The Android System searches all apps for an intent filter that matches the intent. When a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match is found,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[3]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 the system starts the matching activity (</a:t>
            </a:r>
            <a:r>
              <a:rPr b="0"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Activity 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by invoking its</a:t>
            </a: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5"/>
              </a:rPr>
              <a:t>onCreate</a:t>
            </a: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6"/>
              </a:rPr>
              <a:t>()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method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passing it the </a:t>
            </a:r>
            <a:r>
              <a:rPr b="0" lang="en-US" sz="1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7"/>
              </a:rPr>
              <a:t>Intent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503200" y="6478200"/>
            <a:ext cx="10152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39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574800" y="3009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Picture 1" descr=""/>
          <p:cNvPicPr/>
          <p:nvPr/>
        </p:nvPicPr>
        <p:blipFill>
          <a:blip r:embed="rId1"/>
          <a:stretch/>
        </p:blipFill>
        <p:spPr>
          <a:xfrm>
            <a:off x="231840" y="1719000"/>
            <a:ext cx="8685360" cy="415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95400" y="1389600"/>
            <a:ext cx="8692920" cy="30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480">
              <a:lnSpc>
                <a:spcPts val="292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Implicit 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 not directly specify the Android components which should be called,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e.g.,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 int1 = new Intent(Intent.ACTION_VIEW,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Uri.parse("http://www.google.com"));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startActivity(int1);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ts val="292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Explicit 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Specify the Android component to be called, e.g., Activity B and A,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e.g., Intent intent = new Intent(this,ActivityB.class);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ts val="292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startActivity(intent);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8508600" y="6478200"/>
            <a:ext cx="9324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39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3574800" y="3009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 of 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 descr=""/>
          <p:cNvPicPr/>
          <p:nvPr/>
        </p:nvPicPr>
        <p:blipFill>
          <a:blip r:embed="rId1"/>
          <a:stretch/>
        </p:blipFill>
        <p:spPr>
          <a:xfrm>
            <a:off x="3124080" y="4630320"/>
            <a:ext cx="3021480" cy="110160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306720" y="1389600"/>
            <a:ext cx="8705880" cy="30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92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main arguments of an Intent 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ts val="333"/>
              </a:lnSpc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   Action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built-in action to be performed, such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54360" algn="just">
              <a:lnSpc>
                <a:spcPts val="36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 </a:t>
            </a:r>
            <a:r>
              <a:rPr b="0" lang="en-US" sz="2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ACTION_VIEW, ACTION_EDIT, ACTION_MAIN,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54360" algn="just">
              <a:lnSpc>
                <a:spcPts val="333"/>
              </a:lnSpc>
            </a:pP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   Data </a:t>
            </a:r>
            <a:r>
              <a:rPr b="1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primary data to operate on, such as a phone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54360" algn="just">
              <a:lnSpc>
                <a:spcPts val="292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number to be called (expressed as a </a:t>
            </a:r>
            <a:r>
              <a:rPr b="1" lang="en-US" sz="2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Uri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146600" y="4455720"/>
            <a:ext cx="1764720" cy="1363680"/>
          </a:xfrm>
          <a:prstGeom prst="rect">
            <a:avLst/>
          </a:prstGeom>
          <a:solidFill>
            <a:srgbClr val="36aac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ts val="32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Activity-1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3404880" y="4290840"/>
            <a:ext cx="213480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08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Intent: { action + data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6336720" y="4402080"/>
            <a:ext cx="1742400" cy="1297800"/>
          </a:xfrm>
          <a:prstGeom prst="rect">
            <a:avLst/>
          </a:prstGeom>
          <a:solidFill>
            <a:srgbClr val="b93a3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25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ts val="320"/>
              </a:lnSpc>
            </a:pPr>
            <a:r>
              <a:rPr b="1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Activity-2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8508600" y="6478200"/>
            <a:ext cx="9324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39"/>
              </a:lnSpc>
            </a:pPr>
            <a:r>
              <a:rPr b="0" lang="en-US" sz="10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3574800" y="3009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Action/Data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"/>
          <p:cNvPicPr/>
          <p:nvPr/>
        </p:nvPicPr>
        <p:blipFill>
          <a:blip r:embed="rId1"/>
          <a:stretch/>
        </p:blipFill>
        <p:spPr>
          <a:xfrm>
            <a:off x="6439680" y="524520"/>
            <a:ext cx="2082960" cy="311796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287280" y="1281960"/>
            <a:ext cx="5761800" cy="21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92"/>
              </a:lnSpc>
            </a:pPr>
            <a:r>
              <a:rPr b="1" lang="en-US" sz="2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1 : </a:t>
            </a:r>
            <a:r>
              <a:rPr b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Standard 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57"/>
              </a:lnSpc>
            </a:pPr>
            <a:r>
              <a:rPr b="1" lang="en-US" sz="2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Geo Mapping an 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57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Provide a geoCode expression holding a street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57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address (or place, such as 'golden gate ca'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57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Replace spaces with '+'.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83400" y="4179960"/>
            <a:ext cx="8455320" cy="20268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geoCode = </a:t>
            </a:r>
            <a:r>
              <a:rPr b="0" lang="en-US" sz="2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"geo:0,0?q=18 60+east+18th+street+cleveland+oh"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65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319320" y="4470480"/>
            <a:ext cx="8519040" cy="28944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65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 intent = </a:t>
            </a:r>
            <a:r>
              <a:rPr b="0" lang="en-US" sz="2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Intent(Intent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b="0" i="1" lang="en-US" sz="2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ACTION VIEW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Uri.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parse(geoCode));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356400" y="4869360"/>
            <a:ext cx="3021480" cy="24804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4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startActivity(intent);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5"/>
          <p:cNvSpPr/>
          <p:nvPr/>
        </p:nvSpPr>
        <p:spPr>
          <a:xfrm>
            <a:off x="307440" y="5918040"/>
            <a:ext cx="3762000" cy="20376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67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Modify the Manifest adding the following requests: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6"/>
          <p:cNvSpPr/>
          <p:nvPr/>
        </p:nvSpPr>
        <p:spPr>
          <a:xfrm>
            <a:off x="328680" y="6295680"/>
            <a:ext cx="6980040" cy="14292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9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&lt;uses-permission android:name=</a:t>
            </a:r>
            <a:r>
              <a:rPr b="0" lang="en-US" sz="14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"android.permission.ACCESS_COARSE_LOCATION"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7"/>
          <p:cNvSpPr/>
          <p:nvPr/>
        </p:nvSpPr>
        <p:spPr>
          <a:xfrm>
            <a:off x="328680" y="6553440"/>
            <a:ext cx="5693040" cy="12924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9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&lt;uses-permission android:name=</a:t>
            </a:r>
            <a:r>
              <a:rPr b="0" lang="en-US" sz="15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"android.permission.INTERNET"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8"/>
          <p:cNvSpPr/>
          <p:nvPr/>
        </p:nvSpPr>
        <p:spPr>
          <a:xfrm>
            <a:off x="8431200" y="6478200"/>
            <a:ext cx="17064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69"/>
              </a:lnSpc>
            </a:pPr>
            <a:r>
              <a:rPr b="0" lang="en-US" sz="11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9"/>
          <p:cNvSpPr/>
          <p:nvPr/>
        </p:nvSpPr>
        <p:spPr>
          <a:xfrm>
            <a:off x="3574800" y="3009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6762600" y="685080"/>
            <a:ext cx="2082240" cy="311688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287280" y="1281960"/>
            <a:ext cx="6027120" cy="21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92"/>
              </a:lnSpc>
            </a:pPr>
            <a:r>
              <a:rPr b="1" lang="en-US" sz="2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2 : </a:t>
            </a:r>
            <a:r>
              <a:rPr b="1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Standard 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57"/>
              </a:lnSpc>
            </a:pPr>
            <a:r>
              <a:rPr b="1" lang="en-US" sz="2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Geo Mapping Coordinates (latitude, longitude)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57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Provide a geoCode holding latitude 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57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longitude (also an addittional zoom '</a:t>
            </a:r>
            <a:r>
              <a:rPr b="1" lang="en-US" sz="2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?z=xx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' with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57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xx in range 1..23)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39840" y="4063680"/>
            <a:ext cx="2153880" cy="18972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4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 geoCode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717280" y="4078800"/>
            <a:ext cx="3889080" cy="18720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ts val="265"/>
              </a:lnSpc>
            </a:pPr>
            <a:r>
              <a:rPr b="0" lang="en-US" sz="18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"geo:41.5020952,-81.6789717"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345240" y="4552560"/>
            <a:ext cx="6220440" cy="18144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65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Intent intent = </a:t>
            </a:r>
            <a:r>
              <a:rPr b="0" lang="en-US" sz="18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new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Intent(Intent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i="1" lang="en-US" sz="18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ACTION VIEW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4021560" y="4889160"/>
            <a:ext cx="2783880" cy="24228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54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Uri.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parse(geoCode));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298440" y="5116320"/>
            <a:ext cx="3021480" cy="24804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24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startActivity(intent</a:t>
            </a: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292680" y="5845680"/>
            <a:ext cx="3762000" cy="20376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67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Modify the Manifest adding the following requests: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285120" y="6223320"/>
            <a:ext cx="6980040" cy="14292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9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&lt;uses-permission android:name=</a:t>
            </a:r>
            <a:r>
              <a:rPr b="0" lang="en-US" sz="13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"android.permission.ACCESS_COARSE_LOCATION"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285120" y="6481080"/>
            <a:ext cx="5693040" cy="223920"/>
          </a:xfrm>
          <a:prstGeom prst="rect">
            <a:avLst/>
          </a:prstGeom>
          <a:solidFill>
            <a:srgbClr val="e8ed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79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&lt;uses-permission android:name=</a:t>
            </a:r>
            <a:r>
              <a:rPr b="0" lang="en-US" sz="14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"android.permission.INTERNET"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0"/>
          <p:cNvSpPr/>
          <p:nvPr/>
        </p:nvSpPr>
        <p:spPr>
          <a:xfrm>
            <a:off x="8431200" y="6478200"/>
            <a:ext cx="17316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169"/>
              </a:lnSpc>
            </a:pPr>
            <a:r>
              <a:rPr b="0" lang="en-US" sz="115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26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1"/>
          <p:cNvSpPr/>
          <p:nvPr/>
        </p:nvSpPr>
        <p:spPr>
          <a:xfrm>
            <a:off x="3574800" y="300960"/>
            <a:ext cx="171468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ts val="626"/>
              </a:lnSpc>
            </a:pPr>
            <a:r>
              <a:rPr b="0" lang="en-US" sz="4000" spc="-1" strike="noStrike">
                <a:solidFill>
                  <a:srgbClr val="558ed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3254</TotalTime>
  <Application>LibreOffice/5.1.6.2$Linux_X86_64 LibreOffice_project/10m0$Build-2</Application>
  <Words>888</Words>
  <Paragraphs>236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V.Matos</dc:creator>
  <dc:description/>
  <dc:language>en-US</dc:language>
  <cp:lastModifiedBy/>
  <dcterms:modified xsi:type="dcterms:W3CDTF">2018-01-27T15:32:18Z</dcterms:modified>
  <cp:revision>67</cp:revision>
  <dc:subject/>
  <dc:title>Android Development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