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88" r:id="rId6"/>
    <p:sldId id="273" r:id="rId7"/>
    <p:sldId id="264" r:id="rId8"/>
    <p:sldId id="265" r:id="rId9"/>
    <p:sldId id="266" r:id="rId10"/>
    <p:sldId id="272" r:id="rId11"/>
    <p:sldId id="267" r:id="rId12"/>
    <p:sldId id="285" r:id="rId13"/>
    <p:sldId id="275" r:id="rId14"/>
    <p:sldId id="268" r:id="rId15"/>
    <p:sldId id="277" r:id="rId16"/>
    <p:sldId id="278" r:id="rId17"/>
    <p:sldId id="276" r:id="rId18"/>
    <p:sldId id="279" r:id="rId19"/>
    <p:sldId id="274" r:id="rId20"/>
    <p:sldId id="261" r:id="rId21"/>
    <p:sldId id="283" r:id="rId22"/>
    <p:sldId id="269" r:id="rId23"/>
    <p:sldId id="280" r:id="rId24"/>
    <p:sldId id="282" r:id="rId25"/>
    <p:sldId id="270" r:id="rId26"/>
    <p:sldId id="281" r:id="rId27"/>
    <p:sldId id="284" r:id="rId28"/>
    <p:sldId id="271" r:id="rId29"/>
    <p:sldId id="286" r:id="rId30"/>
    <p:sldId id="287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6C947-4308-4B2C-9A32-F705C32AF8B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E8A8E-41A3-4EEE-8114-5A3E560A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5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8BF57-6C9D-4C2F-A8BF-5DF9B5B10C44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940A-A74B-4D3B-87ED-3F7EDB24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6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292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4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32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943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125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451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8283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195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1406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9599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27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951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8907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478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3351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189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25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74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742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6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409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15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875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16B24-C057-4AA2-ADD0-8D733D5ADD2D}" type="slidenum">
              <a:rPr lang="th-TH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8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fld id="{DF908779-DFF5-4223-83CB-99B734500C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5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08779-DFF5-4223-83CB-99B73450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31A3-478F-4FCE-AE53-0EDE6E332EF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DF908779-DFF5-4223-83CB-99B734500C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cENdkI71A7I/maxresdefault.jp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ewith.unity.com/stories/candle-the-adventure-of-creating-an-adven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latinumgames.com/official-blog/games/nier-automata/" TargetMode="External"/><Relationship Id="rId4" Type="http://schemas.openxmlformats.org/officeDocument/2006/relationships/hyperlink" Target="https://blogs.unity3d.com/2015/06/22/making-of-the-blacksmith-animation-camera-effects-audiovide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ughtydog.com/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Ekarat_Rattagan" TargetMode="External"/><Relationship Id="rId2" Type="http://schemas.openxmlformats.org/officeDocument/2006/relationships/hyperlink" Target="https://th.linkedin.com/in/ekarat-rattagan-4782101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lp.uni-trier.de/pers/hd/r/Rattagan:Ekara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ITEC-1304 </a:t>
            </a:r>
            <a:r>
              <a:rPr lang="en-US" sz="4900" dirty="0"/>
              <a:t>(Multimedia Systems and Applications</a:t>
            </a:r>
            <a:r>
              <a:rPr lang="en-US" sz="4900" dirty="0" smtClean="0"/>
              <a:t>)</a:t>
            </a:r>
            <a:br>
              <a:rPr lang="en-US" sz="4900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err="1" smtClean="0"/>
              <a:t>Lec</a:t>
            </a:r>
            <a:r>
              <a:rPr lang="en-US" sz="4900" b="1" dirty="0" smtClean="0"/>
              <a:t> 1: Introduction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024" y="3602036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			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			</a:t>
            </a:r>
            <a:r>
              <a:rPr lang="en-US" sz="3600" dirty="0" err="1" smtClean="0"/>
              <a:t>Ekarat</a:t>
            </a:r>
            <a:r>
              <a:rPr lang="en-US" sz="3600" dirty="0" smtClean="0"/>
              <a:t> </a:t>
            </a:r>
            <a:r>
              <a:rPr lang="en-US" sz="3600" dirty="0" err="1" smtClean="0"/>
              <a:t>Rattagan</a:t>
            </a:r>
            <a:r>
              <a:rPr lang="en-US" sz="3600" dirty="0" smtClean="0"/>
              <a:t>, Ph.D.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8322" y="3150213"/>
            <a:ext cx="3665942" cy="2540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5872" y="5796465"/>
            <a:ext cx="4157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i.ytimg.com/vi/cENdkI71A7I/maxresdefault.jpg</a:t>
            </a:r>
            <a:endParaRPr lang="en-US" sz="1400" dirty="0" smtClean="0"/>
          </a:p>
          <a:p>
            <a:r>
              <a:rPr lang="en-US" sz="1400" dirty="0" smtClean="0"/>
              <a:t>Some slides info from </a:t>
            </a:r>
            <a:r>
              <a:rPr lang="en-US" sz="1400" dirty="0"/>
              <a:t>Andrea </a:t>
            </a:r>
            <a:r>
              <a:rPr lang="en-US" sz="1400" dirty="0" err="1" smtClean="0"/>
              <a:t>Resmini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3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1.2 Core </a:t>
            </a:r>
            <a:r>
              <a:rPr lang="en-US" b="1" dirty="0"/>
              <a:t>of multimedia </a:t>
            </a:r>
            <a:r>
              <a:rPr lang="en-US" b="1" dirty="0" smtClean="0"/>
              <a:t>technology (Cont.)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10</a:t>
            </a:fld>
            <a:endParaRPr lang="th-T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Case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https://madewith.unity.com/stories/candle-the-adventure-of-creating-an-adventure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https://blogs.unity3d.com/2015/06/22/making-of-the-blacksmith-animation-camera-effects-audiovideo/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://www.platinumgames.com/official-blog/games/nier-automata/</a:t>
            </a:r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24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1.3 Can be your future careers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11</a:t>
            </a:fld>
            <a:endParaRPr lang="th-T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2050" name="Picture 2" descr="http://cdn3.dualshockers.com/wp-content/uploads/2014/07/Naughty-Dog-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4836" y="1990797"/>
            <a:ext cx="6929414" cy="389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1.3 Can be your future careers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12</a:t>
            </a:fld>
            <a:endParaRPr lang="th-T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pic>
        <p:nvPicPr>
          <p:cNvPr id="11266" name="Picture 2" descr="https://i.ytimg.com/vi/RGr0uGZZlAw/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4106" y="2409372"/>
            <a:ext cx="5307094" cy="30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3371" y="5602514"/>
            <a:ext cx="3691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Advertising</a:t>
            </a:r>
            <a:r>
              <a:rPr lang="en-US" sz="2400" dirty="0" smtClean="0"/>
              <a:t>: Interactive wall</a:t>
            </a:r>
            <a:endParaRPr lang="en-US" sz="2400" dirty="0"/>
          </a:p>
        </p:txBody>
      </p:sp>
      <p:pic>
        <p:nvPicPr>
          <p:cNvPr id="11268" name="Picture 4" descr="https://i.ytimg.com/vi/aer13y2OSZk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294" y="2380344"/>
            <a:ext cx="5521877" cy="31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24058" y="5566228"/>
            <a:ext cx="364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Real estate</a:t>
            </a:r>
            <a:r>
              <a:rPr lang="en-US" sz="2400" dirty="0" smtClean="0"/>
              <a:t>: interior walk-in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42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2427" y="2758684"/>
            <a:ext cx="6148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2</a:t>
            </a:r>
            <a:r>
              <a:rPr lang="en-US" sz="4800" b="1" dirty="0" smtClean="0"/>
              <a:t>. </a:t>
            </a:r>
            <a:r>
              <a:rPr lang="en-US" sz="4800" b="1" dirty="0"/>
              <a:t>Definitions of Games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b="1" dirty="0" smtClean="0"/>
              <a:t>.1 Puzzles, Games, Toys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716443"/>
            <a:ext cx="1120481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C87F8"/>
                </a:solidFill>
                <a:latin typeface="Times" panose="02020603050405020304" pitchFamily="18" charset="0"/>
              </a:rPr>
              <a:t>Game designer Tj'ièn</a:t>
            </a:r>
            <a:r>
              <a:rPr lang="en-US" sz="2400" dirty="0">
                <a:solidFill>
                  <a:srgbClr val="222222"/>
                </a:solidFill>
                <a:latin typeface="Times" panose="02020603050405020304" pitchFamily="18" charset="0"/>
              </a:rPr>
              <a:t> elaborates</a:t>
            </a:r>
            <a:r>
              <a:rPr lang="en-US" sz="2400" dirty="0" smtClean="0">
                <a:solidFill>
                  <a:srgbClr val="222222"/>
                </a:solidFill>
                <a:latin typeface="Times" panose="02020603050405020304" pitchFamily="18" charset="0"/>
              </a:rPr>
              <a:t>:</a:t>
            </a:r>
            <a:endParaRPr lang="en-US" sz="2400" b="1" dirty="0" smtClean="0">
              <a:latin typeface="Times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" panose="02020603050405020304" pitchFamily="18" charset="0"/>
              </a:rPr>
              <a:t>Puzzles </a:t>
            </a: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Only </a:t>
            </a:r>
            <a:r>
              <a:rPr lang="en-US" sz="2000" dirty="0">
                <a:latin typeface="Times" panose="02020603050405020304" pitchFamily="18" charset="0"/>
              </a:rPr>
              <a:t>one </a:t>
            </a:r>
            <a:r>
              <a:rPr lang="en-US" sz="2000" dirty="0" smtClean="0">
                <a:latin typeface="Times" panose="02020603050405020304" pitchFamily="18" charset="0"/>
              </a:rPr>
              <a:t>answer. </a:t>
            </a: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Is </a:t>
            </a:r>
            <a:r>
              <a:rPr lang="en-US" sz="2000" dirty="0">
                <a:latin typeface="Times" panose="02020603050405020304" pitchFamily="18" charset="0"/>
              </a:rPr>
              <a:t>confined to finding the answer to the </a:t>
            </a:r>
            <a:r>
              <a:rPr lang="en-US" sz="2000" dirty="0" smtClean="0">
                <a:latin typeface="Times" panose="02020603050405020304" pitchFamily="18" charset="0"/>
              </a:rPr>
              <a:t>puzzle like </a:t>
            </a:r>
            <a:r>
              <a:rPr lang="en-US" sz="2000" dirty="0">
                <a:latin typeface="Times" panose="02020603050405020304" pitchFamily="18" charset="0"/>
              </a:rPr>
              <a:t>a </a:t>
            </a:r>
            <a:r>
              <a:rPr lang="en-US" sz="2000" dirty="0" smtClean="0">
                <a:latin typeface="Times" panose="02020603050405020304" pitchFamily="18" charset="0"/>
              </a:rPr>
              <a:t>riddle.</a:t>
            </a: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Examples</a:t>
            </a:r>
            <a:r>
              <a:rPr lang="en-US" sz="2000" dirty="0">
                <a:latin typeface="Times" panose="02020603050405020304" pitchFamily="18" charset="0"/>
              </a:rPr>
              <a:t>, j</a:t>
            </a:r>
            <a:r>
              <a:rPr lang="en-US" sz="2000" dirty="0">
                <a:latin typeface="Georgia" panose="02040502050405020303" pitchFamily="18" charset="0"/>
              </a:rPr>
              <a:t>igsaw, Sudoku, Rubik's cube, Tower of Hanoi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pPr algn="just"/>
            <a:r>
              <a:rPr lang="en-US" sz="2000" b="1" dirty="0" smtClean="0">
                <a:latin typeface="Times" panose="02020603050405020304" pitchFamily="18" charset="0"/>
              </a:rPr>
              <a:t>Toys</a:t>
            </a: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Is </a:t>
            </a:r>
            <a:r>
              <a:rPr lang="en-US" sz="2000" dirty="0">
                <a:latin typeface="Times" panose="02020603050405020304" pitchFamily="18" charset="0"/>
              </a:rPr>
              <a:t>completely free in the way </a:t>
            </a:r>
            <a:r>
              <a:rPr lang="en-US" sz="2000" dirty="0" smtClean="0">
                <a:latin typeface="Times" panose="02020603050405020304" pitchFamily="18" charset="0"/>
              </a:rPr>
              <a:t>the player handles </a:t>
            </a:r>
            <a:r>
              <a:rPr lang="en-US" sz="2000" dirty="0">
                <a:latin typeface="Times" panose="02020603050405020304" pitchFamily="18" charset="0"/>
              </a:rPr>
              <a:t>them. 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No </a:t>
            </a:r>
            <a:r>
              <a:rPr lang="en-US" sz="2000" dirty="0">
                <a:latin typeface="Times" panose="02020603050405020304" pitchFamily="18" charset="0"/>
              </a:rPr>
              <a:t>hard rules that tell the player what to do or how to do it. </a:t>
            </a:r>
            <a:endParaRPr lang="en-US" sz="2000" dirty="0" smtClean="0">
              <a:latin typeface="Times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" panose="02020603050405020304" pitchFamily="18" charset="0"/>
              </a:rPr>
              <a:t>The player </a:t>
            </a:r>
            <a:r>
              <a:rPr lang="en-US" sz="2000" dirty="0">
                <a:latin typeface="Times" panose="02020603050405020304" pitchFamily="18" charset="0"/>
              </a:rPr>
              <a:t>creates </a:t>
            </a:r>
            <a:r>
              <a:rPr lang="en-US" sz="2000" dirty="0" smtClean="0">
                <a:latin typeface="Times" panose="02020603050405020304" pitchFamily="18" charset="0"/>
              </a:rPr>
              <a:t>its </a:t>
            </a:r>
            <a:r>
              <a:rPr lang="en-US" sz="2000" dirty="0">
                <a:latin typeface="Times" panose="02020603050405020304" pitchFamily="18" charset="0"/>
              </a:rPr>
              <a:t>own experience</a:t>
            </a:r>
            <a:r>
              <a:rPr lang="en-US" sz="2000" dirty="0" smtClean="0">
                <a:latin typeface="Times" panose="02020603050405020304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  <a:p>
            <a:pPr algn="just"/>
            <a:r>
              <a:rPr lang="en-US" sz="2000" b="1" dirty="0">
                <a:latin typeface="Times" panose="02020603050405020304" pitchFamily="18" charset="0"/>
              </a:rPr>
              <a:t>Games </a:t>
            </a:r>
            <a:endParaRPr lang="en-US" sz="2000" b="1" dirty="0" smtClean="0">
              <a:latin typeface="Times" panose="02020603050405020304" pitchFamily="18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middle between toys and puzzles. </a:t>
            </a:r>
            <a:endParaRPr lang="en-US" sz="2000" dirty="0" smtClean="0">
              <a:solidFill>
                <a:srgbClr val="FF0000"/>
              </a:solidFill>
              <a:latin typeface="Times" panose="02020603050405020304" pitchFamily="18" charset="0"/>
            </a:endParaRP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Allow </a:t>
            </a:r>
            <a:r>
              <a:rPr 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for more freedom </a:t>
            </a:r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than </a:t>
            </a:r>
            <a:r>
              <a:rPr 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puzzles and are more confined </a:t>
            </a:r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than </a:t>
            </a:r>
            <a:r>
              <a:rPr lang="en-US" sz="2000" dirty="0">
                <a:solidFill>
                  <a:srgbClr val="FF0000"/>
                </a:solidFill>
                <a:latin typeface="Times" panose="02020603050405020304" pitchFamily="18" charset="0"/>
              </a:rPr>
              <a:t>toys</a:t>
            </a:r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solidFill>
                  <a:srgbClr val="FF0000"/>
                </a:solidFill>
                <a:latin typeface="Times" panose="02020603050405020304" pitchFamily="18" charset="0"/>
              </a:rPr>
              <a:t>Games are puzzle-toys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14</a:t>
            </a:fld>
            <a:endParaRPr lang="th-TH" dirty="0"/>
          </a:p>
        </p:txBody>
      </p:sp>
      <p:pic>
        <p:nvPicPr>
          <p:cNvPr id="1026" name="Picture 2" descr="ScaleOfAuthors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0950" y="1583806"/>
            <a:ext cx="4762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b="1" dirty="0" smtClean="0"/>
              <a:t>.1 Puzzles, Games, Toys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15</a:t>
            </a:fld>
            <a:endParaRPr lang="th-TH" dirty="0"/>
          </a:p>
        </p:txBody>
      </p:sp>
      <p:pic>
        <p:nvPicPr>
          <p:cNvPr id="2050" name="Picture 2" descr="http://3.bp.blogspot.com/-UX63eqNBGKA/U6MZkf069AI/AAAAAAAAOGI/-w6wbEKs9Ts/s1600/Taxonomy+of+creative+expressions+(Chris+Crawford)+(Definition+of+Game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0" y="2214050"/>
            <a:ext cx="5368337" cy="43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364" y="1592956"/>
            <a:ext cx="5493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Definition of game (by </a:t>
            </a:r>
            <a:r>
              <a:rPr lang="en-US" sz="2400" dirty="0">
                <a:solidFill>
                  <a:schemeClr val="accent1"/>
                </a:solidFill>
                <a:latin typeface="Georgia" panose="02040502050405020303" pitchFamily="18" charset="0"/>
              </a:rPr>
              <a:t>Chris Crawford</a:t>
            </a:r>
            <a:r>
              <a:rPr lang="en-US" sz="2400" dirty="0">
                <a:solidFill>
                  <a:srgbClr val="222222"/>
                </a:solidFill>
                <a:latin typeface="Georgia" panose="02040502050405020303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</a:t>
            </a:r>
            <a:r>
              <a:rPr lang="en-US" b="1" dirty="0" smtClean="0"/>
              <a:t>.1 Puzzles, Games, Toys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1716443"/>
            <a:ext cx="1120481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C87F8"/>
                </a:solidFill>
                <a:latin typeface="Times" panose="02020603050405020304" pitchFamily="18" charset="0"/>
              </a:rPr>
              <a:t>Paul Z </a:t>
            </a:r>
            <a:r>
              <a:rPr lang="en-US" dirty="0" smtClean="0">
                <a:latin typeface="Times" panose="02020603050405020304" pitchFamily="18" charset="0"/>
              </a:rPr>
              <a:t>definition (Determine by ending condition)</a:t>
            </a:r>
            <a:endParaRPr lang="en-US" b="1" dirty="0" smtClean="0">
              <a:latin typeface="Times" panose="02020603050405020304" pitchFamily="18" charset="0"/>
            </a:endParaRPr>
          </a:p>
          <a:p>
            <a:r>
              <a:rPr lang="en-US" sz="2400" b="1" dirty="0"/>
              <a:t>T</a:t>
            </a:r>
            <a:r>
              <a:rPr lang="en-US" sz="2400" b="1" dirty="0" smtClean="0"/>
              <a:t>oy</a:t>
            </a:r>
            <a:r>
              <a:rPr lang="en-US" sz="2400" dirty="0"/>
              <a:t>: give up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uzzle</a:t>
            </a:r>
            <a:r>
              <a:rPr lang="en-US" sz="2400" dirty="0"/>
              <a:t>: win OR give up</a:t>
            </a:r>
          </a:p>
          <a:p>
            <a:r>
              <a:rPr lang="en-US" sz="2400" b="1" dirty="0"/>
              <a:t>G</a:t>
            </a:r>
            <a:r>
              <a:rPr lang="en-US" sz="2400" b="1" dirty="0" smtClean="0"/>
              <a:t>ame</a:t>
            </a:r>
            <a:r>
              <a:rPr lang="en-US" sz="2400" dirty="0"/>
              <a:t>: win OR lose OR give up before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32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</a:t>
            </a:r>
            <a:r>
              <a:rPr lang="en-US" b="1" dirty="0" smtClean="0"/>
              <a:t>.1 Definitions of Games 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 fontScale="85000" lnSpcReduction="10000"/>
          </a:bodyPr>
          <a:lstStyle/>
          <a:p>
            <a:r>
              <a:rPr lang="en-US" sz="4400" b="1" dirty="0">
                <a:solidFill>
                  <a:srgbClr val="000000"/>
                </a:solidFill>
              </a:rPr>
              <a:t>Adams: Fundamentals of Game </a:t>
            </a:r>
            <a:r>
              <a:rPr lang="en-US" sz="4400" b="1" dirty="0" smtClean="0">
                <a:solidFill>
                  <a:srgbClr val="000000"/>
                </a:solidFill>
              </a:rPr>
              <a:t>Design</a:t>
            </a:r>
            <a:r>
              <a:rPr lang="en-US" sz="4400" dirty="0">
                <a:solidFill>
                  <a:srgbClr val="000000"/>
                </a:solidFill>
              </a:rPr>
              <a:t/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A </a:t>
            </a:r>
            <a:r>
              <a:rPr lang="en-US" sz="3600" dirty="0">
                <a:solidFill>
                  <a:srgbClr val="990000"/>
                </a:solidFill>
              </a:rPr>
              <a:t>game </a:t>
            </a:r>
            <a:r>
              <a:rPr lang="en-US" sz="3600" dirty="0">
                <a:solidFill>
                  <a:srgbClr val="000000"/>
                </a:solidFill>
              </a:rPr>
              <a:t>is a form of </a:t>
            </a:r>
            <a:r>
              <a:rPr lang="en-US" sz="3600" dirty="0">
                <a:solidFill>
                  <a:srgbClr val="0000FF"/>
                </a:solidFill>
              </a:rPr>
              <a:t>interactive entertainmen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3600" dirty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where </a:t>
            </a:r>
            <a:r>
              <a:rPr lang="en-US" sz="3600" dirty="0" smtClean="0">
                <a:solidFill>
                  <a:srgbClr val="0000FF"/>
                </a:solidFill>
              </a:rPr>
              <a:t>players </a:t>
            </a:r>
            <a:r>
              <a:rPr lang="en-US" sz="3600" dirty="0">
                <a:solidFill>
                  <a:srgbClr val="000000"/>
                </a:solidFill>
              </a:rPr>
              <a:t>must overcome </a:t>
            </a:r>
            <a:r>
              <a:rPr lang="en-US" sz="3600" dirty="0">
                <a:solidFill>
                  <a:srgbClr val="0000FF"/>
                </a:solidFill>
              </a:rPr>
              <a:t>challenges</a:t>
            </a:r>
            <a:r>
              <a:rPr lang="en-US" sz="3600" dirty="0">
                <a:solidFill>
                  <a:srgbClr val="000000"/>
                </a:solidFill>
              </a:rPr>
              <a:t>, by taking </a:t>
            </a:r>
            <a:r>
              <a:rPr lang="en-US" sz="3600" dirty="0" smtClean="0">
                <a:solidFill>
                  <a:srgbClr val="000000"/>
                </a:solidFill>
              </a:rPr>
              <a:t>actions that </a:t>
            </a:r>
            <a:r>
              <a:rPr lang="en-US" sz="3600" dirty="0">
                <a:solidFill>
                  <a:srgbClr val="000000"/>
                </a:solidFill>
              </a:rPr>
              <a:t>are governed by </a:t>
            </a:r>
            <a:r>
              <a:rPr lang="en-US" sz="3600" dirty="0">
                <a:solidFill>
                  <a:srgbClr val="0000FF"/>
                </a:solidFill>
              </a:rPr>
              <a:t>rules</a:t>
            </a:r>
            <a:r>
              <a:rPr lang="en-US" sz="3600" dirty="0">
                <a:solidFill>
                  <a:srgbClr val="000000"/>
                </a:solidFill>
              </a:rPr>
              <a:t>, in order to meet a </a:t>
            </a:r>
            <a:r>
              <a:rPr lang="en-US" sz="3600" dirty="0" smtClean="0">
                <a:solidFill>
                  <a:srgbClr val="0000FF"/>
                </a:solidFill>
              </a:rPr>
              <a:t>victory condition</a:t>
            </a:r>
            <a:r>
              <a:rPr lang="en-US" sz="3600" dirty="0" smtClean="0">
                <a:solidFill>
                  <a:srgbClr val="000000"/>
                </a:solidFill>
              </a:rPr>
              <a:t>.</a:t>
            </a:r>
          </a:p>
          <a:p>
            <a:endParaRPr lang="en-US" sz="4800" dirty="0" smtClean="0">
              <a:solidFill>
                <a:srgbClr val="FF2929"/>
              </a:solidFill>
            </a:endParaRPr>
          </a:p>
          <a:p>
            <a:r>
              <a:rPr lang="en-US" sz="4400" b="1" dirty="0" smtClean="0">
                <a:solidFill>
                  <a:srgbClr val="000000"/>
                </a:solidFill>
              </a:rPr>
              <a:t>Salen </a:t>
            </a:r>
            <a:r>
              <a:rPr lang="en-US" sz="4400" b="1" dirty="0">
                <a:solidFill>
                  <a:srgbClr val="000000"/>
                </a:solidFill>
              </a:rPr>
              <a:t>&amp; Zimmerman: Rules of Play</a:t>
            </a:r>
            <a:br>
              <a:rPr lang="en-US" sz="4400" b="1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A </a:t>
            </a:r>
            <a:r>
              <a:rPr lang="en-US" sz="3600" dirty="0">
                <a:solidFill>
                  <a:srgbClr val="990000"/>
                </a:solidFill>
              </a:rPr>
              <a:t>game </a:t>
            </a:r>
            <a:r>
              <a:rPr lang="en-US" sz="3600" dirty="0">
                <a:solidFill>
                  <a:srgbClr val="000000"/>
                </a:solidFill>
              </a:rPr>
              <a:t>is a </a:t>
            </a:r>
            <a:r>
              <a:rPr lang="en-US" sz="3600" dirty="0">
                <a:solidFill>
                  <a:srgbClr val="0000FF"/>
                </a:solidFill>
              </a:rPr>
              <a:t>system </a:t>
            </a:r>
            <a:r>
              <a:rPr lang="en-US" sz="3600" dirty="0">
                <a:solidFill>
                  <a:srgbClr val="000000"/>
                </a:solidFill>
              </a:rPr>
              <a:t>in which </a:t>
            </a:r>
            <a:r>
              <a:rPr lang="en-US" sz="3600" dirty="0">
                <a:solidFill>
                  <a:srgbClr val="0000FF"/>
                </a:solidFill>
              </a:rPr>
              <a:t>players </a:t>
            </a:r>
            <a:r>
              <a:rPr lang="en-US" sz="3600" dirty="0">
                <a:solidFill>
                  <a:srgbClr val="000000"/>
                </a:solidFill>
              </a:rPr>
              <a:t>engage </a:t>
            </a:r>
            <a:r>
              <a:rPr lang="en-US" sz="3600" dirty="0" smtClean="0">
                <a:solidFill>
                  <a:srgbClr val="000000"/>
                </a:solidFill>
              </a:rPr>
              <a:t>in </a:t>
            </a:r>
            <a:r>
              <a:rPr lang="en-US" sz="3600" dirty="0" smtClean="0">
                <a:solidFill>
                  <a:srgbClr val="0000FF"/>
                </a:solidFill>
              </a:rPr>
              <a:t>artificial </a:t>
            </a:r>
            <a:r>
              <a:rPr lang="en-US" sz="3600" dirty="0">
                <a:solidFill>
                  <a:srgbClr val="0000FF"/>
                </a:solidFill>
              </a:rPr>
              <a:t>conflict</a:t>
            </a:r>
            <a:r>
              <a:rPr lang="en-US" sz="3600" dirty="0">
                <a:solidFill>
                  <a:srgbClr val="000000"/>
                </a:solidFill>
              </a:rPr>
              <a:t>, defined by </a:t>
            </a:r>
            <a:r>
              <a:rPr lang="en-US" sz="3600" dirty="0">
                <a:solidFill>
                  <a:srgbClr val="0000FF"/>
                </a:solidFill>
              </a:rPr>
              <a:t>rules</a:t>
            </a:r>
            <a:r>
              <a:rPr lang="en-US" sz="3600" dirty="0">
                <a:solidFill>
                  <a:srgbClr val="000000"/>
                </a:solidFill>
              </a:rPr>
              <a:t>, that results in </a:t>
            </a:r>
            <a:r>
              <a:rPr lang="en-US" sz="3600" dirty="0" smtClean="0">
                <a:solidFill>
                  <a:srgbClr val="000000"/>
                </a:solidFill>
              </a:rPr>
              <a:t>a </a:t>
            </a:r>
            <a:r>
              <a:rPr lang="en-US" sz="3600" dirty="0" smtClean="0">
                <a:solidFill>
                  <a:srgbClr val="0000FF"/>
                </a:solidFill>
              </a:rPr>
              <a:t>quantifiable </a:t>
            </a:r>
            <a:r>
              <a:rPr lang="en-US" sz="3600" dirty="0">
                <a:solidFill>
                  <a:srgbClr val="0000FF"/>
                </a:solidFill>
              </a:rPr>
              <a:t>outcome</a:t>
            </a:r>
            <a:r>
              <a:rPr lang="en-US" sz="3600" dirty="0">
                <a:solidFill>
                  <a:srgbClr val="000000"/>
                </a:solidFill>
              </a:rPr>
              <a:t>.</a:t>
            </a:r>
            <a:r>
              <a:rPr lang="en-US" sz="4400" dirty="0">
                <a:solidFill>
                  <a:srgbClr val="0000FF"/>
                </a:solidFill>
              </a:rPr>
              <a:t/>
            </a:r>
            <a:br>
              <a:rPr lang="en-US" sz="4400" dirty="0">
                <a:solidFill>
                  <a:srgbClr val="0000FF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17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61" y="1657563"/>
            <a:ext cx="6055411" cy="43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7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Game elements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18</a:t>
            </a:fld>
            <a:endParaRPr lang="th-TH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728" y="1716443"/>
            <a:ext cx="112048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Times" panose="02020603050405020304" pitchFamily="18" charset="0"/>
              </a:rPr>
              <a:t>Players</a:t>
            </a:r>
            <a:endParaRPr lang="en-US" b="1" dirty="0"/>
          </a:p>
          <a:p>
            <a:pPr lvl="1" algn="just"/>
            <a:r>
              <a:rPr lang="en-US" dirty="0" smtClean="0">
                <a:latin typeface="Times" panose="02020603050405020304" pitchFamily="18" charset="0"/>
              </a:rPr>
              <a:t>How do human affect the game ?</a:t>
            </a:r>
          </a:p>
          <a:p>
            <a:pPr marL="457200" lvl="1" indent="0" algn="just">
              <a:buNone/>
            </a:pPr>
            <a:endParaRPr lang="en-US" dirty="0" smtClean="0">
              <a:latin typeface="Times" panose="02020603050405020304" pitchFamily="18" charset="0"/>
            </a:endParaRPr>
          </a:p>
          <a:p>
            <a:pPr algn="just"/>
            <a:r>
              <a:rPr lang="en-US" b="1" dirty="0" smtClean="0">
                <a:latin typeface="Times" panose="02020603050405020304" pitchFamily="18" charset="0"/>
              </a:rPr>
              <a:t>Goals</a:t>
            </a:r>
          </a:p>
          <a:p>
            <a:pPr lvl="1" algn="just"/>
            <a:r>
              <a:rPr lang="en-US" dirty="0" smtClean="0">
                <a:latin typeface="Times" panose="02020603050405020304" pitchFamily="18" charset="0"/>
              </a:rPr>
              <a:t>What is the player trying to do ?</a:t>
            </a:r>
          </a:p>
          <a:p>
            <a:pPr lvl="1" algn="just"/>
            <a:endParaRPr lang="en-US" dirty="0">
              <a:latin typeface="Times" panose="02020603050405020304" pitchFamily="18" charset="0"/>
            </a:endParaRPr>
          </a:p>
          <a:p>
            <a:pPr algn="just"/>
            <a:r>
              <a:rPr lang="en-US" b="1" dirty="0" smtClean="0">
                <a:latin typeface="Times" panose="02020603050405020304" pitchFamily="18" charset="0"/>
              </a:rPr>
              <a:t>Rules</a:t>
            </a:r>
          </a:p>
          <a:p>
            <a:pPr lvl="1" algn="just"/>
            <a:r>
              <a:rPr lang="en-US" dirty="0" smtClean="0">
                <a:latin typeface="Times" panose="02020603050405020304" pitchFamily="18" charset="0"/>
              </a:rPr>
              <a:t>How can the player achieve the goal ? (</a:t>
            </a:r>
            <a:r>
              <a:rPr lang="en-US" dirty="0" err="1" smtClean="0">
                <a:latin typeface="Times" panose="02020603050405020304" pitchFamily="18" charset="0"/>
              </a:rPr>
              <a:t>GamePlay</a:t>
            </a:r>
            <a:r>
              <a:rPr lang="en-US" dirty="0" smtClean="0">
                <a:latin typeface="Times" panose="02020603050405020304" pitchFamily="18" charset="0"/>
              </a:rPr>
              <a:t>)</a:t>
            </a:r>
          </a:p>
          <a:p>
            <a:pPr marL="457200" lvl="1" indent="0" algn="just">
              <a:buNone/>
            </a:pPr>
            <a:endParaRPr lang="en-US" dirty="0" smtClean="0">
              <a:latin typeface="Times" panose="02020603050405020304" pitchFamily="18" charset="0"/>
            </a:endParaRPr>
          </a:p>
          <a:p>
            <a:pPr algn="just"/>
            <a:r>
              <a:rPr lang="en-US" b="1" dirty="0" smtClean="0">
                <a:latin typeface="Times" panose="02020603050405020304" pitchFamily="18" charset="0"/>
              </a:rPr>
              <a:t>Challenges</a:t>
            </a:r>
          </a:p>
          <a:p>
            <a:pPr lvl="1" algn="just"/>
            <a:r>
              <a:rPr lang="en-US" dirty="0" smtClean="0">
                <a:latin typeface="Times" panose="02020603050405020304" pitchFamily="18" charset="0"/>
              </a:rPr>
              <a:t>What obstacles block the goal ?</a:t>
            </a:r>
          </a:p>
        </p:txBody>
      </p:sp>
    </p:spTree>
    <p:extLst>
      <p:ext uri="{BB962C8B-B14F-4D97-AF65-F5344CB8AC3E}">
        <p14:creationId xmlns:p14="http://schemas.microsoft.com/office/powerpoint/2010/main" val="32188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3477" y="2758684"/>
            <a:ext cx="46650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3</a:t>
            </a:r>
            <a:r>
              <a:rPr lang="en-US" sz="4800" b="1" dirty="0" smtClean="0"/>
              <a:t>. Is this </a:t>
            </a:r>
            <a:r>
              <a:rPr lang="en-US" sz="4800" b="1" dirty="0"/>
              <a:t>a Game?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20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Biography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836"/>
          </a:xfrm>
        </p:spPr>
        <p:txBody>
          <a:bodyPr>
            <a:normAutofit fontScale="70000" lnSpcReduction="20000"/>
          </a:bodyPr>
          <a:lstStyle/>
          <a:p>
            <a:r>
              <a:rPr lang="en-US" sz="3800" b="1" dirty="0" smtClean="0"/>
              <a:t>Name</a:t>
            </a:r>
            <a:r>
              <a:rPr lang="en-US" sz="3800" dirty="0" smtClean="0"/>
              <a:t>: </a:t>
            </a:r>
            <a:r>
              <a:rPr lang="en-US" sz="3800" dirty="0" err="1" smtClean="0"/>
              <a:t>Ekarat</a:t>
            </a:r>
            <a:r>
              <a:rPr lang="en-US" sz="3800" dirty="0" smtClean="0"/>
              <a:t> </a:t>
            </a:r>
            <a:r>
              <a:rPr lang="en-US" sz="3800" dirty="0" err="1" smtClean="0"/>
              <a:t>Rattagan</a:t>
            </a:r>
            <a:r>
              <a:rPr lang="en-US" sz="3800" dirty="0" smtClean="0"/>
              <a:t> (</a:t>
            </a:r>
            <a:r>
              <a:rPr lang="th-TH" sz="3800" dirty="0" smtClean="0"/>
              <a:t>เอกรัฐ รัฐกาญจน์</a:t>
            </a:r>
            <a:r>
              <a:rPr lang="en-US" sz="3800" dirty="0" smtClean="0"/>
              <a:t>)</a:t>
            </a:r>
          </a:p>
          <a:p>
            <a:r>
              <a:rPr lang="en-US" sz="3800" b="1" dirty="0" smtClean="0"/>
              <a:t>Education</a:t>
            </a:r>
            <a:r>
              <a:rPr lang="en-US" sz="3800" dirty="0" smtClean="0"/>
              <a:t>: Ph.D. (Electrical Engineering and Computer Science)</a:t>
            </a:r>
            <a:endParaRPr lang="th-TH" sz="3800" dirty="0" smtClean="0"/>
          </a:p>
          <a:p>
            <a:r>
              <a:rPr lang="en-US" sz="3800" b="1" dirty="0" smtClean="0"/>
              <a:t>Research</a:t>
            </a:r>
            <a:r>
              <a:rPr lang="en-US" sz="3800" dirty="0" smtClean="0"/>
              <a:t>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900" dirty="0" smtClean="0"/>
              <a:t>Mobile embedded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900" dirty="0" smtClean="0"/>
              <a:t>Game technology</a:t>
            </a:r>
          </a:p>
          <a:p>
            <a:r>
              <a:rPr lang="en-US" sz="3800" b="1" dirty="0" smtClean="0"/>
              <a:t>Published</a:t>
            </a:r>
            <a:r>
              <a:rPr lang="en-US" sz="38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900" i="1" dirty="0" smtClean="0"/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Calibrating </a:t>
            </a:r>
            <a:r>
              <a:rPr lang="en-US" sz="2900" i="1" dirty="0">
                <a:solidFill>
                  <a:srgbClr val="FF0000"/>
                </a:solidFill>
              </a:rPr>
              <a:t>Parameters and Formulas for Process-level Energy Consumption Profiling in </a:t>
            </a:r>
            <a:r>
              <a:rPr lang="en-US" sz="2900" i="1" dirty="0" smtClean="0">
                <a:solidFill>
                  <a:srgbClr val="FF0000"/>
                </a:solidFill>
              </a:rPr>
              <a:t>Smartphones</a:t>
            </a:r>
            <a:r>
              <a:rPr lang="en-US" sz="2900" i="1" dirty="0" smtClean="0"/>
              <a:t>”</a:t>
            </a:r>
            <a:r>
              <a:rPr lang="en-US" sz="2900" dirty="0" smtClean="0"/>
              <a:t>, Journal of Network and Computer Application, 2014.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900" i="1" dirty="0" smtClean="0"/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Semi-online </a:t>
            </a:r>
            <a:r>
              <a:rPr lang="en-US" sz="2900" i="1" dirty="0">
                <a:solidFill>
                  <a:srgbClr val="FF0000"/>
                </a:solidFill>
              </a:rPr>
              <a:t>Power Estimation For Smartphone Hardware </a:t>
            </a:r>
            <a:r>
              <a:rPr lang="en-US" sz="2900" i="1" dirty="0" smtClean="0">
                <a:solidFill>
                  <a:srgbClr val="FF0000"/>
                </a:solidFill>
              </a:rPr>
              <a:t>Components</a:t>
            </a:r>
            <a:r>
              <a:rPr lang="en-US" sz="2900" i="1" dirty="0" smtClean="0"/>
              <a:t>”</a:t>
            </a:r>
            <a:r>
              <a:rPr lang="en-US" sz="2900" dirty="0" smtClean="0"/>
              <a:t>, IEEE International Symposium on Industrial Embedded </a:t>
            </a:r>
            <a:r>
              <a:rPr lang="en-US" sz="2900" dirty="0"/>
              <a:t>System(SIES), </a:t>
            </a:r>
            <a:r>
              <a:rPr lang="en-US" sz="2900" dirty="0" smtClean="0"/>
              <a:t>Siegen, Germany</a:t>
            </a:r>
            <a:r>
              <a:rPr lang="en-US" sz="2900" dirty="0"/>
              <a:t>, June 8-10, </a:t>
            </a:r>
            <a:r>
              <a:rPr lang="en-US" sz="2900" dirty="0" smtClean="0"/>
              <a:t>2015.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900" i="1" dirty="0" smtClean="0"/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Symbolic Regression </a:t>
            </a:r>
            <a:r>
              <a:rPr lang="en-US" sz="2900" i="1" dirty="0">
                <a:solidFill>
                  <a:srgbClr val="FF0000"/>
                </a:solidFill>
              </a:rPr>
              <a:t>and Clustering for Power Consumption Estimation on Smartphone </a:t>
            </a:r>
            <a:r>
              <a:rPr lang="en-US" sz="2900" i="1" dirty="0" smtClean="0">
                <a:solidFill>
                  <a:srgbClr val="FF0000"/>
                </a:solidFill>
              </a:rPr>
              <a:t>Hardware Subsystem</a:t>
            </a:r>
            <a:r>
              <a:rPr lang="en-US" sz="2900" i="1" dirty="0" smtClean="0"/>
              <a:t>”</a:t>
            </a:r>
            <a:r>
              <a:rPr lang="en-US" sz="2900" dirty="0" smtClean="0"/>
              <a:t>,</a:t>
            </a:r>
            <a:r>
              <a:rPr lang="en-US" altLang="ja-JP" sz="2900" dirty="0" smtClean="0"/>
              <a:t> </a:t>
            </a:r>
            <a:r>
              <a:rPr lang="en-US" sz="2900" dirty="0"/>
              <a:t>Taiwan </a:t>
            </a:r>
            <a:r>
              <a:rPr lang="en-US" sz="2900" dirty="0" smtClean="0"/>
              <a:t>patent, </a:t>
            </a:r>
            <a:r>
              <a:rPr lang="en-US" sz="2900" smtClean="0"/>
              <a:t>2015</a:t>
            </a:r>
            <a:r>
              <a:rPr lang="en-US" sz="2900" i="1" smtClean="0"/>
              <a:t>.</a:t>
            </a:r>
            <a:endParaRPr lang="en-US" sz="3800" dirty="0" smtClean="0"/>
          </a:p>
          <a:p>
            <a:r>
              <a:rPr lang="en-US" sz="3800" b="1" dirty="0" smtClean="0"/>
              <a:t>Line id</a:t>
            </a:r>
            <a:r>
              <a:rPr lang="en-US" sz="3800" dirty="0" smtClean="0"/>
              <a:t>: </a:t>
            </a:r>
            <a:r>
              <a:rPr lang="en-US" sz="3800" dirty="0" err="1" smtClean="0"/>
              <a:t>ajpok</a:t>
            </a:r>
            <a:endParaRPr lang="en-US" sz="3800" dirty="0"/>
          </a:p>
          <a:p>
            <a:r>
              <a:rPr lang="en-US" sz="3800" b="1" dirty="0" smtClean="0"/>
              <a:t>E-mail</a:t>
            </a:r>
            <a:r>
              <a:rPr lang="en-US" sz="3800" dirty="0" smtClean="0"/>
              <a:t>: </a:t>
            </a:r>
            <a:r>
              <a:rPr lang="en-US" sz="3800" dirty="0" smtClean="0"/>
              <a:t>ekarat@mutacth.com</a:t>
            </a:r>
            <a:endParaRPr lang="en-US" sz="3800" dirty="0" smtClean="0"/>
          </a:p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6961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  <a:r>
              <a:rPr lang="en-US" b="1" dirty="0" smtClean="0"/>
              <a:t>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20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468853" y="1528551"/>
            <a:ext cx="1666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OX game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  <p:pic>
        <p:nvPicPr>
          <p:cNvPr id="8194" name="Picture 2" descr="http://photos.gograph.com/thumbs/CSP/CSP992/k134037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0358">
            <a:off x="3997618" y="2123932"/>
            <a:ext cx="4149547" cy="41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  <a:r>
              <a:rPr lang="en-US" b="1" dirty="0" smtClean="0"/>
              <a:t>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21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92" y="2287934"/>
            <a:ext cx="3429339" cy="43858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6967" y="1528551"/>
            <a:ext cx="1940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Hopscotch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22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118983" y="1651380"/>
            <a:ext cx="3364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Snakes and ladders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858" y="2333771"/>
            <a:ext cx="4191723" cy="41260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23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060678" y="1811903"/>
            <a:ext cx="166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Checkers</a:t>
            </a:r>
            <a:endParaRPr lang="en-US" sz="3200" dirty="0"/>
          </a:p>
        </p:txBody>
      </p:sp>
      <p:pic>
        <p:nvPicPr>
          <p:cNvPr id="3074" name="Picture 2" descr="https://lh3.googleusercontent.com/cfmq1ysj5wAw89wmqaQn9Z6nveOHnWWq0JWnvz66nohUYsaJaDHhq51p1CK_sPl7mpY=w3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34" y="2627193"/>
            <a:ext cx="3691719" cy="369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5060678" y="1760562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Thai chess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  <p:pic>
        <p:nvPicPr>
          <p:cNvPr id="3076" name="Picture 4" descr="http://www.chesslight.com/Pics/Tboar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2482" y="2637430"/>
            <a:ext cx="3667836" cy="36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5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  <a:r>
              <a:rPr lang="en-US" b="1" dirty="0" smtClean="0"/>
              <a:t>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689588" y="1808067"/>
            <a:ext cx="1716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Rockman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  <p:pic>
        <p:nvPicPr>
          <p:cNvPr id="6146" name="Picture 2" descr="http://lparchive.org/Mega-Man-1/images/fc_rockma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99" y="2530743"/>
            <a:ext cx="4367283" cy="36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21417" y="6312480"/>
            <a:ext cx="49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https://www.youtube.com/watch?v=njXrYd0ehNU</a:t>
            </a:r>
          </a:p>
        </p:txBody>
      </p:sp>
    </p:spTree>
    <p:extLst>
      <p:ext uri="{BB962C8B-B14F-4D97-AF65-F5344CB8AC3E}">
        <p14:creationId xmlns:p14="http://schemas.microsoft.com/office/powerpoint/2010/main" val="380985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26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4318066" y="1808437"/>
            <a:ext cx="1708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PES 2017</a:t>
            </a:r>
            <a:endParaRPr lang="en-US" sz="3200" dirty="0"/>
          </a:p>
        </p:txBody>
      </p:sp>
      <p:pic>
        <p:nvPicPr>
          <p:cNvPr id="5122" name="Picture 2" descr="http://i2.mirror.co.uk/incoming/article8580232.ece/ALTERNATES/s615b/New-footage-from-PES-2017-football-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1983" y="2574334"/>
            <a:ext cx="5371211" cy="358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Is this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7" name="TextBox 6"/>
          <p:cNvSpPr txBox="1"/>
          <p:nvPr/>
        </p:nvSpPr>
        <p:spPr>
          <a:xfrm>
            <a:off x="3563540" y="1761428"/>
            <a:ext cx="321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Plants VS Zombies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  <p:pic>
        <p:nvPicPr>
          <p:cNvPr id="10242" name="Picture 2" descr="http://cdn-blog-assets.bigfishsites.com/plants-vs-zombies/plants-vs-zombies-screen-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894" y="2555544"/>
            <a:ext cx="5229128" cy="39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</a:t>
            </a:r>
            <a:r>
              <a:rPr lang="en-US" b="1" dirty="0" smtClean="0"/>
              <a:t>. What is a Game?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28</a:t>
            </a:fld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656" y="2553452"/>
            <a:ext cx="5469046" cy="35198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4643" y="1774209"/>
            <a:ext cx="1815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Minecraft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596" y="2872215"/>
            <a:ext cx="3724561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4. Conclusion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728" y="1716443"/>
            <a:ext cx="112048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 algn="just">
              <a:buAutoNum type="arabicPeriod"/>
            </a:pPr>
            <a:r>
              <a:rPr lang="en-US" sz="4000" dirty="0" smtClean="0">
                <a:latin typeface="Times" panose="02020603050405020304" pitchFamily="18" charset="0"/>
              </a:rPr>
              <a:t>Why learn game development?</a:t>
            </a:r>
          </a:p>
          <a:p>
            <a:pPr marL="914400" indent="-914400" algn="just">
              <a:buAutoNum type="arabicPeriod"/>
            </a:pPr>
            <a:r>
              <a:rPr lang="en-US" sz="4000" dirty="0" smtClean="0">
                <a:latin typeface="Times" panose="02020603050405020304" pitchFamily="18" charset="0"/>
              </a:rPr>
              <a:t>Definitions of games</a:t>
            </a:r>
          </a:p>
          <a:p>
            <a:pPr marL="914400" indent="-914400" algn="just">
              <a:buAutoNum type="arabicPeriod"/>
            </a:pPr>
            <a:r>
              <a:rPr lang="en-US" sz="4000" dirty="0" smtClean="0">
                <a:latin typeface="Times" panose="02020603050405020304" pitchFamily="18" charset="0"/>
              </a:rPr>
              <a:t>Is this a game?</a:t>
            </a:r>
          </a:p>
        </p:txBody>
      </p:sp>
    </p:spTree>
    <p:extLst>
      <p:ext uri="{BB962C8B-B14F-4D97-AF65-F5344CB8AC3E}">
        <p14:creationId xmlns:p14="http://schemas.microsoft.com/office/powerpoint/2010/main" val="42009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Biography (Cont.)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b="1" dirty="0" smtClean="0"/>
              <a:t>More details of me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3</a:t>
            </a:fld>
            <a:endParaRPr lang="th-T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8047" y="2431772"/>
            <a:ext cx="8922892" cy="1243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Linkedin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https://th.linkedin.com/in/ekarat-rattagan-478210100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ResearchGate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https://www.researchgate.net/profile/Ekarat_Rattagan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Dblp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http://dblp.uni-trier.de/pers/hd/r/Rattagan:Ekarat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Homework I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30</a:t>
            </a:fld>
            <a:endParaRPr lang="th-TH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6728" y="1716443"/>
            <a:ext cx="1120481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 algn="just">
              <a:buAutoNum type="arabicPeriod"/>
            </a:pPr>
            <a:r>
              <a:rPr lang="en-US" sz="4000" dirty="0" smtClean="0">
                <a:latin typeface="Times" panose="02020603050405020304" pitchFamily="18" charset="0"/>
              </a:rPr>
              <a:t>Write </a:t>
            </a:r>
            <a:r>
              <a:rPr lang="en-US" sz="4000" dirty="0" smtClean="0">
                <a:solidFill>
                  <a:srgbClr val="FF0000"/>
                </a:solidFill>
                <a:latin typeface="Times" panose="02020603050405020304" pitchFamily="18" charset="0"/>
              </a:rPr>
              <a:t>the </a:t>
            </a:r>
            <a:r>
              <a:rPr lang="en-US" sz="4000" u="sng" dirty="0" smtClean="0">
                <a:solidFill>
                  <a:srgbClr val="FF0000"/>
                </a:solidFill>
                <a:latin typeface="Times" panose="02020603050405020304" pitchFamily="18" charset="0"/>
              </a:rPr>
              <a:t>game elements</a:t>
            </a:r>
            <a:r>
              <a:rPr lang="en-US" sz="4000" dirty="0" smtClean="0">
                <a:solidFill>
                  <a:srgbClr val="FF0000"/>
                </a:solidFill>
                <a:latin typeface="Times" panose="02020603050405020304" pitchFamily="18" charset="0"/>
              </a:rPr>
              <a:t>’ report </a:t>
            </a:r>
            <a:r>
              <a:rPr lang="en-US" sz="4000" dirty="0" smtClean="0">
                <a:latin typeface="Times" panose="02020603050405020304" pitchFamily="18" charset="0"/>
              </a:rPr>
              <a:t>of your one favorite game.</a:t>
            </a:r>
          </a:p>
          <a:p>
            <a:pPr lvl="2" algn="just"/>
            <a:r>
              <a:rPr lang="en-US" sz="3200" dirty="0" smtClean="0">
                <a:solidFill>
                  <a:srgbClr val="FF0000"/>
                </a:solidFill>
                <a:latin typeface="Times" panose="02020603050405020304" pitchFamily="18" charset="0"/>
              </a:rPr>
              <a:t>1 page A4</a:t>
            </a:r>
          </a:p>
          <a:p>
            <a:pPr lvl="2" algn="just"/>
            <a:r>
              <a:rPr lang="en-US" sz="3200" dirty="0" smtClean="0">
                <a:solidFill>
                  <a:srgbClr val="FF0000"/>
                </a:solidFill>
                <a:latin typeface="Times" panose="02020603050405020304" pitchFamily="18" charset="0"/>
              </a:rPr>
              <a:t>Submit as an electronic file (No print as a hard copy)</a:t>
            </a:r>
          </a:p>
          <a:p>
            <a:pPr lvl="2" algn="just"/>
            <a:r>
              <a:rPr lang="en-US" sz="3200" dirty="0" smtClean="0">
                <a:solidFill>
                  <a:srgbClr val="FF0000"/>
                </a:solidFill>
                <a:latin typeface="Times" panose="02020603050405020304" pitchFamily="18" charset="0"/>
              </a:rPr>
              <a:t>Due date 1 week</a:t>
            </a:r>
          </a:p>
          <a:p>
            <a:pPr lvl="2" algn="just"/>
            <a:r>
              <a:rPr lang="en-US" sz="3200" dirty="0" smtClean="0">
                <a:latin typeface="Times" panose="02020603050405020304" pitchFamily="18" charset="0"/>
              </a:rPr>
              <a:t>Some free web-based game</a:t>
            </a:r>
          </a:p>
          <a:p>
            <a:pPr lvl="3" algn="just"/>
            <a:r>
              <a:rPr lang="en-US" sz="3000" dirty="0">
                <a:latin typeface="Times" panose="02020603050405020304" pitchFamily="18" charset="0"/>
              </a:rPr>
              <a:t>http://www.kongregate.com/ </a:t>
            </a:r>
            <a:endParaRPr lang="en-US" sz="3000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Course outlines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1. Introduction to game development (Unity)</a:t>
            </a:r>
          </a:p>
          <a:p>
            <a:pPr marL="0" indent="0">
              <a:buNone/>
            </a:pPr>
            <a:r>
              <a:rPr lang="en-US" sz="1200" dirty="0"/>
              <a:t>2. 2D game I (Scene structure, sprite, component, C#)</a:t>
            </a:r>
          </a:p>
          <a:p>
            <a:pPr marL="0" indent="0">
              <a:buNone/>
            </a:pPr>
            <a:r>
              <a:rPr lang="en-US" sz="1200" dirty="0"/>
              <a:t>3 2D game II (Prefab, C#)</a:t>
            </a:r>
          </a:p>
          <a:p>
            <a:pPr marL="0" indent="0">
              <a:buNone/>
            </a:pPr>
            <a:r>
              <a:rPr lang="en-US" sz="1200" dirty="0"/>
              <a:t>4 2D game III (Animation, Create a simple game like shooting spaceship</a:t>
            </a:r>
            <a:r>
              <a:rPr lang="en-US" sz="1200" dirty="0" smtClean="0"/>
              <a:t>) (quiz1)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5 2D game IV (Animation cont., Multiple scene, scores)</a:t>
            </a:r>
          </a:p>
          <a:p>
            <a:pPr marL="0" indent="0">
              <a:buNone/>
            </a:pPr>
            <a:r>
              <a:rPr lang="en-US" sz="1200" dirty="0"/>
              <a:t>6 GUI I</a:t>
            </a:r>
          </a:p>
          <a:p>
            <a:pPr marL="0" indent="0">
              <a:buNone/>
            </a:pPr>
            <a:r>
              <a:rPr lang="en-US" sz="1200" dirty="0"/>
              <a:t>7 GUI II</a:t>
            </a:r>
          </a:p>
          <a:p>
            <a:pPr marL="0" indent="0">
              <a:buNone/>
            </a:pPr>
            <a:r>
              <a:rPr lang="en-US" sz="1200" dirty="0"/>
              <a:t>8 </a:t>
            </a:r>
            <a:r>
              <a:rPr lang="en-US" sz="1200" dirty="0" smtClean="0"/>
              <a:t>Audio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Midterm</a:t>
            </a:r>
          </a:p>
          <a:p>
            <a:pPr marL="0" indent="0">
              <a:buNone/>
            </a:pPr>
            <a:r>
              <a:rPr lang="en-US" sz="1200" dirty="0"/>
              <a:t>9 Project I (A complete of 2D simple game)</a:t>
            </a:r>
          </a:p>
          <a:p>
            <a:pPr marL="0" indent="0">
              <a:buNone/>
            </a:pPr>
            <a:r>
              <a:rPr lang="en-US" sz="1200" dirty="0"/>
              <a:t>10 2D game VI (Puzzle game design I, Algorithm I)</a:t>
            </a:r>
          </a:p>
          <a:p>
            <a:pPr marL="0" indent="0">
              <a:buNone/>
            </a:pPr>
            <a:r>
              <a:rPr lang="en-US" sz="1200" dirty="0"/>
              <a:t>11 2D game II (Puzzle game design II, Algorithm </a:t>
            </a:r>
            <a:r>
              <a:rPr lang="en-US" sz="1200" dirty="0" smtClean="0"/>
              <a:t>II)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12 2D game III (</a:t>
            </a:r>
            <a:r>
              <a:rPr lang="en-US" sz="1200" dirty="0" err="1"/>
              <a:t>Paticle</a:t>
            </a:r>
            <a:r>
              <a:rPr lang="en-US" sz="1200" dirty="0"/>
              <a:t> effects</a:t>
            </a:r>
            <a:r>
              <a:rPr lang="en-US" sz="1200" dirty="0" smtClean="0"/>
              <a:t>) (quiz2)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13 3D game IV (Network multi-players)</a:t>
            </a:r>
          </a:p>
          <a:p>
            <a:pPr marL="0" indent="0">
              <a:buNone/>
            </a:pPr>
            <a:r>
              <a:rPr lang="en-US" sz="1200" dirty="0"/>
              <a:t>14 3D game V (Connected to </a:t>
            </a:r>
            <a:r>
              <a:rPr lang="en-US" sz="1200" dirty="0" err="1"/>
              <a:t>remoted</a:t>
            </a:r>
            <a:r>
              <a:rPr lang="en-US" sz="1200" dirty="0"/>
              <a:t> database)</a:t>
            </a:r>
          </a:p>
          <a:p>
            <a:pPr marL="0" indent="0">
              <a:buNone/>
            </a:pPr>
            <a:r>
              <a:rPr lang="en-US" sz="1200" dirty="0"/>
              <a:t>15 Project II (A complete of 2D multiple players game)</a:t>
            </a:r>
          </a:p>
          <a:p>
            <a:pPr marL="0" indent="0">
              <a:buNone/>
            </a:pPr>
            <a:r>
              <a:rPr lang="en-US" sz="1200" dirty="0" smtClean="0"/>
              <a:t>Final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509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Course outlines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Midterm: 20%</a:t>
            </a:r>
            <a:endParaRPr lang="en-US" sz="2000" dirty="0"/>
          </a:p>
          <a:p>
            <a:r>
              <a:rPr lang="en-US" sz="2000" dirty="0" smtClean="0"/>
              <a:t>Final: 30%</a:t>
            </a:r>
            <a:endParaRPr lang="en-US" sz="2000" dirty="0"/>
          </a:p>
          <a:p>
            <a:r>
              <a:rPr lang="en-US" sz="2000" dirty="0" smtClean="0"/>
              <a:t>Attend: 10%</a:t>
            </a:r>
            <a:endParaRPr lang="en-US" sz="2000" dirty="0"/>
          </a:p>
          <a:p>
            <a:r>
              <a:rPr lang="en-US" sz="2000" dirty="0" smtClean="0"/>
              <a:t>Project: 30%</a:t>
            </a:r>
            <a:endParaRPr lang="en-US" sz="2000" dirty="0"/>
          </a:p>
          <a:p>
            <a:r>
              <a:rPr lang="en-US" sz="2000" dirty="0" smtClean="0"/>
              <a:t>Quiz 1&amp;2:  10%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37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2151" y="2785979"/>
            <a:ext cx="8489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/>
              <a:t>1. Why learn game development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60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 Why learn game development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1.1 Fun &amp; challenge</a:t>
            </a:r>
          </a:p>
          <a:p>
            <a:pPr marL="0" indent="0">
              <a:buNone/>
            </a:pPr>
            <a:r>
              <a:rPr lang="en-US" sz="4400" dirty="0" smtClean="0"/>
              <a:t>1.2 Core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FF0000"/>
                </a:solidFill>
              </a:rPr>
              <a:t>multimedia </a:t>
            </a:r>
            <a:r>
              <a:rPr lang="en-US" sz="4400" dirty="0" smtClean="0">
                <a:solidFill>
                  <a:srgbClr val="FF0000"/>
                </a:solidFill>
              </a:rPr>
              <a:t>technology</a:t>
            </a:r>
          </a:p>
          <a:p>
            <a:pPr marL="0" indent="0">
              <a:buNone/>
            </a:pPr>
            <a:r>
              <a:rPr lang="en-US" sz="4400" dirty="0" smtClean="0"/>
              <a:t>1.3 Can be your future careers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63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1.1 Fun &amp; challenge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8</a:t>
            </a:fld>
            <a:endParaRPr lang="th-TH"/>
          </a:p>
        </p:txBody>
      </p:sp>
      <p:pic>
        <p:nvPicPr>
          <p:cNvPr id="1026" name="Picture 2" descr="http://img.online-station.net/_news/2015/0128/81680_ggj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420" y="1874861"/>
            <a:ext cx="9144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74041" y="5794444"/>
            <a:ext cx="93305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ukhumvit-text"/>
              </a:rPr>
              <a:t>Global Game Jam 2015 </a:t>
            </a:r>
            <a:r>
              <a:rPr lang="th-TH" sz="2400" dirty="0">
                <a:solidFill>
                  <a:srgbClr val="000000"/>
                </a:solidFill>
                <a:latin typeface="sukhumvit-text"/>
              </a:rPr>
              <a:t>มหกรรมการรวมตัวสร้างเกมกว่า 78 ประเทศเข้าร่วมสร้างเกมกว่า 5000 เกม ภายในเวลา 48 ชั่วโมง</a:t>
            </a:r>
            <a:r>
              <a:rPr lang="th-TH" sz="2400" dirty="0" smtClean="0">
                <a:solidFill>
                  <a:srgbClr val="000000"/>
                </a:solidFill>
                <a:latin typeface="sukhumvit-text"/>
              </a:rPr>
              <a:t>!</a:t>
            </a:r>
            <a:r>
              <a:rPr lang="en-US" sz="2400" dirty="0" smtClean="0">
                <a:solidFill>
                  <a:srgbClr val="000000"/>
                </a:solidFill>
                <a:latin typeface="sukhumvit-text"/>
              </a:rPr>
              <a:t> </a:t>
            </a:r>
            <a:endParaRPr lang="th-TH" sz="2400" b="0" i="0" u="none" strike="noStrike" dirty="0">
              <a:solidFill>
                <a:srgbClr val="000000"/>
              </a:solidFill>
              <a:effectLst/>
              <a:latin typeface="sukhumvit-text"/>
            </a:endParaRPr>
          </a:p>
        </p:txBody>
      </p:sp>
    </p:spTree>
    <p:extLst>
      <p:ext uri="{BB962C8B-B14F-4D97-AF65-F5344CB8AC3E}">
        <p14:creationId xmlns:p14="http://schemas.microsoft.com/office/powerpoint/2010/main" val="34033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1.2 Core </a:t>
            </a:r>
            <a:r>
              <a:rPr lang="en-US" b="1" dirty="0"/>
              <a:t>of multimedia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3055-5966-4BEB-98E3-07DF1E5BBEEE}" type="slidenum">
              <a:rPr lang="th-TH" smtClean="0"/>
              <a:pPr/>
              <a:t>9</a:t>
            </a:fld>
            <a:endParaRPr lang="th-TH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2388" y="1825625"/>
            <a:ext cx="10877266" cy="435133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Graphics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Animation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Real-time Interaction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Sound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Movie</a:t>
            </a:r>
          </a:p>
          <a:p>
            <a:r>
              <a:rPr lang="en-US" sz="3600" dirty="0" smtClean="0"/>
              <a:t> Other areas, e.g., Script writing, psychology, etc.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2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756</Words>
  <Application>Microsoft Office PowerPoint</Application>
  <PresentationFormat>Widescreen</PresentationFormat>
  <Paragraphs>202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Angsana New</vt:lpstr>
      <vt:lpstr>Arial</vt:lpstr>
      <vt:lpstr>Calibri</vt:lpstr>
      <vt:lpstr>Calibri Light</vt:lpstr>
      <vt:lpstr>Cordia New</vt:lpstr>
      <vt:lpstr>Georgia</vt:lpstr>
      <vt:lpstr>sukhumvit-text</vt:lpstr>
      <vt:lpstr>Times</vt:lpstr>
      <vt:lpstr>Wingdings</vt:lpstr>
      <vt:lpstr>Office Theme</vt:lpstr>
      <vt:lpstr>ITEC-1304 (Multimedia Systems and Applications)  Lec 1: Introduction </vt:lpstr>
      <vt:lpstr>Biography</vt:lpstr>
      <vt:lpstr>Biography (Cont.)</vt:lpstr>
      <vt:lpstr>Course outlines</vt:lpstr>
      <vt:lpstr>Course outlines</vt:lpstr>
      <vt:lpstr>PowerPoint Presentation</vt:lpstr>
      <vt:lpstr>1. Why learn game development</vt:lpstr>
      <vt:lpstr>1.1 Fun &amp; challenge</vt:lpstr>
      <vt:lpstr>1.2 Core of multimedia technology</vt:lpstr>
      <vt:lpstr>1.2 Core of multimedia technology (Cont.)</vt:lpstr>
      <vt:lpstr>1.3 Can be your future careers</vt:lpstr>
      <vt:lpstr>1.3 Can be your future careers</vt:lpstr>
      <vt:lpstr>PowerPoint Presentation</vt:lpstr>
      <vt:lpstr>2.1 Puzzles, Games, Toys</vt:lpstr>
      <vt:lpstr>2.1 Puzzles, Games, Toys</vt:lpstr>
      <vt:lpstr>2.1 Puzzles, Games, Toys</vt:lpstr>
      <vt:lpstr>2.1 Definitions of Games </vt:lpstr>
      <vt:lpstr>Game elements</vt:lpstr>
      <vt:lpstr>PowerPoint Presentation</vt:lpstr>
      <vt:lpstr>3. Is this a Game?</vt:lpstr>
      <vt:lpstr>3. Is this a Game?</vt:lpstr>
      <vt:lpstr>3. Is this a Game?</vt:lpstr>
      <vt:lpstr>3. Is this a Game?</vt:lpstr>
      <vt:lpstr>3. Is this a Game?</vt:lpstr>
      <vt:lpstr>3. Is this a Game?</vt:lpstr>
      <vt:lpstr>3. Is this a Game?</vt:lpstr>
      <vt:lpstr>3. Is this a Game?</vt:lpstr>
      <vt:lpstr>3. What is a Game?</vt:lpstr>
      <vt:lpstr>4. Conclusion</vt:lpstr>
      <vt:lpstr>Homework 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MTE-415 Game Development Lab 1: Title</dc:title>
  <dc:creator>pok</dc:creator>
  <cp:lastModifiedBy>pok</cp:lastModifiedBy>
  <cp:revision>157</cp:revision>
  <cp:lastPrinted>2016-10-24T04:32:25Z</cp:lastPrinted>
  <dcterms:created xsi:type="dcterms:W3CDTF">2016-09-28T05:05:38Z</dcterms:created>
  <dcterms:modified xsi:type="dcterms:W3CDTF">2017-08-10T05:22:56Z</dcterms:modified>
</cp:coreProperties>
</file>